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78" r:id="rId2"/>
    <p:sldId id="256" r:id="rId3"/>
    <p:sldId id="275" r:id="rId4"/>
    <p:sldId id="276" r:id="rId5"/>
    <p:sldId id="282" r:id="rId6"/>
    <p:sldId id="281" r:id="rId7"/>
    <p:sldId id="277" r:id="rId8"/>
    <p:sldId id="283" r:id="rId9"/>
    <p:sldId id="284" r:id="rId10"/>
    <p:sldId id="341" r:id="rId11"/>
    <p:sldId id="285" r:id="rId12"/>
    <p:sldId id="324" r:id="rId13"/>
    <p:sldId id="318" r:id="rId14"/>
    <p:sldId id="319" r:id="rId15"/>
    <p:sldId id="340" r:id="rId16"/>
    <p:sldId id="320" r:id="rId17"/>
    <p:sldId id="321" r:id="rId18"/>
    <p:sldId id="323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286" r:id="rId35"/>
    <p:sldId id="267" r:id="rId36"/>
    <p:sldId id="257" r:id="rId37"/>
    <p:sldId id="259" r:id="rId38"/>
    <p:sldId id="269" r:id="rId39"/>
    <p:sldId id="262" r:id="rId40"/>
    <p:sldId id="287" r:id="rId41"/>
    <p:sldId id="288" r:id="rId42"/>
    <p:sldId id="289" r:id="rId43"/>
    <p:sldId id="290" r:id="rId44"/>
    <p:sldId id="291" r:id="rId45"/>
    <p:sldId id="260" r:id="rId46"/>
    <p:sldId id="261" r:id="rId47"/>
    <p:sldId id="270" r:id="rId48"/>
    <p:sldId id="271" r:id="rId49"/>
    <p:sldId id="272" r:id="rId50"/>
    <p:sldId id="273" r:id="rId51"/>
    <p:sldId id="274" r:id="rId52"/>
    <p:sldId id="292" r:id="rId53"/>
    <p:sldId id="293" r:id="rId54"/>
    <p:sldId id="294" r:id="rId55"/>
    <p:sldId id="295" r:id="rId56"/>
    <p:sldId id="296" r:id="rId57"/>
    <p:sldId id="297" r:id="rId58"/>
    <p:sldId id="300" r:id="rId59"/>
    <p:sldId id="298" r:id="rId60"/>
    <p:sldId id="299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1" autoAdjust="0"/>
    <p:restoredTop sz="94270" autoAdjust="0"/>
  </p:normalViewPr>
  <p:slideViewPr>
    <p:cSldViewPr snapToGrid="0">
      <p:cViewPr varScale="1">
        <p:scale>
          <a:sx n="68" d="100"/>
          <a:sy n="68" d="100"/>
        </p:scale>
        <p:origin x="420" y="66"/>
      </p:cViewPr>
      <p:guideLst/>
    </p:cSldViewPr>
  </p:slideViewPr>
  <p:outlineViewPr>
    <p:cViewPr>
      <p:scale>
        <a:sx n="33" d="100"/>
        <a:sy n="33" d="100"/>
      </p:scale>
      <p:origin x="0" y="-241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580CA-F04B-4D15-BEB8-90E58C80B70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771B9-42DD-4720-8E20-2E0D8B6B7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06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57E-2B31-41FD-87E7-37E18C387F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7B29C-FE0A-42C9-8F80-59D933BF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03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57E-2B31-41FD-87E7-37E18C387F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7B29C-FE0A-42C9-8F80-59D933BF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89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57E-2B31-41FD-87E7-37E18C387F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7B29C-FE0A-42C9-8F80-59D933BF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57E-2B31-41FD-87E7-37E18C387F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7B29C-FE0A-42C9-8F80-59D933BF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9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57E-2B31-41FD-87E7-37E18C387F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7B29C-FE0A-42C9-8F80-59D933BF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01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57E-2B31-41FD-87E7-37E18C387F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7B29C-FE0A-42C9-8F80-59D933BF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63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57E-2B31-41FD-87E7-37E18C387F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7B29C-FE0A-42C9-8F80-59D933BF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63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57E-2B31-41FD-87E7-37E18C387F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7B29C-FE0A-42C9-8F80-59D933BF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78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57E-2B31-41FD-87E7-37E18C387F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7B29C-FE0A-42C9-8F80-59D933BF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2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57E-2B31-41FD-87E7-37E18C387F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7B29C-FE0A-42C9-8F80-59D933BF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79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757E-2B31-41FD-87E7-37E18C387F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7B29C-FE0A-42C9-8F80-59D933BF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18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4757E-2B31-41FD-87E7-37E18C387F6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7B29C-FE0A-42C9-8F80-59D933BF8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6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1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a-IR" dirty="0" smtClean="0">
                <a:cs typeface="B Nasim" panose="00000700000000000000" pitchFamily="2" charset="-78"/>
              </a:rPr>
              <a:t>افکار خودکشی ده برابر اقدام به خودکشی هست</a:t>
            </a:r>
            <a:br>
              <a:rPr lang="fa-IR" dirty="0" smtClean="0">
                <a:cs typeface="B Nasim" panose="00000700000000000000" pitchFamily="2" charset="-78"/>
              </a:rPr>
            </a:br>
            <a:r>
              <a:rPr lang="fa-IR" dirty="0" smtClean="0">
                <a:cs typeface="B Nasim" panose="00000700000000000000" pitchFamily="2" charset="-78"/>
              </a:rPr>
              <a:t>روشهای کپینگ</a:t>
            </a:r>
            <a:endParaRPr lang="en-US" dirty="0">
              <a:cs typeface="B Nasim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302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1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92" t="18257" r="9655" b="1128"/>
          <a:stretch/>
        </p:blipFill>
        <p:spPr>
          <a:xfrm>
            <a:off x="112542" y="98473"/>
            <a:ext cx="12079458" cy="666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7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539" t="18666" r="9884" b="1743"/>
          <a:stretch/>
        </p:blipFill>
        <p:spPr>
          <a:xfrm>
            <a:off x="0" y="0"/>
            <a:ext cx="12150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2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653" t="18462" r="9423" b="-307"/>
          <a:stretch/>
        </p:blipFill>
        <p:spPr>
          <a:xfrm>
            <a:off x="0" y="0"/>
            <a:ext cx="12192000" cy="685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0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8812"/>
            <a:ext cx="10233074" cy="652741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8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31" t="18666" r="10577" b="2564"/>
          <a:stretch/>
        </p:blipFill>
        <p:spPr>
          <a:xfrm>
            <a:off x="0" y="0"/>
            <a:ext cx="12112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3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93" t="18872" r="9884" b="7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1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92" t="18872" r="9655" b="103"/>
          <a:stretch/>
        </p:blipFill>
        <p:spPr>
          <a:xfrm>
            <a:off x="140680" y="0"/>
            <a:ext cx="11929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7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730" t="18462" r="12655" b="5436"/>
          <a:stretch/>
        </p:blipFill>
        <p:spPr>
          <a:xfrm>
            <a:off x="-1" y="-1"/>
            <a:ext cx="12192001" cy="681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1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1"/>
            <a:r>
              <a:rPr lang="fa-IR" dirty="0" smtClean="0">
                <a:cs typeface="B Nazanin" panose="00000400000000000000" pitchFamily="2" charset="-78"/>
              </a:rPr>
              <a:t>معرفی  بتا یا</a:t>
            </a:r>
            <a:r>
              <a:rPr lang="en-US" dirty="0" smtClean="0">
                <a:cs typeface="B Nazanin" panose="00000400000000000000" pitchFamily="2" charset="-78"/>
              </a:rPr>
              <a:t>QPR </a:t>
            </a:r>
            <a:r>
              <a:rPr lang="fa-IR" dirty="0" smtClean="0">
                <a:cs typeface="B Nazanin" panose="00000400000000000000" pitchFamily="2" charset="-78"/>
              </a:rPr>
              <a:t>و ضرورت برگزاری کارگاه پیشگیری از خودکشی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345087" y="4199518"/>
            <a:ext cx="55018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توانمندسازی </a:t>
            </a:r>
            <a:r>
              <a:rPr kumimoji="0" lang="fa-I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گروه هدف </a:t>
            </a:r>
            <a:r>
              <a:rPr kumimoji="0" lang="ar-SA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برای نجات </a:t>
            </a:r>
            <a:r>
              <a:rPr kumimoji="0" lang="fa-I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افراد نیازمند</a:t>
            </a:r>
            <a:r>
              <a:rPr kumimoji="0" lang="fa-IR" alt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 کمک در زمینه خودکشی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a-I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تغییر روایت خودکشی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444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308" t="16821" r="13231" b="6872"/>
          <a:stretch/>
        </p:blipFill>
        <p:spPr>
          <a:xfrm>
            <a:off x="0" y="0"/>
            <a:ext cx="12192000" cy="680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7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192" t="19897" r="13000" b="4000"/>
          <a:stretch/>
        </p:blipFill>
        <p:spPr>
          <a:xfrm>
            <a:off x="0" y="0"/>
            <a:ext cx="12192000" cy="688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3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769" t="21333" r="13116" b="2564"/>
          <a:stretch/>
        </p:blipFill>
        <p:spPr>
          <a:xfrm>
            <a:off x="0" y="0"/>
            <a:ext cx="12192000" cy="694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5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884" t="19897" r="12654" b="4410"/>
          <a:stretch/>
        </p:blipFill>
        <p:spPr>
          <a:xfrm>
            <a:off x="0" y="0"/>
            <a:ext cx="12192000" cy="687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0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077" t="15179" r="13231" b="10769"/>
          <a:stretch/>
        </p:blipFill>
        <p:spPr>
          <a:xfrm>
            <a:off x="0" y="0"/>
            <a:ext cx="12192000" cy="670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2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308" t="17436" r="12769" b="6666"/>
          <a:stretch/>
        </p:blipFill>
        <p:spPr>
          <a:xfrm>
            <a:off x="0" y="0"/>
            <a:ext cx="12192000" cy="685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538" t="16615" r="13231" b="7693"/>
          <a:stretch/>
        </p:blipFill>
        <p:spPr>
          <a:xfrm>
            <a:off x="0" y="-1"/>
            <a:ext cx="12192000" cy="69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9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307" t="20718" r="12884" b="4205"/>
          <a:stretch/>
        </p:blipFill>
        <p:spPr>
          <a:xfrm>
            <a:off x="0" y="-1"/>
            <a:ext cx="12192000" cy="679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307" t="19282" r="12884" b="4206"/>
          <a:stretch/>
        </p:blipFill>
        <p:spPr>
          <a:xfrm>
            <a:off x="0" y="-1"/>
            <a:ext cx="12192000" cy="692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9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423" t="17641" r="12654" b="6256"/>
          <a:stretch/>
        </p:blipFill>
        <p:spPr>
          <a:xfrm>
            <a:off x="0" y="0"/>
            <a:ext cx="12192000" cy="687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6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میانگین خودکشی در 100 هزار نفر جمعیت در سال 2023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 آمریکا 14.5</a:t>
            </a:r>
            <a:r>
              <a:rPr lang="en-US" dirty="0" smtClean="0">
                <a:cs typeface="B Nazanin" panose="00000400000000000000" pitchFamily="2" charset="-78"/>
              </a:rPr>
              <a:t> </a:t>
            </a:r>
            <a:endParaRPr lang="fa-IR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 جهان 9.5</a:t>
            </a:r>
            <a:endParaRPr lang="fa-IR" dirty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 ایران 8.5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015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077" t="16821" r="12769" b="8513"/>
          <a:stretch/>
        </p:blipFill>
        <p:spPr>
          <a:xfrm>
            <a:off x="0" y="0"/>
            <a:ext cx="12084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2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769" t="19693" r="12884" b="52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1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308" t="18666" r="12769" b="5231"/>
          <a:stretch/>
        </p:blipFill>
        <p:spPr>
          <a:xfrm>
            <a:off x="0" y="196946"/>
            <a:ext cx="12056012" cy="666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4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539" t="17641" r="13346" b="8718"/>
          <a:stretch/>
        </p:blipFill>
        <p:spPr>
          <a:xfrm>
            <a:off x="-1" y="0"/>
            <a:ext cx="12244771" cy="67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1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591" t="14987" r="37480" b="8074"/>
          <a:stretch/>
        </p:blipFill>
        <p:spPr>
          <a:xfrm>
            <a:off x="3451123" y="139130"/>
            <a:ext cx="4085303" cy="6718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928" t="15699" r="37459" b="8387"/>
          <a:stretch/>
        </p:blipFill>
        <p:spPr>
          <a:xfrm>
            <a:off x="7536426" y="176980"/>
            <a:ext cx="4380269" cy="6649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6290" t="16344" r="37702" b="4946"/>
          <a:stretch/>
        </p:blipFill>
        <p:spPr>
          <a:xfrm>
            <a:off x="0" y="0"/>
            <a:ext cx="3451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3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dirty="0" smtClean="0">
                <a:cs typeface="B Nazanin" panose="00000400000000000000" pitchFamily="2" charset="-78"/>
              </a:rPr>
              <a:t>دلایل اجتناب از خدمات سلامت روان توسط </a:t>
            </a:r>
            <a:r>
              <a:rPr lang="en-US" dirty="0">
                <a:cs typeface="B Nazanin" panose="00000400000000000000" pitchFamily="2" charset="-78"/>
              </a:rPr>
              <a:t/>
            </a:r>
            <a:br>
              <a:rPr lang="en-US" dirty="0">
                <a:cs typeface="B Nazanin" panose="00000400000000000000" pitchFamily="2" charset="-78"/>
              </a:rPr>
            </a:br>
            <a:r>
              <a:rPr lang="en-US" dirty="0" smtClean="0">
                <a:cs typeface="B Nazanin" panose="00000400000000000000" pitchFamily="2" charset="-78"/>
              </a:rPr>
              <a:t>HCW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فرد فکر میکند میتواند مشکل سلامت روان خود را به شکل مستقل و بدون نیاز به متخصصین این حوزه مدیریت کند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ابتلا به اختلالات روانی برای فرد شرم آور است بطور خاص بسیاری از دانشجویان پزشکی معتقدندکه اختلالات روان با کاهش شایستگی و ضعف آنها همراه است و ممکن است فرصتهای شغلی و ارتقا را از دست بدهند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این موارد مانعی برای کمک خواهی آنها میگردد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5368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en-US" dirty="0" smtClean="0">
                <a:cs typeface="B Nazanin" panose="00000400000000000000" pitchFamily="2" charset="-78"/>
              </a:rPr>
              <a:t>QPR</a:t>
            </a:r>
            <a:br>
              <a:rPr lang="en-US" dirty="0" smtClean="0">
                <a:cs typeface="B Nazanin" panose="00000400000000000000" pitchFamily="2" charset="-78"/>
              </a:rPr>
            </a:br>
            <a:r>
              <a:rPr lang="en-US" dirty="0" smtClean="0">
                <a:cs typeface="B Nazanin" panose="00000400000000000000" pitchFamily="2" charset="-78"/>
              </a:rPr>
              <a:t>CPR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77956" y="3539629"/>
            <a:ext cx="1127584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خودکشی یکی از مهم‌ترین مشکلات سلامت عمومی در جهان است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.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پزشکان و اساتید به عنوان الگو و افراد تاثیرگذار در جامعه، نقش مهمی در پیشگیری از خودکشی دارند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.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QPR (Question, Persuade, Refer) </a:t>
            </a:r>
            <a:r>
              <a:rPr kumimoji="0" lang="ar-SA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یک روش ساده و موثر برای شناسایی افراد در معرض خطر خودکشی و ارائه کمک‌های اولیه است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7393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چرا پزشکان و اساتید باید </a:t>
            </a:r>
            <a:r>
              <a:rPr lang="en-US" b="1" dirty="0" smtClean="0">
                <a:cs typeface="B Nazanin" panose="00000400000000000000" pitchFamily="2" charset="-78"/>
              </a:rPr>
              <a:t>QPR </a:t>
            </a:r>
            <a:r>
              <a:rPr lang="fa-IR" b="1" dirty="0" smtClean="0">
                <a:cs typeface="B Nazanin" panose="00000400000000000000" pitchFamily="2" charset="-78"/>
              </a:rPr>
              <a:t>را بدانند؟</a:t>
            </a:r>
          </a:p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نقش پزشکان و اساتید:</a:t>
            </a:r>
            <a:endParaRPr lang="fa-IR" dirty="0" smtClean="0">
              <a:cs typeface="B Nazanin" panose="00000400000000000000" pitchFamily="2" charset="-78"/>
            </a:endParaRP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دسترسی به افراد در معرض خطر.</a:t>
            </a: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تاثیرگذاری بر تصمیم‌گیری افراد.</a:t>
            </a: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ایجاد محیطی امن برای صحبت در مورد افکار خودکشی.</a:t>
            </a:r>
          </a:p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فواید آموزش </a:t>
            </a:r>
            <a:r>
              <a:rPr lang="en-US" b="1" dirty="0" smtClean="0">
                <a:cs typeface="B Nazanin" panose="00000400000000000000" pitchFamily="2" charset="-78"/>
              </a:rPr>
              <a:t>QPR </a:t>
            </a:r>
            <a:r>
              <a:rPr lang="fa-IR" b="1" dirty="0" smtClean="0">
                <a:cs typeface="B Nazanin" panose="00000400000000000000" pitchFamily="2" charset="-78"/>
              </a:rPr>
              <a:t>برای پزشکان و اساتید:</a:t>
            </a:r>
            <a:endParaRPr lang="fa-IR" dirty="0" smtClean="0">
              <a:cs typeface="B Nazanin" panose="00000400000000000000" pitchFamily="2" charset="-78"/>
            </a:endParaRP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افزایش اعتماد به نفس در برخورد با افراد در بحران.</a:t>
            </a: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3281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 smtClean="0">
                <a:cs typeface="B Nazanin" panose="00000400000000000000" pitchFamily="2" charset="-78"/>
              </a:rPr>
              <a:t>بتا </a:t>
            </a:r>
            <a:r>
              <a:rPr lang="en-US" dirty="0" smtClean="0">
                <a:cs typeface="B Nazanin" panose="00000400000000000000" pitchFamily="2" charset="-78"/>
              </a:rPr>
              <a:t/>
            </a:r>
            <a:br>
              <a:rPr lang="en-US" dirty="0" smtClean="0">
                <a:cs typeface="B Nazanin" panose="00000400000000000000" pitchFamily="2" charset="-78"/>
              </a:rPr>
            </a:br>
            <a:r>
              <a:rPr lang="fa-IR" dirty="0" smtClean="0">
                <a:cs typeface="B Nazanin" panose="00000400000000000000" pitchFamily="2" charset="-78"/>
              </a:rPr>
              <a:t>یا </a:t>
            </a:r>
            <a:r>
              <a:rPr lang="en-US" dirty="0">
                <a:cs typeface="B Nazanin" panose="00000400000000000000" pitchFamily="2" charset="-78"/>
              </a:rPr>
              <a:t/>
            </a:r>
            <a:br>
              <a:rPr lang="en-US" dirty="0">
                <a:cs typeface="B Nazanin" panose="00000400000000000000" pitchFamily="2" charset="-78"/>
              </a:rPr>
            </a:br>
            <a:r>
              <a:rPr lang="en-US" dirty="0" smtClean="0">
                <a:cs typeface="B Nazanin" panose="00000400000000000000" pitchFamily="2" charset="-78"/>
              </a:rPr>
              <a:t>QPR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cs typeface="B Nazanin" panose="00000400000000000000" pitchFamily="2" charset="-78"/>
              </a:rPr>
              <a:t>از آنجایی که خودکشی نوعی تابو محسوب میشه پرسیدن از خودکشی ممکنه در ابتدا ناخوشایند یا دشوار باشه</a:t>
            </a:r>
          </a:p>
          <a:p>
            <a:pPr marL="0" indent="0" algn="r" rtl="1">
              <a:buNone/>
            </a:pPr>
            <a:r>
              <a:rPr lang="fa-IR" dirty="0" smtClean="0">
                <a:cs typeface="B Nazanin" panose="00000400000000000000" pitchFamily="2" charset="-78"/>
              </a:rPr>
              <a:t>اما حقیقت این است که شاید شما بهترین شخص در بهترین موقعیت برای تشخیص نشانه های خطر بحران خودکشی و پیشگیری از آن باشید</a:t>
            </a:r>
          </a:p>
          <a:p>
            <a:pPr marL="0" indent="0" algn="r" rtl="1">
              <a:buNone/>
            </a:pPr>
            <a:r>
              <a:rPr lang="fa-IR" dirty="0" smtClean="0">
                <a:cs typeface="B Nazanin" panose="00000400000000000000" pitchFamily="2" charset="-78"/>
              </a:rPr>
              <a:t>همانطور که میتوانید مهارت مانور هایملیخ برای کمک به فردی که یک تکه غذا در مجاری هوایی اش گیر کرده و در حال مرگ است داشته باشید میتوانید از بتا هم برای کسی که در معرض خودکشی است استفاده کنید و اورا نجات دهید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873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ضرورت برگزاری کارگاه </a:t>
            </a:r>
            <a:r>
              <a:rPr lang="en-US" b="1" dirty="0" smtClean="0">
                <a:cs typeface="B Nazanin" panose="00000400000000000000" pitchFamily="2" charset="-78"/>
              </a:rPr>
              <a:t>QPR</a:t>
            </a:r>
          </a:p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اهداف کارگاه:</a:t>
            </a:r>
            <a:endParaRPr lang="fa-IR" dirty="0" smtClean="0">
              <a:cs typeface="B Nazanin" panose="00000400000000000000" pitchFamily="2" charset="-78"/>
            </a:endParaRP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افزایش آگاهی در مورد خودکشی و عوامل خطر</a:t>
            </a: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آموزش مهارت‌های </a:t>
            </a:r>
            <a:r>
              <a:rPr lang="en-US" dirty="0" smtClean="0">
                <a:cs typeface="B Nazanin" panose="00000400000000000000" pitchFamily="2" charset="-78"/>
              </a:rPr>
              <a:t>QPR</a:t>
            </a: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ایجاد شبکه‌ای از افراد آموزش دیده برای کمک به دیگران</a:t>
            </a:r>
          </a:p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مخاطبان کارگاه:</a:t>
            </a:r>
            <a:endParaRPr lang="fa-IR" dirty="0" smtClean="0">
              <a:cs typeface="B Nazanin" panose="00000400000000000000" pitchFamily="2" charset="-78"/>
            </a:endParaRP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پزشکان</a:t>
            </a: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اساتید دانشگاه</a:t>
            </a: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دانشجویان پزشکی </a:t>
            </a: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کارکنان مراکز آموزشی و درمانی</a:t>
            </a:r>
            <a:endParaRPr lang="fa-IR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3255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تعداد اقدام به خودکشی در ایران در سال 95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 79502 نفر 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 سال 1400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>
                <a:cs typeface="B Nazanin" panose="00000400000000000000" pitchFamily="2" charset="-78"/>
              </a:rPr>
              <a:t>111558 نفر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درسال 1401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>
                <a:cs typeface="B Nazanin" panose="00000400000000000000" pitchFamily="2" charset="-78"/>
              </a:rPr>
              <a:t>126940 نفر</a:t>
            </a:r>
            <a:endParaRPr lang="fa-IR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 smtClean="0">
                <a:cs typeface="B Nazanin" panose="00000400000000000000" pitchFamily="2" charset="-78"/>
              </a:rPr>
              <a:t>از سال 1401 به  سال 1402 حدود 9.8 درصد افزایش داشته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688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8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043" t="21469" r="9873" b="11865"/>
          <a:stretch/>
        </p:blipFill>
        <p:spPr>
          <a:xfrm>
            <a:off x="170481" y="154981"/>
            <a:ext cx="11849110" cy="647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6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35" t="16497" r="9364" b="4633"/>
          <a:stretch/>
        </p:blipFill>
        <p:spPr>
          <a:xfrm>
            <a:off x="-1" y="0"/>
            <a:ext cx="12133483" cy="652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3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6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4961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علائم هشداردهنده خودکشی</a:t>
            </a:r>
          </a:p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علائم رفتاری:</a:t>
            </a:r>
            <a:endParaRPr lang="fa-IR" dirty="0" smtClean="0">
              <a:cs typeface="B Nazanin" panose="00000400000000000000" pitchFamily="2" charset="-78"/>
            </a:endParaRP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تغییر در الگوی خواب و اشتها</a:t>
            </a: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انزوا و گوشه‌گیری</a:t>
            </a: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افزایش مصرف الکل یا مواد مخدر</a:t>
            </a: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دادن اشیای ارزشمند به دیگران</a:t>
            </a: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تهیه برنامه برای مرگ</a:t>
            </a:r>
          </a:p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علائم عاطفی:</a:t>
            </a:r>
            <a:endParaRPr lang="fa-IR" dirty="0" smtClean="0">
              <a:cs typeface="B Nazanin" panose="00000400000000000000" pitchFamily="2" charset="-78"/>
            </a:endParaRP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احساس ناامیدی، بی‌ارزشی، و پوچی</a:t>
            </a: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خشم، تحریک‌پذیری، و پرخاشگری</a:t>
            </a: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احساس گناه و شرم</a:t>
            </a:r>
          </a:p>
          <a:p>
            <a:pPr lvl="1" algn="r" rtl="1"/>
            <a:r>
              <a:rPr lang="fa-IR" dirty="0" smtClean="0">
                <a:cs typeface="B Nazanin" panose="00000400000000000000" pitchFamily="2" charset="-78"/>
              </a:rPr>
              <a:t>تغییر ناگهانی در خلق و خو</a:t>
            </a: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017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fa-IR" b="1" dirty="0" smtClean="0">
                <a:cs typeface="B Nazanin" panose="00000400000000000000" pitchFamily="2" charset="-78"/>
              </a:rPr>
              <a:t>چگونه با فردی که افکار خودکشی دارد صحبت کنیم؟</a:t>
            </a:r>
          </a:p>
          <a:p>
            <a:pPr marL="0" indent="0" algn="r">
              <a:buNone/>
            </a:pPr>
            <a:r>
              <a:rPr lang="fa-IR" b="1" dirty="0" smtClean="0">
                <a:cs typeface="B Nazanin" panose="00000400000000000000" pitchFamily="2" charset="-78"/>
              </a:rPr>
              <a:t>ایجاد محیطی امن و محرمانه</a:t>
            </a:r>
            <a:endParaRPr lang="fa-IR" dirty="0" smtClean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fa-IR" b="1" dirty="0" smtClean="0">
                <a:cs typeface="B Nazanin" panose="00000400000000000000" pitchFamily="2" charset="-78"/>
              </a:rPr>
              <a:t>گوش دادن فعالانه</a:t>
            </a:r>
            <a:r>
              <a:rPr lang="fa-IR" dirty="0" smtClean="0">
                <a:cs typeface="B Nazanin" panose="00000400000000000000" pitchFamily="2" charset="-78"/>
              </a:rPr>
              <a:t> بدون قضاوت</a:t>
            </a:r>
          </a:p>
          <a:p>
            <a:pPr marL="0" indent="0" algn="r">
              <a:buNone/>
            </a:pPr>
            <a:r>
              <a:rPr lang="fa-IR" b="1" dirty="0" smtClean="0">
                <a:cs typeface="B Nazanin" panose="00000400000000000000" pitchFamily="2" charset="-78"/>
              </a:rPr>
              <a:t>ابراز همدلی و درک</a:t>
            </a:r>
            <a:endParaRPr lang="fa-IR" dirty="0" smtClean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fa-IR" b="1" dirty="0" smtClean="0">
                <a:cs typeface="B Nazanin" panose="00000400000000000000" pitchFamily="2" charset="-78"/>
              </a:rPr>
              <a:t>پرسیدن سوالات مستقیم و صریح</a:t>
            </a:r>
            <a:endParaRPr lang="fa-IR" dirty="0" smtClean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fa-IR" b="1" dirty="0" smtClean="0">
                <a:cs typeface="B Nazanin" panose="00000400000000000000" pitchFamily="2" charset="-78"/>
              </a:rPr>
              <a:t>کمک به فرد برای ایجاد یک برنامه ایمنی</a:t>
            </a:r>
            <a:endParaRPr lang="fa-IR" dirty="0" smtClean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431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356" t="16045" r="37966" b="31977"/>
          <a:stretch/>
        </p:blipFill>
        <p:spPr>
          <a:xfrm>
            <a:off x="294467" y="0"/>
            <a:ext cx="11623729" cy="712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1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865" t="22147" r="37712" b="26779"/>
          <a:stretch/>
        </p:blipFill>
        <p:spPr>
          <a:xfrm>
            <a:off x="838201" y="74316"/>
            <a:ext cx="10661542" cy="681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6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1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3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08" t="16949" r="10127" b="3277"/>
          <a:stretch/>
        </p:blipFill>
        <p:spPr>
          <a:xfrm>
            <a:off x="0" y="0"/>
            <a:ext cx="11949193" cy="654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0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36" t="16949" r="10127" b="3051"/>
          <a:stretch/>
        </p:blipFill>
        <p:spPr>
          <a:xfrm>
            <a:off x="-1" y="0"/>
            <a:ext cx="12048573" cy="663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5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3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3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6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6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54" t="16271" r="10636" b="3278"/>
          <a:stretch/>
        </p:blipFill>
        <p:spPr>
          <a:xfrm>
            <a:off x="0" y="0"/>
            <a:ext cx="12011186" cy="66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2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2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" t="16301" r="314" b="11156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430291" y="5935930"/>
            <a:ext cx="5331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solidFill>
                  <a:srgbClr val="FF0000"/>
                </a:solidFill>
                <a:cs typeface="B Titr" panose="00000700000000000000" pitchFamily="2" charset="-78"/>
              </a:rPr>
              <a:t>پیشگیری از خودکشی وظیفه همگانی</a:t>
            </a:r>
            <a:endParaRPr lang="en-US" sz="32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084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مرگ ناشی از خودکشی در سال 1400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>
                <a:cs typeface="B Nazanin" panose="00000400000000000000" pitchFamily="2" charset="-78"/>
              </a:rPr>
              <a:t>5542 نفر فوتی</a:t>
            </a: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در سال 1401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>
                <a:cs typeface="B Nazanin" panose="00000400000000000000" pitchFamily="2" charset="-78"/>
              </a:rPr>
              <a:t>6244 نفر فوتی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0520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2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9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512</Words>
  <Application>Microsoft Office PowerPoint</Application>
  <PresentationFormat>Widescreen</PresentationFormat>
  <Paragraphs>68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B Nasim</vt:lpstr>
      <vt:lpstr>B Nazanin</vt:lpstr>
      <vt:lpstr>B Titr</vt:lpstr>
      <vt:lpstr>Calibri</vt:lpstr>
      <vt:lpstr>Calibri Light</vt:lpstr>
      <vt:lpstr>Wingdings</vt:lpstr>
      <vt:lpstr>Office Theme</vt:lpstr>
      <vt:lpstr>PowerPoint Presentation</vt:lpstr>
      <vt:lpstr>معرفی  بتا یاQPR و ضرورت برگزاری کارگاه پیشگیری از خودکشی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دلایل اجتناب از خدمات سلامت روان توسط  HCW</vt:lpstr>
      <vt:lpstr>QPR CPR</vt:lpstr>
      <vt:lpstr>PowerPoint Presentation</vt:lpstr>
      <vt:lpstr>بتا  یا  QPR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معرفی QPR و ضرورت برگزاری کارگاه پیشگیری از خودکشی</dc:title>
  <dc:creator>Dr. Meysam</dc:creator>
  <cp:lastModifiedBy>Dr. Meysam</cp:lastModifiedBy>
  <cp:revision>37</cp:revision>
  <dcterms:created xsi:type="dcterms:W3CDTF">2024-08-25T19:31:29Z</dcterms:created>
  <dcterms:modified xsi:type="dcterms:W3CDTF">2024-10-24T13:44:26Z</dcterms:modified>
</cp:coreProperties>
</file>