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47"/>
  </p:notesMasterIdLst>
  <p:sldIdLst>
    <p:sldId id="256" r:id="rId2"/>
    <p:sldId id="257" r:id="rId3"/>
    <p:sldId id="258" r:id="rId4"/>
    <p:sldId id="259" r:id="rId5"/>
    <p:sldId id="260" r:id="rId6"/>
    <p:sldId id="261" r:id="rId7"/>
    <p:sldId id="262" r:id="rId8"/>
    <p:sldId id="263" r:id="rId9"/>
    <p:sldId id="264" r:id="rId10"/>
    <p:sldId id="265" r:id="rId11"/>
    <p:sldId id="268" r:id="rId12"/>
    <p:sldId id="269" r:id="rId13"/>
    <p:sldId id="274" r:id="rId14"/>
    <p:sldId id="275" r:id="rId15"/>
    <p:sldId id="308" r:id="rId16"/>
    <p:sldId id="309" r:id="rId17"/>
    <p:sldId id="310" r:id="rId18"/>
    <p:sldId id="276" r:id="rId19"/>
    <p:sldId id="277" r:id="rId20"/>
    <p:sldId id="278" r:id="rId21"/>
    <p:sldId id="279" r:id="rId22"/>
    <p:sldId id="280" r:id="rId23"/>
    <p:sldId id="281" r:id="rId24"/>
    <p:sldId id="282" r:id="rId25"/>
    <p:sldId id="283" r:id="rId26"/>
    <p:sldId id="284" r:id="rId27"/>
    <p:sldId id="312" r:id="rId28"/>
    <p:sldId id="313" r:id="rId29"/>
    <p:sldId id="285" r:id="rId30"/>
    <p:sldId id="286" r:id="rId31"/>
    <p:sldId id="287" r:id="rId32"/>
    <p:sldId id="288" r:id="rId33"/>
    <p:sldId id="289" r:id="rId34"/>
    <p:sldId id="292" r:id="rId35"/>
    <p:sldId id="294" r:id="rId36"/>
    <p:sldId id="295" r:id="rId37"/>
    <p:sldId id="311" r:id="rId38"/>
    <p:sldId id="296" r:id="rId39"/>
    <p:sldId id="297" r:id="rId40"/>
    <p:sldId id="298" r:id="rId41"/>
    <p:sldId id="299" r:id="rId42"/>
    <p:sldId id="300" r:id="rId43"/>
    <p:sldId id="301" r:id="rId44"/>
    <p:sldId id="302" r:id="rId45"/>
    <p:sldId id="303"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71147" autoAdjust="0"/>
  </p:normalViewPr>
  <p:slideViewPr>
    <p:cSldViewPr>
      <p:cViewPr varScale="1">
        <p:scale>
          <a:sx n="51" d="100"/>
          <a:sy n="51" d="100"/>
        </p:scale>
        <p:origin x="-1368" y="-84"/>
      </p:cViewPr>
      <p:guideLst>
        <p:guide orient="horz" pos="2160"/>
        <p:guide pos="2880"/>
      </p:guideLst>
    </p:cSldViewPr>
  </p:slideViewPr>
  <p:notesTextViewPr>
    <p:cViewPr>
      <p:scale>
        <a:sx n="100" d="100"/>
        <a:sy n="100" d="100"/>
      </p:scale>
      <p:origin x="3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90B95F-FB5F-41D8-AC21-98D97BE2DEB8}" type="datetimeFigureOut">
              <a:rPr lang="en-US" smtClean="0"/>
              <a:pPr/>
              <a:t>7/10/2019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154064-3521-433B-8EC2-4730F7DD053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a:spLocks noGrp="1" noChangeArrowheads="1"/>
          </p:cNvSpPr>
          <p:nvPr>
            <p:ph type="sldNum" sz="quarter" idx="5"/>
          </p:nvPr>
        </p:nvSpPr>
        <p:spPr>
          <a:noFill/>
        </p:spPr>
        <p:txBody>
          <a:bodyPr/>
          <a:lstStyle/>
          <a:p>
            <a:fld id="{A509F369-1C26-4E79-852E-8052FB1BA195}" type="slidenum">
              <a:rPr lang="ar-SA" altLang="en-US" smtClean="0"/>
              <a:pPr/>
              <a:t>13</a:t>
            </a:fld>
            <a:endParaRPr lang="en-US" altLang="en-US" smtClean="0"/>
          </a:p>
        </p:txBody>
      </p:sp>
      <p:sp>
        <p:nvSpPr>
          <p:cNvPr id="153603" name="Rectangle 2"/>
          <p:cNvSpPr>
            <a:spLocks noGrp="1" noRot="1" noChangeAspect="1" noChangeArrowheads="1" noTextEdit="1"/>
          </p:cNvSpPr>
          <p:nvPr>
            <p:ph type="sldImg"/>
          </p:nvPr>
        </p:nvSpPr>
        <p:spPr>
          <a:ln/>
        </p:spPr>
      </p:sp>
      <p:sp>
        <p:nvSpPr>
          <p:cNvPr id="153604" name="Rectangle 3"/>
          <p:cNvSpPr>
            <a:spLocks noGrp="1" noChangeArrowheads="1"/>
          </p:cNvSpPr>
          <p:nvPr>
            <p:ph type="body" idx="1"/>
          </p:nvPr>
        </p:nvSpPr>
        <p:spPr>
          <a:noFill/>
          <a:ln/>
        </p:spPr>
        <p:txBody>
          <a:bodyPr/>
          <a:lstStyle/>
          <a:p>
            <a:pPr>
              <a:buFontTx/>
              <a:buChar char="•"/>
            </a:pPr>
            <a:endParaRPr lang="en-US" altLang="en-US" smtClean="0"/>
          </a:p>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p:cNvSpPr>
            <a:spLocks noGrp="1" noChangeArrowheads="1"/>
          </p:cNvSpPr>
          <p:nvPr>
            <p:ph type="sldNum" sz="quarter" idx="5"/>
          </p:nvPr>
        </p:nvSpPr>
        <p:spPr>
          <a:noFill/>
        </p:spPr>
        <p:txBody>
          <a:bodyPr/>
          <a:lstStyle/>
          <a:p>
            <a:fld id="{8DBFD5AB-B4B9-4807-9652-AB05D45ED0A9}" type="slidenum">
              <a:rPr lang="ar-SA" altLang="en-US" smtClean="0"/>
              <a:pPr/>
              <a:t>41</a:t>
            </a:fld>
            <a:endParaRPr lang="en-US" altLang="en-US" smtClean="0"/>
          </a:p>
        </p:txBody>
      </p:sp>
      <p:sp>
        <p:nvSpPr>
          <p:cNvPr id="165891" name="Rectangle 2"/>
          <p:cNvSpPr>
            <a:spLocks noGrp="1" noRot="1" noChangeAspect="1" noChangeArrowheads="1" noTextEdit="1"/>
          </p:cNvSpPr>
          <p:nvPr>
            <p:ph type="sldImg"/>
          </p:nvPr>
        </p:nvSpPr>
        <p:spPr>
          <a:ln/>
        </p:spPr>
      </p:sp>
      <p:sp>
        <p:nvSpPr>
          <p:cNvPr id="165892" name="Rectangle 3"/>
          <p:cNvSpPr>
            <a:spLocks noGrp="1" noChangeArrowheads="1"/>
          </p:cNvSpPr>
          <p:nvPr>
            <p:ph type="body" idx="1"/>
          </p:nvPr>
        </p:nvSpPr>
        <p:spPr>
          <a:noFill/>
          <a:ln/>
        </p:spPr>
        <p:txBody>
          <a:bodyPr/>
          <a:lstStyle/>
          <a:p>
            <a:r>
              <a:rPr lang="en-US" altLang="en-US" sz="1400" smtClean="0"/>
              <a:t>1.  Outcome identification bias when the ascertainment of outcome is not </a:t>
            </a:r>
            <a:r>
              <a:rPr lang="en-US" altLang="en-US" sz="1400" i="1" smtClean="0"/>
              <a:t>independent </a:t>
            </a:r>
            <a:r>
              <a:rPr lang="en-US" altLang="en-US" sz="1400" smtClean="0"/>
              <a:t>of knowledge of exposure status</a:t>
            </a:r>
            <a:endParaRPr lang="en-US" altLang="en-US" sz="100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a:noFill/>
        </p:spPr>
        <p:txBody>
          <a:bodyPr/>
          <a:lstStyle/>
          <a:p>
            <a:fld id="{057AA3B7-DBD3-4AAB-8AAD-90160E3FED64}" type="slidenum">
              <a:rPr lang="ar-SA" altLang="en-US" smtClean="0"/>
              <a:pPr/>
              <a:t>42</a:t>
            </a:fld>
            <a:endParaRPr lang="en-US" altLang="en-US" smtClean="0"/>
          </a:p>
        </p:txBody>
      </p:sp>
      <p:sp>
        <p:nvSpPr>
          <p:cNvPr id="166915" name="Rectangle 2"/>
          <p:cNvSpPr>
            <a:spLocks noGrp="1" noRot="1" noChangeAspect="1" noChangeArrowheads="1" noTextEdit="1"/>
          </p:cNvSpPr>
          <p:nvPr>
            <p:ph type="sldImg"/>
          </p:nvPr>
        </p:nvSpPr>
        <p:spPr>
          <a:ln/>
        </p:spPr>
      </p:sp>
      <p:sp>
        <p:nvSpPr>
          <p:cNvPr id="166916" name="Rectangle 3"/>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p:cNvSpPr>
            <a:spLocks noGrp="1" noChangeArrowheads="1"/>
          </p:cNvSpPr>
          <p:nvPr>
            <p:ph type="sldNum" sz="quarter" idx="5"/>
          </p:nvPr>
        </p:nvSpPr>
        <p:spPr>
          <a:noFill/>
        </p:spPr>
        <p:txBody>
          <a:bodyPr/>
          <a:lstStyle/>
          <a:p>
            <a:fld id="{2FAC4E7A-3C24-480F-8478-0890D4B94231}" type="slidenum">
              <a:rPr lang="ar-SA" altLang="en-US" smtClean="0"/>
              <a:pPr/>
              <a:t>43</a:t>
            </a:fld>
            <a:endParaRPr lang="en-US" altLang="en-US" smtClean="0"/>
          </a:p>
        </p:txBody>
      </p:sp>
      <p:sp>
        <p:nvSpPr>
          <p:cNvPr id="167939" name="Rectangle 2"/>
          <p:cNvSpPr>
            <a:spLocks noGrp="1" noRot="1" noChangeAspect="1" noChangeArrowheads="1" noTextEdit="1"/>
          </p:cNvSpPr>
          <p:nvPr>
            <p:ph type="sldImg"/>
          </p:nvPr>
        </p:nvSpPr>
        <p:spPr>
          <a:ln/>
        </p:spPr>
      </p:sp>
      <p:sp>
        <p:nvSpPr>
          <p:cNvPr id="167940" name="Rectangle 3"/>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7"/>
          <p:cNvSpPr>
            <a:spLocks noGrp="1" noChangeArrowheads="1"/>
          </p:cNvSpPr>
          <p:nvPr>
            <p:ph type="sldNum" sz="quarter" idx="5"/>
          </p:nvPr>
        </p:nvSpPr>
        <p:spPr>
          <a:noFill/>
        </p:spPr>
        <p:txBody>
          <a:bodyPr/>
          <a:lstStyle/>
          <a:p>
            <a:fld id="{98621B4E-2478-4562-9AE3-29728A2D88E4}" type="slidenum">
              <a:rPr lang="ar-SA" altLang="en-US" smtClean="0"/>
              <a:pPr/>
              <a:t>44</a:t>
            </a:fld>
            <a:endParaRPr lang="en-US" altLang="en-US" smtClean="0"/>
          </a:p>
        </p:txBody>
      </p:sp>
      <p:sp>
        <p:nvSpPr>
          <p:cNvPr id="168963" name="Rectangle 2"/>
          <p:cNvSpPr>
            <a:spLocks noGrp="1" noRot="1" noChangeAspect="1" noChangeArrowheads="1" noTextEdit="1"/>
          </p:cNvSpPr>
          <p:nvPr>
            <p:ph type="sldImg"/>
          </p:nvPr>
        </p:nvSpPr>
        <p:spPr>
          <a:ln/>
        </p:spPr>
      </p:sp>
      <p:sp>
        <p:nvSpPr>
          <p:cNvPr id="168964" name="Rectangle 3"/>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7"/>
          <p:cNvSpPr>
            <a:spLocks noGrp="1" noChangeArrowheads="1"/>
          </p:cNvSpPr>
          <p:nvPr>
            <p:ph type="sldNum" sz="quarter" idx="5"/>
          </p:nvPr>
        </p:nvSpPr>
        <p:spPr>
          <a:noFill/>
        </p:spPr>
        <p:txBody>
          <a:bodyPr/>
          <a:lstStyle/>
          <a:p>
            <a:fld id="{7C955813-681C-46AC-8273-53D4BDEBD385}" type="slidenum">
              <a:rPr lang="ar-SA" altLang="en-US" smtClean="0"/>
              <a:pPr/>
              <a:t>45</a:t>
            </a:fld>
            <a:endParaRPr lang="en-US" altLang="en-US" smtClean="0"/>
          </a:p>
        </p:txBody>
      </p:sp>
      <p:sp>
        <p:nvSpPr>
          <p:cNvPr id="169987" name="Rectangle 2"/>
          <p:cNvSpPr>
            <a:spLocks noGrp="1" noRot="1" noChangeAspect="1" noChangeArrowheads="1" noTextEdit="1"/>
          </p:cNvSpPr>
          <p:nvPr>
            <p:ph type="sldImg"/>
          </p:nvPr>
        </p:nvSpPr>
        <p:spPr>
          <a:ln/>
        </p:spPr>
      </p:sp>
      <p:sp>
        <p:nvSpPr>
          <p:cNvPr id="169988" name="Rectangle 3"/>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p:cNvSpPr>
            <a:spLocks noGrp="1" noChangeArrowheads="1"/>
          </p:cNvSpPr>
          <p:nvPr>
            <p:ph type="sldNum" sz="quarter" idx="5"/>
          </p:nvPr>
        </p:nvSpPr>
        <p:spPr>
          <a:noFill/>
        </p:spPr>
        <p:txBody>
          <a:bodyPr/>
          <a:lstStyle/>
          <a:p>
            <a:fld id="{9E250390-032D-41AB-B949-D323615AA938}" type="slidenum">
              <a:rPr lang="ar-SA" altLang="en-US" smtClean="0"/>
              <a:pPr/>
              <a:t>30</a:t>
            </a:fld>
            <a:endParaRPr lang="en-US" altLang="en-US" smtClean="0"/>
          </a:p>
        </p:txBody>
      </p:sp>
      <p:sp>
        <p:nvSpPr>
          <p:cNvPr id="154627" name="Rectangle 2"/>
          <p:cNvSpPr>
            <a:spLocks noGrp="1" noRot="1" noChangeAspect="1" noChangeArrowheads="1" noTextEdit="1"/>
          </p:cNvSpPr>
          <p:nvPr>
            <p:ph type="sldImg"/>
          </p:nvPr>
        </p:nvSpPr>
        <p:spPr>
          <a:ln/>
        </p:spPr>
      </p:sp>
      <p:sp>
        <p:nvSpPr>
          <p:cNvPr id="154628" name="Rectangle 3"/>
          <p:cNvSpPr>
            <a:spLocks noGrp="1" noChangeArrowheads="1"/>
          </p:cNvSpPr>
          <p:nvPr>
            <p:ph type="body" idx="1"/>
          </p:nvPr>
        </p:nvSpPr>
        <p:spPr>
          <a:noFill/>
          <a:ln/>
        </p:spPr>
        <p:txBody>
          <a:bodyPr/>
          <a:lstStyle/>
          <a:p>
            <a:endParaRPr lang="en-US" altLang="en-US" sz="14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p:spPr>
        <p:txBody>
          <a:bodyPr/>
          <a:lstStyle/>
          <a:p>
            <a:fld id="{B15B33FF-AC16-4240-9D2B-24773258F016}" type="slidenum">
              <a:rPr lang="ar-SA" altLang="en-US" smtClean="0"/>
              <a:pPr/>
              <a:t>32</a:t>
            </a:fld>
            <a:endParaRPr lang="en-US" altLang="en-US" smtClean="0"/>
          </a:p>
        </p:txBody>
      </p:sp>
      <p:sp>
        <p:nvSpPr>
          <p:cNvPr id="155651" name="Rectangle 2"/>
          <p:cNvSpPr>
            <a:spLocks noGrp="1" noRot="1" noChangeAspect="1" noChangeArrowheads="1" noTextEdit="1"/>
          </p:cNvSpPr>
          <p:nvPr>
            <p:ph type="sldImg"/>
          </p:nvPr>
        </p:nvSpPr>
        <p:spPr>
          <a:ln/>
        </p:spPr>
      </p:sp>
      <p:sp>
        <p:nvSpPr>
          <p:cNvPr id="155652" name="Rectangle 3"/>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p:spPr>
        <p:txBody>
          <a:bodyPr/>
          <a:lstStyle/>
          <a:p>
            <a:fld id="{EB696954-C52D-4225-8917-ED144FEA0C41}" type="slidenum">
              <a:rPr lang="ar-SA" altLang="en-US" smtClean="0"/>
              <a:pPr/>
              <a:t>33</a:t>
            </a:fld>
            <a:endParaRPr lang="en-US" altLang="en-US" smtClean="0"/>
          </a:p>
        </p:txBody>
      </p:sp>
      <p:sp>
        <p:nvSpPr>
          <p:cNvPr id="156675" name="Rectangle 2"/>
          <p:cNvSpPr>
            <a:spLocks noGrp="1" noRot="1" noChangeAspect="1" noChangeArrowheads="1" noTextEdit="1"/>
          </p:cNvSpPr>
          <p:nvPr>
            <p:ph type="sldImg"/>
          </p:nvPr>
        </p:nvSpPr>
        <p:spPr>
          <a:ln/>
        </p:spPr>
      </p:sp>
      <p:sp>
        <p:nvSpPr>
          <p:cNvPr id="156676" name="Rectangle 3"/>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p:spPr>
        <p:txBody>
          <a:bodyPr/>
          <a:lstStyle/>
          <a:p>
            <a:fld id="{E5A50EC2-EB3E-446D-9E60-586F2BE04182}" type="slidenum">
              <a:rPr lang="ar-SA" altLang="en-US" smtClean="0"/>
              <a:pPr/>
              <a:t>35</a:t>
            </a:fld>
            <a:endParaRPr lang="en-US" altLang="en-US" smtClean="0"/>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a:ln/>
        </p:spPr>
        <p:txBody>
          <a:bodyPr/>
          <a:lstStyle/>
          <a:p>
            <a:r>
              <a:rPr lang="en-US" sz="1200" b="0" i="0" kern="1200" dirty="0" smtClean="0">
                <a:solidFill>
                  <a:schemeClr val="tx1"/>
                </a:solidFill>
                <a:latin typeface="+mn-lt"/>
                <a:ea typeface="+mn-ea"/>
                <a:cs typeface="+mn-cs"/>
              </a:rPr>
              <a:t>In a case-control study nested in the Nurses' Health Study cohort, the authors assessed recall bias in the ascertainment of two risk factors for melanoma: hair color and ability to tart. Participants reported on these risk factors in a 1982 questionnaire and in a subsequent case-control questionnaire or telephone interview. The test-retest reliability among controls was high for both questions (Spearman's </a:t>
            </a:r>
            <a:r>
              <a:rPr lang="en-US" sz="1200" b="0" i="1" kern="1200" dirty="0" smtClean="0">
                <a:solidFill>
                  <a:schemeClr val="tx1"/>
                </a:solidFill>
                <a:latin typeface="+mn-lt"/>
                <a:ea typeface="+mn-ea"/>
                <a:cs typeface="+mn-cs"/>
              </a:rPr>
              <a:t>r</a:t>
            </a:r>
            <a:r>
              <a:rPr lang="en-US" sz="1200" b="0" i="0" kern="1200" dirty="0" smtClean="0">
                <a:solidFill>
                  <a:schemeClr val="tx1"/>
                </a:solidFill>
                <a:latin typeface="+mn-lt"/>
                <a:ea typeface="+mn-ea"/>
                <a:cs typeface="+mn-cs"/>
              </a:rPr>
              <a:t> = 0.76). Among women diagnosed with melanoma after the first questionnaire and before the second, there was a substantial shift toward reporting a reduced ability to tan when participants were questioned after the diagnosis of melanoma (</a:t>
            </a:r>
            <a:r>
              <a:rPr lang="en-US" sz="1200" b="0" i="1" kern="1200" dirty="0" smtClean="0">
                <a:solidFill>
                  <a:schemeClr val="tx1"/>
                </a:solidFill>
                <a:latin typeface="+mn-lt"/>
                <a:ea typeface="+mn-ea"/>
                <a:cs typeface="+mn-cs"/>
              </a:rPr>
              <a:t>p</a:t>
            </a:r>
            <a:r>
              <a:rPr lang="en-US" sz="1200" b="0" i="0" kern="1200" dirty="0" smtClean="0">
                <a:solidFill>
                  <a:schemeClr val="tx1"/>
                </a:solidFill>
                <a:latin typeface="+mn-lt"/>
                <a:ea typeface="+mn-ea"/>
                <a:cs typeface="+mn-cs"/>
              </a:rPr>
              <a:t>= 0.035). No shift was noted for the hair color question (</a:t>
            </a:r>
            <a:r>
              <a:rPr lang="en-US" sz="1200" b="0" i="1" kern="1200" dirty="0" smtClean="0">
                <a:solidFill>
                  <a:schemeClr val="tx1"/>
                </a:solidFill>
                <a:latin typeface="+mn-lt"/>
                <a:ea typeface="+mn-ea"/>
                <a:cs typeface="+mn-cs"/>
              </a:rPr>
              <a:t>p</a:t>
            </a:r>
            <a:r>
              <a:rPr lang="en-US" sz="1200" b="0" i="0" kern="1200" dirty="0" smtClean="0">
                <a:solidFill>
                  <a:schemeClr val="tx1"/>
                </a:solidFill>
                <a:latin typeface="+mn-lt"/>
                <a:ea typeface="+mn-ea"/>
                <a:cs typeface="+mn-cs"/>
              </a:rPr>
              <a:t> = 0.8). The authors conclude that recall bias was observed among female nurses with </a:t>
            </a:r>
            <a:r>
              <a:rPr lang="en-US" sz="1200" b="0" i="0" kern="1200" dirty="0" err="1" smtClean="0">
                <a:solidFill>
                  <a:schemeClr val="tx1"/>
                </a:solidFill>
                <a:latin typeface="+mn-lt"/>
                <a:ea typeface="+mn-ea"/>
                <a:cs typeface="+mn-cs"/>
              </a:rPr>
              <a:t>cutaneous</a:t>
            </a:r>
            <a:r>
              <a:rPr lang="en-US" sz="1200" b="0" i="0" kern="1200" dirty="0" smtClean="0">
                <a:solidFill>
                  <a:schemeClr val="tx1"/>
                </a:solidFill>
                <a:latin typeface="+mn-lt"/>
                <a:ea typeface="+mn-ea"/>
                <a:cs typeface="+mn-cs"/>
              </a:rPr>
              <a:t> melanoma in the assessment of tanning ability, a major risk factor for melanoma.</a:t>
            </a:r>
            <a:endParaRPr lang="en-US" alt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a:spLocks noGrp="1" noChangeArrowheads="1"/>
          </p:cNvSpPr>
          <p:nvPr>
            <p:ph type="sldNum" sz="quarter" idx="5"/>
          </p:nvPr>
        </p:nvSpPr>
        <p:spPr>
          <a:noFill/>
        </p:spPr>
        <p:txBody>
          <a:bodyPr/>
          <a:lstStyle/>
          <a:p>
            <a:fld id="{CDFC8990-74CA-4BDD-B170-51AB678CA9AB}" type="slidenum">
              <a:rPr lang="ar-SA" altLang="en-US" smtClean="0"/>
              <a:pPr/>
              <a:t>36</a:t>
            </a:fld>
            <a:endParaRPr lang="en-US" altLang="en-US" smtClean="0"/>
          </a:p>
        </p:txBody>
      </p:sp>
      <p:sp>
        <p:nvSpPr>
          <p:cNvPr id="161795" name="Rectangle 2"/>
          <p:cNvSpPr>
            <a:spLocks noGrp="1" noRot="1" noChangeAspect="1" noChangeArrowheads="1" noTextEdit="1"/>
          </p:cNvSpPr>
          <p:nvPr>
            <p:ph type="sldImg"/>
          </p:nvPr>
        </p:nvSpPr>
        <p:spPr>
          <a:ln/>
        </p:spPr>
      </p:sp>
      <p:sp>
        <p:nvSpPr>
          <p:cNvPr id="161796" name="Rectangle 3"/>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p:cNvSpPr>
            <a:spLocks noGrp="1" noChangeArrowheads="1"/>
          </p:cNvSpPr>
          <p:nvPr>
            <p:ph type="sldNum" sz="quarter" idx="5"/>
          </p:nvPr>
        </p:nvSpPr>
        <p:spPr>
          <a:noFill/>
        </p:spPr>
        <p:txBody>
          <a:bodyPr/>
          <a:lstStyle/>
          <a:p>
            <a:fld id="{C8D96345-A10E-4AB4-B459-DBD72184449A}" type="slidenum">
              <a:rPr lang="ar-SA" altLang="en-US" smtClean="0"/>
              <a:pPr/>
              <a:t>38</a:t>
            </a:fld>
            <a:endParaRPr lang="en-US" altLang="en-US" smtClean="0"/>
          </a:p>
        </p:txBody>
      </p:sp>
      <p:sp>
        <p:nvSpPr>
          <p:cNvPr id="162819" name="Rectangle 2"/>
          <p:cNvSpPr>
            <a:spLocks noGrp="1" noRot="1" noChangeAspect="1" noChangeArrowheads="1" noTextEdit="1"/>
          </p:cNvSpPr>
          <p:nvPr>
            <p:ph type="sldImg"/>
          </p:nvPr>
        </p:nvSpPr>
        <p:spPr>
          <a:ln/>
        </p:spPr>
      </p:sp>
      <p:sp>
        <p:nvSpPr>
          <p:cNvPr id="162820" name="Rectangle 3"/>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7"/>
          <p:cNvSpPr>
            <a:spLocks noGrp="1" noChangeArrowheads="1"/>
          </p:cNvSpPr>
          <p:nvPr>
            <p:ph type="sldNum" sz="quarter" idx="5"/>
          </p:nvPr>
        </p:nvSpPr>
        <p:spPr>
          <a:noFill/>
        </p:spPr>
        <p:txBody>
          <a:bodyPr/>
          <a:lstStyle/>
          <a:p>
            <a:fld id="{8C154022-A5B6-411A-AD21-FE4F6BADC9E7}" type="slidenum">
              <a:rPr lang="ar-SA" altLang="en-US" smtClean="0"/>
              <a:pPr/>
              <a:t>39</a:t>
            </a:fld>
            <a:endParaRPr lang="en-US" altLang="en-US" smtClean="0"/>
          </a:p>
        </p:txBody>
      </p:sp>
      <p:sp>
        <p:nvSpPr>
          <p:cNvPr id="163843" name="Rectangle 2"/>
          <p:cNvSpPr>
            <a:spLocks noGrp="1" noRot="1" noChangeAspect="1" noChangeArrowheads="1" noTextEdit="1"/>
          </p:cNvSpPr>
          <p:nvPr>
            <p:ph type="sldImg"/>
          </p:nvPr>
        </p:nvSpPr>
        <p:spPr>
          <a:ln/>
        </p:spPr>
      </p:sp>
      <p:sp>
        <p:nvSpPr>
          <p:cNvPr id="163844" name="Rectangle 3"/>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p:cNvSpPr>
            <a:spLocks noGrp="1" noChangeArrowheads="1"/>
          </p:cNvSpPr>
          <p:nvPr>
            <p:ph type="sldNum" sz="quarter" idx="5"/>
          </p:nvPr>
        </p:nvSpPr>
        <p:spPr>
          <a:noFill/>
        </p:spPr>
        <p:txBody>
          <a:bodyPr/>
          <a:lstStyle/>
          <a:p>
            <a:fld id="{AE2A2D8F-391C-4A68-A75F-41C292172853}" type="slidenum">
              <a:rPr lang="ar-SA" altLang="en-US" smtClean="0"/>
              <a:pPr/>
              <a:t>40</a:t>
            </a:fld>
            <a:endParaRPr lang="en-US" altLang="en-US" smtClean="0"/>
          </a:p>
        </p:txBody>
      </p:sp>
      <p:sp>
        <p:nvSpPr>
          <p:cNvPr id="164867" name="Rectangle 2"/>
          <p:cNvSpPr>
            <a:spLocks noGrp="1" noRot="1" noChangeAspect="1" noChangeArrowheads="1" noTextEdit="1"/>
          </p:cNvSpPr>
          <p:nvPr>
            <p:ph type="sldImg"/>
          </p:nvPr>
        </p:nvSpPr>
        <p:spPr>
          <a:ln/>
        </p:spPr>
      </p:sp>
      <p:sp>
        <p:nvSpPr>
          <p:cNvPr id="164868" name="Rectangle 3"/>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61F34E7-8837-409E-8AA2-57591C65086E}" type="datetimeFigureOut">
              <a:rPr lang="en-US" smtClean="0"/>
              <a:pPr/>
              <a:t>7/10/2019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CF00C2D-665D-4FE0-9D21-4260635C8F0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61F34E7-8837-409E-8AA2-57591C65086E}" type="datetimeFigureOut">
              <a:rPr lang="en-US" smtClean="0"/>
              <a:pPr/>
              <a:t>7/10/2019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CF00C2D-665D-4FE0-9D21-4260635C8F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61F34E7-8837-409E-8AA2-57591C65086E}" type="datetimeFigureOut">
              <a:rPr lang="en-US" smtClean="0"/>
              <a:pPr/>
              <a:t>7/10/2019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CF00C2D-665D-4FE0-9D21-4260635C8F0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17525" y="547688"/>
            <a:ext cx="8596313" cy="74771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66800" y="20574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20574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0"/>
          </p:nvPr>
        </p:nvSpPr>
        <p:spPr>
          <a:ln/>
        </p:spPr>
        <p:txBody>
          <a:bodyPr/>
          <a:lstStyle>
            <a:lvl1pPr>
              <a:defRPr/>
            </a:lvl1pPr>
          </a:lstStyle>
          <a:p>
            <a:pPr>
              <a:defRPr/>
            </a:pPr>
            <a:fld id="{037F7151-CFEC-45FC-A51C-ADBD05AB13C5}" type="slidenum">
              <a:rPr lang="ar-SA"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61F34E7-8837-409E-8AA2-57591C65086E}" type="datetimeFigureOut">
              <a:rPr lang="en-US" smtClean="0"/>
              <a:pPr/>
              <a:t>7/10/2019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CF00C2D-665D-4FE0-9D21-4260635C8F00}"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61F34E7-8837-409E-8AA2-57591C65086E}" type="datetimeFigureOut">
              <a:rPr lang="en-US" smtClean="0"/>
              <a:pPr/>
              <a:t>7/10/2019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CF00C2D-665D-4FE0-9D21-4260635C8F0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61F34E7-8837-409E-8AA2-57591C65086E}" type="datetimeFigureOut">
              <a:rPr lang="en-US" smtClean="0"/>
              <a:pPr/>
              <a:t>7/10/2019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CF00C2D-665D-4FE0-9D21-4260635C8F00}"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61F34E7-8837-409E-8AA2-57591C65086E}" type="datetimeFigureOut">
              <a:rPr lang="en-US" smtClean="0"/>
              <a:pPr/>
              <a:t>7/10/2019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CF00C2D-665D-4FE0-9D21-4260635C8F0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61F34E7-8837-409E-8AA2-57591C65086E}" type="datetimeFigureOut">
              <a:rPr lang="en-US" smtClean="0"/>
              <a:pPr/>
              <a:t>7/10/2019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CF00C2D-665D-4FE0-9D21-4260635C8F00}"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61F34E7-8837-409E-8AA2-57591C65086E}" type="datetimeFigureOut">
              <a:rPr lang="en-US" smtClean="0"/>
              <a:pPr/>
              <a:t>7/10/2019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CF00C2D-665D-4FE0-9D21-4260635C8F0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61F34E7-8837-409E-8AA2-57591C65086E}" type="datetimeFigureOut">
              <a:rPr lang="en-US" smtClean="0"/>
              <a:pPr/>
              <a:t>7/10/2019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CF00C2D-665D-4FE0-9D21-4260635C8F0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61F34E7-8837-409E-8AA2-57591C65086E}" type="datetimeFigureOut">
              <a:rPr lang="en-US" smtClean="0"/>
              <a:pPr/>
              <a:t>7/10/2019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CF00C2D-665D-4FE0-9D21-4260635C8F0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61F34E7-8837-409E-8AA2-57591C65086E}" type="datetimeFigureOut">
              <a:rPr lang="en-US" smtClean="0"/>
              <a:pPr/>
              <a:t>7/10/2019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CF00C2D-665D-4FE0-9D21-4260635C8F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492896"/>
            <a:ext cx="7772400" cy="1470025"/>
          </a:xfrm>
        </p:spPr>
        <p:txBody>
          <a:bodyPr>
            <a:noAutofit/>
          </a:bodyPr>
          <a:lstStyle/>
          <a:p>
            <a:pPr algn="ctr"/>
            <a:r>
              <a:rPr lang="en-US" altLang="en-US" sz="3200" b="1" dirty="0" smtClean="0"/>
              <a:t/>
            </a:r>
            <a:br>
              <a:rPr lang="en-US" altLang="en-US" sz="3200" b="1" dirty="0" smtClean="0"/>
            </a:br>
            <a:r>
              <a:rPr lang="en-US" altLang="en-US" sz="3200" b="1" dirty="0" smtClean="0"/>
              <a:t/>
            </a:r>
            <a:br>
              <a:rPr lang="en-US" altLang="en-US" sz="3200" b="1" dirty="0" smtClean="0"/>
            </a:br>
            <a:r>
              <a:rPr lang="en-US" altLang="en-US" sz="3200" i="1" dirty="0" smtClean="0"/>
              <a:t/>
            </a:r>
            <a:br>
              <a:rPr lang="en-US" altLang="en-US" sz="3200" i="1" dirty="0" smtClean="0"/>
            </a:br>
            <a:endParaRPr lang="en-US" sz="3200" dirty="0"/>
          </a:p>
        </p:txBody>
      </p:sp>
      <p:sp>
        <p:nvSpPr>
          <p:cNvPr id="3" name="Subtitle 2"/>
          <p:cNvSpPr>
            <a:spLocks noGrp="1"/>
          </p:cNvSpPr>
          <p:nvPr>
            <p:ph type="subTitle" idx="1"/>
          </p:nvPr>
        </p:nvSpPr>
        <p:spPr>
          <a:xfrm>
            <a:off x="1331640" y="260648"/>
            <a:ext cx="6400800" cy="1752600"/>
          </a:xfrm>
        </p:spPr>
        <p:txBody>
          <a:bodyPr>
            <a:noAutofit/>
          </a:bodyPr>
          <a:lstStyle/>
          <a:p>
            <a:pPr algn="ctr"/>
            <a:r>
              <a:rPr lang="en-US" sz="4400" b="1" dirty="0">
                <a:solidFill>
                  <a:srgbClr val="FF0000"/>
                </a:solidFill>
              </a:rPr>
              <a:t>Understanding Lack</a:t>
            </a:r>
          </a:p>
          <a:p>
            <a:pPr algn="ctr"/>
            <a:r>
              <a:rPr lang="en-US" sz="4400" b="1" dirty="0">
                <a:solidFill>
                  <a:srgbClr val="FF0000"/>
                </a:solidFill>
              </a:rPr>
              <a:t>of Validity: Bias</a:t>
            </a:r>
            <a:endParaRPr lang="en-US" sz="4400" dirty="0">
              <a:solidFill>
                <a:srgbClr val="FF0000"/>
              </a:solidFill>
            </a:endParaRPr>
          </a:p>
        </p:txBody>
      </p:sp>
      <p:pic>
        <p:nvPicPr>
          <p:cNvPr id="2050" name="Picture 2" descr="C:\Users\user\Desktop\ASATID\altman.jpg"/>
          <p:cNvPicPr>
            <a:picLocks noChangeAspect="1" noChangeArrowheads="1"/>
          </p:cNvPicPr>
          <p:nvPr/>
        </p:nvPicPr>
        <p:blipFill>
          <a:blip r:embed="rId2" cstate="print"/>
          <a:srcRect/>
          <a:stretch>
            <a:fillRect/>
          </a:stretch>
        </p:blipFill>
        <p:spPr bwMode="auto">
          <a:xfrm>
            <a:off x="0" y="1844824"/>
            <a:ext cx="9180511" cy="459025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ltLang="en-US" dirty="0" smtClean="0"/>
              <a:t>20 out of 100 participants: 20%</a:t>
            </a:r>
          </a:p>
          <a:p>
            <a:pPr algn="ctr">
              <a:buNone/>
            </a:pPr>
            <a:r>
              <a:rPr lang="en-US" altLang="en-US" dirty="0" smtClean="0">
                <a:solidFill>
                  <a:srgbClr val="FF0066"/>
                </a:solidFill>
              </a:rPr>
              <a:t>95% CI: 12 to 28</a:t>
            </a:r>
          </a:p>
          <a:p>
            <a:r>
              <a:rPr lang="en-US" altLang="en-US" dirty="0" smtClean="0"/>
              <a:t>80 out of 400 participants: 20%</a:t>
            </a:r>
          </a:p>
          <a:p>
            <a:pPr algn="ctr">
              <a:buNone/>
            </a:pPr>
            <a:r>
              <a:rPr lang="en-US" altLang="en-US" dirty="0" smtClean="0">
                <a:solidFill>
                  <a:srgbClr val="FF0066"/>
                </a:solidFill>
              </a:rPr>
              <a:t>95% CI: 16 to 24</a:t>
            </a:r>
            <a:endParaRPr lang="en-US" altLang="en-US" dirty="0" smtClean="0"/>
          </a:p>
          <a:p>
            <a:r>
              <a:rPr lang="en-US" altLang="en-US" dirty="0" smtClean="0"/>
              <a:t>2000 out of 10000 participants: 20%</a:t>
            </a:r>
          </a:p>
          <a:p>
            <a:pPr algn="ctr">
              <a:buNone/>
            </a:pPr>
            <a:r>
              <a:rPr lang="en-US" altLang="en-US" dirty="0" smtClean="0">
                <a:solidFill>
                  <a:srgbClr val="FF0066"/>
                </a:solidFill>
              </a:rPr>
              <a:t>95% CI: 19.2 to 20.8</a:t>
            </a:r>
            <a:endParaRPr lang="en-US" altLang="en-US" dirty="0" smtClean="0"/>
          </a:p>
          <a:p>
            <a:endParaRPr lang="en-US" dirty="0"/>
          </a:p>
        </p:txBody>
      </p:sp>
      <p:sp>
        <p:nvSpPr>
          <p:cNvPr id="2" name="Title 1"/>
          <p:cNvSpPr>
            <a:spLocks noGrp="1"/>
          </p:cNvSpPr>
          <p:nvPr>
            <p:ph type="title"/>
          </p:nvPr>
        </p:nvSpPr>
        <p:spPr/>
        <p:txBody>
          <a:bodyPr/>
          <a:lstStyle/>
          <a:p>
            <a:r>
              <a:rPr lang="en-US" altLang="en-US" dirty="0" smtClean="0"/>
              <a:t>95% Confidence Interval </a:t>
            </a:r>
            <a:r>
              <a:rPr lang="en-US" altLang="en-US" sz="3600" dirty="0" smtClean="0"/>
              <a:t>(95% CI)</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80000"/>
              </a:lnSpc>
            </a:pPr>
            <a:r>
              <a:rPr lang="en-US" altLang="en-US" sz="2800" b="1" dirty="0" smtClean="0">
                <a:solidFill>
                  <a:schemeClr val="accent1"/>
                </a:solidFill>
              </a:rPr>
              <a:t>Chance (random error)</a:t>
            </a:r>
            <a:endParaRPr lang="en-US" altLang="en-US" sz="2800" dirty="0" smtClean="0">
              <a:solidFill>
                <a:schemeClr val="accent1"/>
              </a:solidFill>
            </a:endParaRPr>
          </a:p>
          <a:p>
            <a:pPr lvl="1">
              <a:lnSpc>
                <a:spcPct val="80000"/>
              </a:lnSpc>
            </a:pPr>
            <a:r>
              <a:rPr lang="en-US" altLang="en-US" sz="2400" dirty="0" smtClean="0">
                <a:solidFill>
                  <a:schemeClr val="accent1"/>
                </a:solidFill>
              </a:rPr>
              <a:t> statistics are used to reduce it by appropriate design of the study</a:t>
            </a:r>
          </a:p>
          <a:p>
            <a:pPr lvl="1">
              <a:lnSpc>
                <a:spcPct val="80000"/>
              </a:lnSpc>
            </a:pPr>
            <a:r>
              <a:rPr lang="en-US" altLang="en-US" sz="2400" dirty="0" smtClean="0">
                <a:solidFill>
                  <a:schemeClr val="accent1"/>
                </a:solidFill>
              </a:rPr>
              <a:t>statistics are used to estimate the probability that the observed results are due to chance</a:t>
            </a:r>
            <a:endParaRPr lang="en-US" altLang="en-US" sz="2400" b="1" dirty="0" smtClean="0">
              <a:solidFill>
                <a:schemeClr val="accent1"/>
              </a:solidFill>
            </a:endParaRPr>
          </a:p>
          <a:p>
            <a:pPr>
              <a:lnSpc>
                <a:spcPct val="80000"/>
              </a:lnSpc>
            </a:pPr>
            <a:r>
              <a:rPr lang="en-US" altLang="en-US" sz="2800" b="1" dirty="0" smtClean="0"/>
              <a:t>Bias (Systematic error)</a:t>
            </a:r>
            <a:endParaRPr lang="en-US" altLang="en-US" sz="2800" dirty="0" smtClean="0"/>
          </a:p>
          <a:p>
            <a:pPr lvl="1">
              <a:lnSpc>
                <a:spcPct val="80000"/>
              </a:lnSpc>
            </a:pPr>
            <a:r>
              <a:rPr lang="en-US" altLang="en-US" sz="2400" dirty="0" smtClean="0"/>
              <a:t> must be considered in the design of the study</a:t>
            </a:r>
            <a:endParaRPr lang="en-US" altLang="en-US" sz="2400" b="1" dirty="0" smtClean="0"/>
          </a:p>
          <a:p>
            <a:pPr>
              <a:lnSpc>
                <a:spcPct val="80000"/>
              </a:lnSpc>
            </a:pPr>
            <a:r>
              <a:rPr lang="en-US" altLang="en-US" sz="2800" b="1" dirty="0" smtClean="0"/>
              <a:t>Confounding</a:t>
            </a:r>
            <a:endParaRPr lang="en-US" altLang="en-US" sz="2800" dirty="0" smtClean="0"/>
          </a:p>
          <a:p>
            <a:pPr lvl="1">
              <a:lnSpc>
                <a:spcPct val="80000"/>
              </a:lnSpc>
            </a:pPr>
            <a:r>
              <a:rPr lang="en-US" altLang="en-US" sz="2400" dirty="0" smtClean="0"/>
              <a:t> can be dealt with during both the design and the analysis of the study</a:t>
            </a:r>
            <a:endParaRPr lang="en-US" altLang="en-US" sz="2400" b="1" dirty="0" smtClean="0"/>
          </a:p>
          <a:p>
            <a:pPr>
              <a:lnSpc>
                <a:spcPct val="80000"/>
              </a:lnSpc>
            </a:pPr>
            <a:r>
              <a:rPr lang="en-US" altLang="en-US" sz="2800" b="1" dirty="0" smtClean="0"/>
              <a:t>Causation</a:t>
            </a:r>
          </a:p>
          <a:p>
            <a:endParaRPr lang="en-US" dirty="0"/>
          </a:p>
        </p:txBody>
      </p:sp>
      <p:sp>
        <p:nvSpPr>
          <p:cNvPr id="2" name="Title 1"/>
          <p:cNvSpPr>
            <a:spLocks noGrp="1"/>
          </p:cNvSpPr>
          <p:nvPr>
            <p:ph type="title"/>
          </p:nvPr>
        </p:nvSpPr>
        <p:spPr/>
        <p:txBody>
          <a:bodyPr/>
          <a:lstStyle/>
          <a:p>
            <a:r>
              <a:rPr lang="en-US" altLang="en-US" b="1" dirty="0" smtClean="0"/>
              <a:t>Associations may be due to</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altLang="en-US" dirty="0" smtClean="0"/>
              <a:t>Any systematic error that results in an incorrect estimate of the association between risk factors and outcome</a:t>
            </a:r>
          </a:p>
          <a:p>
            <a:r>
              <a:rPr lang="en-US" dirty="0" smtClean="0"/>
              <a:t>A </a:t>
            </a:r>
            <a:r>
              <a:rPr lang="en-US" i="1" dirty="0"/>
              <a:t>systematic error in the design or conduct of a study. </a:t>
            </a:r>
          </a:p>
          <a:p>
            <a:r>
              <a:rPr lang="en-US" dirty="0"/>
              <a:t>The definition of bias relates to the process—that is, the design and procedures—and not </a:t>
            </a:r>
            <a:r>
              <a:rPr lang="en-US" dirty="0" smtClean="0"/>
              <a:t>the results </a:t>
            </a:r>
            <a:r>
              <a:rPr lang="en-US" dirty="0"/>
              <a:t>of any particular study.</a:t>
            </a:r>
          </a:p>
        </p:txBody>
      </p:sp>
      <p:sp>
        <p:nvSpPr>
          <p:cNvPr id="2" name="Title 1"/>
          <p:cNvSpPr>
            <a:spLocks noGrp="1"/>
          </p:cNvSpPr>
          <p:nvPr>
            <p:ph type="title"/>
          </p:nvPr>
        </p:nvSpPr>
        <p:spPr/>
        <p:txBody>
          <a:bodyPr/>
          <a:lstStyle/>
          <a:p>
            <a:r>
              <a:rPr lang="en-US" altLang="en-US" b="1" dirty="0" smtClean="0"/>
              <a:t>Bias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p:txBody>
          <a:bodyPr/>
          <a:lstStyle/>
          <a:p>
            <a:pPr eaLnBrk="1" hangingPunct="1">
              <a:lnSpc>
                <a:spcPct val="90000"/>
              </a:lnSpc>
            </a:pPr>
            <a:r>
              <a:rPr lang="en-US" altLang="en-US" sz="2800" dirty="0" smtClean="0"/>
              <a:t>Systematic error results from flaws in either the (1) </a:t>
            </a:r>
            <a:r>
              <a:rPr lang="en-US" altLang="en-US" sz="2800" i="1" dirty="0" smtClean="0">
                <a:solidFill>
                  <a:srgbClr val="0000CC"/>
                </a:solidFill>
              </a:rPr>
              <a:t>method of selection of study participants,</a:t>
            </a:r>
            <a:r>
              <a:rPr lang="en-US" altLang="en-US" sz="2800" dirty="0" smtClean="0"/>
              <a:t> or</a:t>
            </a:r>
          </a:p>
          <a:p>
            <a:pPr eaLnBrk="1" hangingPunct="1">
              <a:lnSpc>
                <a:spcPct val="90000"/>
              </a:lnSpc>
              <a:buFontTx/>
              <a:buNone/>
            </a:pPr>
            <a:r>
              <a:rPr lang="en-US" altLang="en-US" sz="2800" dirty="0" smtClean="0"/>
              <a:t>    (2)  in the </a:t>
            </a:r>
            <a:r>
              <a:rPr lang="en-US" altLang="en-US" sz="2800" i="1" dirty="0" smtClean="0">
                <a:solidFill>
                  <a:srgbClr val="008000"/>
                </a:solidFill>
              </a:rPr>
              <a:t>procedures for gathering relevant exposure and/or disease information</a:t>
            </a:r>
            <a:endParaRPr lang="en-US" altLang="en-US" sz="2800" i="1" dirty="0" smtClean="0"/>
          </a:p>
          <a:p>
            <a:pPr eaLnBrk="1" hangingPunct="1">
              <a:lnSpc>
                <a:spcPct val="90000"/>
              </a:lnSpc>
            </a:pPr>
            <a:r>
              <a:rPr lang="en-US" altLang="en-US" sz="2800" dirty="0" smtClean="0"/>
              <a:t>Hence - the observed study results will</a:t>
            </a:r>
            <a:r>
              <a:rPr lang="en-US" altLang="en-US" sz="2800" i="1" dirty="0" smtClean="0"/>
              <a:t> tend</a:t>
            </a:r>
            <a:r>
              <a:rPr lang="en-US" altLang="en-US" sz="2800" dirty="0" smtClean="0"/>
              <a:t> to be different from the true results</a:t>
            </a:r>
          </a:p>
        </p:txBody>
      </p:sp>
      <p:sp>
        <p:nvSpPr>
          <p:cNvPr id="21506" name="Rectangle 2"/>
          <p:cNvSpPr>
            <a:spLocks noGrp="1" noChangeArrowheads="1"/>
          </p:cNvSpPr>
          <p:nvPr>
            <p:ph type="title"/>
          </p:nvPr>
        </p:nvSpPr>
        <p:spPr/>
        <p:txBody>
          <a:bodyPr>
            <a:normAutofit fontScale="90000"/>
          </a:bodyPr>
          <a:lstStyle/>
          <a:p>
            <a:pPr eaLnBrk="1" hangingPunct="1"/>
            <a:r>
              <a:rPr lang="en-US" altLang="en-US" sz="3900" smtClean="0"/>
              <a:t>BIAS: threats to validity and interpretation</a:t>
            </a:r>
            <a:endParaRPr lang="en-US" alt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p:txBody>
          <a:bodyPr/>
          <a:lstStyle/>
          <a:p>
            <a:pPr eaLnBrk="1" hangingPunct="1"/>
            <a:r>
              <a:rPr lang="en-US" altLang="en-US" dirty="0" smtClean="0"/>
              <a:t> Study design, </a:t>
            </a:r>
          </a:p>
          <a:p>
            <a:pPr eaLnBrk="1" hangingPunct="1"/>
            <a:r>
              <a:rPr lang="en-US" altLang="en-US" dirty="0" smtClean="0"/>
              <a:t> Data collection, </a:t>
            </a:r>
          </a:p>
          <a:p>
            <a:pPr eaLnBrk="1" hangingPunct="1"/>
            <a:r>
              <a:rPr lang="en-US" altLang="en-US" dirty="0" smtClean="0"/>
              <a:t> Analysis</a:t>
            </a:r>
          </a:p>
          <a:p>
            <a:pPr eaLnBrk="1" hangingPunct="1"/>
            <a:r>
              <a:rPr lang="en-US" altLang="en-US" dirty="0" smtClean="0"/>
              <a:t> Interpretation of results </a:t>
            </a:r>
          </a:p>
        </p:txBody>
      </p:sp>
      <p:sp>
        <p:nvSpPr>
          <p:cNvPr id="22530" name="Rectangle 2"/>
          <p:cNvSpPr>
            <a:spLocks noGrp="1" noChangeArrowheads="1"/>
          </p:cNvSpPr>
          <p:nvPr>
            <p:ph type="title"/>
          </p:nvPr>
        </p:nvSpPr>
        <p:spPr/>
        <p:txBody>
          <a:bodyPr/>
          <a:lstStyle/>
          <a:p>
            <a:pPr eaLnBrk="1" hangingPunct="1"/>
            <a:r>
              <a:rPr lang="en-US" altLang="en-US" sz="3600" b="1" smtClean="0"/>
              <a:t>Bias results from systematic flaws</a:t>
            </a:r>
            <a:r>
              <a:rPr lang="en-US" altLang="en-US" smtClean="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 faulty study design is considered to be biased (or </a:t>
            </a:r>
            <a:r>
              <a:rPr lang="en-US" i="1" dirty="0" smtClean="0"/>
              <a:t>invalid) because it will produce an erroneous result on average</a:t>
            </a:r>
          </a:p>
          <a:p>
            <a:r>
              <a:rPr lang="en-US" dirty="0" smtClean="0"/>
              <a:t>A biased study can produce a result close to the truth when combined with sampling error</a:t>
            </a:r>
          </a:p>
          <a:p>
            <a:r>
              <a:rPr lang="en-US" dirty="0" smtClean="0"/>
              <a:t>Conversely, an unbiased study can produce results that are substantially different from</a:t>
            </a:r>
          </a:p>
          <a:p>
            <a:pPr>
              <a:buNone/>
            </a:pPr>
            <a:r>
              <a:rPr lang="en-US" dirty="0" smtClean="0"/>
              <a:t>   the truth because of random sampling variability.</a:t>
            </a:r>
          </a:p>
        </p:txBody>
      </p:sp>
      <p:sp>
        <p:nvSpPr>
          <p:cNvPr id="3" name="Title 2"/>
          <p:cNvSpPr>
            <a:spLocks noGrp="1"/>
          </p:cNvSpPr>
          <p:nvPr>
            <p:ph type="title"/>
          </p:nvPr>
        </p:nvSpPr>
        <p:spPr/>
        <p:txBody>
          <a:bodyPr/>
          <a:lstStyle/>
          <a:p>
            <a:r>
              <a:rPr lang="en-US" dirty="0" smtClean="0"/>
              <a:t>Bias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pic>
        <p:nvPicPr>
          <p:cNvPr id="1026" name="Picture 2"/>
          <p:cNvPicPr>
            <a:picLocks noChangeAspect="1" noChangeArrowheads="1"/>
          </p:cNvPicPr>
          <p:nvPr/>
        </p:nvPicPr>
        <p:blipFill>
          <a:blip r:embed="rId2" cstate="print"/>
          <a:srcRect/>
          <a:stretch>
            <a:fillRect/>
          </a:stretch>
        </p:blipFill>
        <p:spPr bwMode="auto">
          <a:xfrm>
            <a:off x="3181350" y="1844824"/>
            <a:ext cx="5962650" cy="4352925"/>
          </a:xfrm>
          <a:prstGeom prst="rect">
            <a:avLst/>
          </a:prstGeom>
          <a:noFill/>
          <a:ln w="9525">
            <a:noFill/>
            <a:miter lim="800000"/>
            <a:headEnd/>
            <a:tailEnd/>
          </a:ln>
        </p:spPr>
      </p:pic>
      <p:sp>
        <p:nvSpPr>
          <p:cNvPr id="5" name="Rectangle 4"/>
          <p:cNvSpPr/>
          <p:nvPr/>
        </p:nvSpPr>
        <p:spPr>
          <a:xfrm>
            <a:off x="251520" y="2276872"/>
            <a:ext cx="2987824" cy="3170099"/>
          </a:xfrm>
          <a:prstGeom prst="rect">
            <a:avLst/>
          </a:prstGeom>
        </p:spPr>
        <p:txBody>
          <a:bodyPr wrap="square">
            <a:spAutoFit/>
          </a:bodyPr>
          <a:lstStyle/>
          <a:p>
            <a:r>
              <a:rPr lang="en-US" sz="2000" dirty="0"/>
              <a:t>Bias is said to exist when, </a:t>
            </a:r>
            <a:r>
              <a:rPr lang="en-US" sz="2000" i="1" dirty="0"/>
              <a:t>on average, the results of a hypothetically infinite number of studies</a:t>
            </a:r>
          </a:p>
          <a:p>
            <a:r>
              <a:rPr lang="en-US" sz="2000" dirty="0"/>
              <a:t>(related to a specific association and reference population) differ from the true result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ensuring that the study design—including the procedures for selection of the study sample—is appropriate for addressing the study hypotheses.</a:t>
            </a:r>
          </a:p>
          <a:p>
            <a:r>
              <a:rPr lang="en-US" dirty="0" smtClean="0"/>
              <a:t>establishing and carefully monitoring procedures of data collection that are valid and reliable.</a:t>
            </a:r>
          </a:p>
          <a:p>
            <a:r>
              <a:rPr lang="en-US" dirty="0" smtClean="0"/>
              <a:t>using appropriate analytic procedures.</a:t>
            </a:r>
          </a:p>
        </p:txBody>
      </p:sp>
      <p:sp>
        <p:nvSpPr>
          <p:cNvPr id="3" name="Title 2"/>
          <p:cNvSpPr>
            <a:spLocks noGrp="1"/>
          </p:cNvSpPr>
          <p:nvPr>
            <p:ph type="title"/>
          </p:nvPr>
        </p:nvSpPr>
        <p:spPr/>
        <p:txBody>
          <a:bodyPr>
            <a:normAutofit fontScale="90000"/>
          </a:bodyPr>
          <a:lstStyle/>
          <a:p>
            <a:r>
              <a:rPr lang="en-US" dirty="0" smtClean="0"/>
              <a:t>Prevention and control of bias are accomplished on three levels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p:txBody>
          <a:bodyPr/>
          <a:lstStyle/>
          <a:p>
            <a:pPr eaLnBrk="1" hangingPunct="1"/>
            <a:r>
              <a:rPr lang="en-US" altLang="en-US" sz="2800" dirty="0" smtClean="0"/>
              <a:t>Selection bias – identification of individual subjects for inclusion in study on the basis of </a:t>
            </a:r>
            <a:r>
              <a:rPr lang="en-US" altLang="en-US" sz="2800" dirty="0" smtClean="0">
                <a:solidFill>
                  <a:srgbClr val="FF0066"/>
                </a:solidFill>
              </a:rPr>
              <a:t>either exposure</a:t>
            </a:r>
            <a:r>
              <a:rPr lang="en-US" altLang="en-US" sz="2800" dirty="0" smtClean="0"/>
              <a:t> or </a:t>
            </a:r>
            <a:r>
              <a:rPr lang="en-US" altLang="en-US" sz="2800" dirty="0" smtClean="0">
                <a:solidFill>
                  <a:srgbClr val="FF0066"/>
                </a:solidFill>
              </a:rPr>
              <a:t>disease status</a:t>
            </a:r>
            <a:r>
              <a:rPr lang="en-US" altLang="en-US" sz="2800" dirty="0" smtClean="0"/>
              <a:t> depends in some way on the other axis of interest</a:t>
            </a:r>
          </a:p>
          <a:p>
            <a:pPr eaLnBrk="1" hangingPunct="1"/>
            <a:r>
              <a:rPr lang="en-US" altLang="en-US" sz="2800" dirty="0" err="1" smtClean="0"/>
              <a:t>Iinformation</a:t>
            </a:r>
            <a:r>
              <a:rPr lang="en-US" altLang="en-US" sz="2800" dirty="0" smtClean="0"/>
              <a:t> bias – results from </a:t>
            </a:r>
            <a:r>
              <a:rPr lang="en-US" altLang="en-US" sz="2800" dirty="0" smtClean="0">
                <a:solidFill>
                  <a:srgbClr val="FF0066"/>
                </a:solidFill>
              </a:rPr>
              <a:t>systematic differences</a:t>
            </a:r>
            <a:r>
              <a:rPr lang="en-US" altLang="en-US" sz="2800" dirty="0" smtClean="0"/>
              <a:t> in the way data on exposure or outcome are obtained from the various study groups</a:t>
            </a:r>
          </a:p>
        </p:txBody>
      </p:sp>
      <p:sp>
        <p:nvSpPr>
          <p:cNvPr id="23554" name="Rectangle 2"/>
          <p:cNvSpPr>
            <a:spLocks noGrp="1" noChangeArrowheads="1"/>
          </p:cNvSpPr>
          <p:nvPr>
            <p:ph type="title"/>
          </p:nvPr>
        </p:nvSpPr>
        <p:spPr/>
        <p:txBody>
          <a:bodyPr/>
          <a:lstStyle/>
          <a:p>
            <a:pPr eaLnBrk="1" hangingPunct="1"/>
            <a:r>
              <a:rPr lang="en-US" altLang="en-US" b="1" smtClean="0"/>
              <a:t>Types of Bias</a:t>
            </a:r>
            <a:r>
              <a:rPr lang="en-US" altLang="en-US"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blinds(horizontal)">
                                      <p:cBhvr>
                                        <p:cTn id="7" dur="500"/>
                                        <p:tgtEl>
                                          <p:spTgt spid="235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3555">
                                            <p:txEl>
                                              <p:pRg st="1" end="1"/>
                                            </p:txEl>
                                          </p:spTgt>
                                        </p:tgtEl>
                                        <p:attrNameLst>
                                          <p:attrName>style.visibility</p:attrName>
                                        </p:attrNameLst>
                                      </p:cBhvr>
                                      <p:to>
                                        <p:strVal val="visible"/>
                                      </p:to>
                                    </p:set>
                                    <p:animEffect transition="in" filter="blinds(horizontal)">
                                      <p:cBhvr>
                                        <p:cTn id="12" dur="500"/>
                                        <p:tgtEl>
                                          <p:spTgt spid="2355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en-US" b="1" smtClean="0"/>
              <a:t>Selection bias</a:t>
            </a:r>
            <a:endParaRPr lang="en-US" altLang="en-US" smtClean="0"/>
          </a:p>
        </p:txBody>
      </p:sp>
      <p:sp>
        <p:nvSpPr>
          <p:cNvPr id="24579" name="Rectangle 3"/>
          <p:cNvSpPr>
            <a:spLocks noGrp="1" noChangeArrowheads="1"/>
          </p:cNvSpPr>
          <p:nvPr>
            <p:ph type="body" sz="half" idx="1"/>
          </p:nvPr>
        </p:nvSpPr>
        <p:spPr>
          <a:xfrm>
            <a:off x="107950" y="2057400"/>
            <a:ext cx="4337050" cy="4114800"/>
          </a:xfrm>
        </p:spPr>
        <p:txBody>
          <a:bodyPr/>
          <a:lstStyle/>
          <a:p>
            <a:pPr eaLnBrk="1" hangingPunct="1">
              <a:lnSpc>
                <a:spcPct val="90000"/>
              </a:lnSpc>
            </a:pPr>
            <a:r>
              <a:rPr lang="en-US" altLang="en-US" sz="2400" smtClean="0"/>
              <a:t>is present when individuals have different probabilities of being included in the study sample according to relevant study characteristics-namely, the exposure and the outcome of interest. </a:t>
            </a:r>
          </a:p>
        </p:txBody>
      </p:sp>
      <p:sp>
        <p:nvSpPr>
          <p:cNvPr id="5" name="Content Placeholder 4"/>
          <p:cNvSpPr>
            <a:spLocks noGrp="1"/>
          </p:cNvSpPr>
          <p:nvPr>
            <p:ph sz="half" idx="2"/>
          </p:nvPr>
        </p:nvSpPr>
        <p:spPr/>
        <p:txBody>
          <a:bodyPr/>
          <a:lstStyle/>
          <a:p>
            <a:endParaRPr lang="en-US"/>
          </a:p>
        </p:txBody>
      </p:sp>
      <p:pic>
        <p:nvPicPr>
          <p:cNvPr id="2050" name="Picture 2"/>
          <p:cNvPicPr>
            <a:picLocks noChangeAspect="1" noChangeArrowheads="1"/>
          </p:cNvPicPr>
          <p:nvPr/>
        </p:nvPicPr>
        <p:blipFill>
          <a:blip r:embed="rId2" cstate="print"/>
          <a:srcRect/>
          <a:stretch>
            <a:fillRect/>
          </a:stretch>
        </p:blipFill>
        <p:spPr bwMode="auto">
          <a:xfrm>
            <a:off x="4507929" y="980728"/>
            <a:ext cx="4600575" cy="5572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80000"/>
              </a:lnSpc>
            </a:pPr>
            <a:r>
              <a:rPr lang="en-US" altLang="en-US" sz="2800" b="1" dirty="0" smtClean="0"/>
              <a:t>Chance (random error)</a:t>
            </a:r>
            <a:endParaRPr lang="en-US" altLang="en-US" sz="2800" dirty="0" smtClean="0"/>
          </a:p>
          <a:p>
            <a:pPr lvl="1">
              <a:lnSpc>
                <a:spcPct val="80000"/>
              </a:lnSpc>
            </a:pPr>
            <a:r>
              <a:rPr lang="en-US" altLang="en-US" sz="2400" dirty="0" smtClean="0"/>
              <a:t> statistics are used to reduce it by appropriate design of the study</a:t>
            </a:r>
          </a:p>
          <a:p>
            <a:pPr lvl="1">
              <a:lnSpc>
                <a:spcPct val="80000"/>
              </a:lnSpc>
            </a:pPr>
            <a:r>
              <a:rPr lang="en-US" altLang="en-US" sz="2400" dirty="0" smtClean="0"/>
              <a:t>statistics are used to estimate the probability that the observed results are due to chance</a:t>
            </a:r>
            <a:endParaRPr lang="en-US" altLang="en-US" sz="2400" b="1" dirty="0" smtClean="0"/>
          </a:p>
          <a:p>
            <a:pPr>
              <a:lnSpc>
                <a:spcPct val="80000"/>
              </a:lnSpc>
            </a:pPr>
            <a:r>
              <a:rPr lang="en-US" altLang="en-US" sz="2800" b="1" dirty="0" smtClean="0"/>
              <a:t>Bias (Systematic error)</a:t>
            </a:r>
            <a:endParaRPr lang="en-US" altLang="en-US" sz="2800" dirty="0" smtClean="0"/>
          </a:p>
          <a:p>
            <a:pPr lvl="1">
              <a:lnSpc>
                <a:spcPct val="80000"/>
              </a:lnSpc>
            </a:pPr>
            <a:r>
              <a:rPr lang="en-US" altLang="en-US" sz="2400" dirty="0" smtClean="0"/>
              <a:t> must be considered in the design of the study</a:t>
            </a:r>
            <a:endParaRPr lang="en-US" altLang="en-US" sz="2400" b="1" dirty="0" smtClean="0"/>
          </a:p>
          <a:p>
            <a:pPr>
              <a:lnSpc>
                <a:spcPct val="80000"/>
              </a:lnSpc>
            </a:pPr>
            <a:r>
              <a:rPr lang="en-US" altLang="en-US" sz="2800" b="1" dirty="0" smtClean="0"/>
              <a:t>Confounding</a:t>
            </a:r>
            <a:endParaRPr lang="en-US" altLang="en-US" sz="2800" dirty="0" smtClean="0"/>
          </a:p>
          <a:p>
            <a:pPr lvl="1">
              <a:lnSpc>
                <a:spcPct val="80000"/>
              </a:lnSpc>
            </a:pPr>
            <a:r>
              <a:rPr lang="en-US" altLang="en-US" sz="2400" dirty="0" smtClean="0"/>
              <a:t> can be dealt with during both the design and the analysis of the study</a:t>
            </a:r>
            <a:endParaRPr lang="en-US" altLang="en-US" sz="2400" b="1" dirty="0" smtClean="0"/>
          </a:p>
          <a:p>
            <a:pPr>
              <a:lnSpc>
                <a:spcPct val="80000"/>
              </a:lnSpc>
            </a:pPr>
            <a:r>
              <a:rPr lang="en-US" altLang="en-US" sz="2800" b="1" dirty="0" smtClean="0"/>
              <a:t>Causation</a:t>
            </a:r>
            <a:endParaRPr lang="en-US" dirty="0"/>
          </a:p>
        </p:txBody>
      </p:sp>
      <p:sp>
        <p:nvSpPr>
          <p:cNvPr id="2" name="Title 1"/>
          <p:cNvSpPr>
            <a:spLocks noGrp="1"/>
          </p:cNvSpPr>
          <p:nvPr>
            <p:ph type="title"/>
          </p:nvPr>
        </p:nvSpPr>
        <p:spPr/>
        <p:txBody>
          <a:bodyPr/>
          <a:lstStyle/>
          <a:p>
            <a:r>
              <a:rPr lang="en-US" altLang="en-US" b="1" dirty="0" smtClean="0"/>
              <a:t>Associations may be due to</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b="1" dirty="0" smtClean="0"/>
              <a:t>Information bias</a:t>
            </a:r>
            <a:r>
              <a:rPr lang="en-US" altLang="en-US" dirty="0" smtClean="0"/>
              <a:t> </a:t>
            </a:r>
          </a:p>
        </p:txBody>
      </p:sp>
      <p:sp>
        <p:nvSpPr>
          <p:cNvPr id="25603" name="Rectangle 3"/>
          <p:cNvSpPr>
            <a:spLocks noGrp="1" noChangeArrowheads="1"/>
          </p:cNvSpPr>
          <p:nvPr>
            <p:ph type="body" sz="half" idx="1"/>
          </p:nvPr>
        </p:nvSpPr>
        <p:spPr>
          <a:xfrm>
            <a:off x="0" y="1484784"/>
            <a:ext cx="4608066" cy="4543400"/>
          </a:xfrm>
        </p:spPr>
        <p:txBody>
          <a:bodyPr>
            <a:noAutofit/>
          </a:bodyPr>
          <a:lstStyle/>
          <a:p>
            <a:pPr eaLnBrk="1" hangingPunct="1">
              <a:lnSpc>
                <a:spcPct val="80000"/>
              </a:lnSpc>
            </a:pPr>
            <a:r>
              <a:rPr lang="en-US" altLang="en-US" sz="3200" dirty="0" smtClean="0"/>
              <a:t>results from a systematic tendency for individuals selected for inclusion in the study to be erroneously placed in different exposure/outcome categories, thus leading to misclassification. </a:t>
            </a:r>
          </a:p>
        </p:txBody>
      </p:sp>
      <p:sp>
        <p:nvSpPr>
          <p:cNvPr id="5" name="Content Placeholder 4"/>
          <p:cNvSpPr>
            <a:spLocks noGrp="1"/>
          </p:cNvSpPr>
          <p:nvPr>
            <p:ph sz="half" idx="2"/>
          </p:nvPr>
        </p:nvSpPr>
        <p:spPr/>
        <p:txBody>
          <a:bodyPr/>
          <a:lstStyle/>
          <a:p>
            <a:endParaRPr lang="en-US"/>
          </a:p>
        </p:txBody>
      </p:sp>
      <p:pic>
        <p:nvPicPr>
          <p:cNvPr id="3074" name="Picture 2"/>
          <p:cNvPicPr>
            <a:picLocks noChangeAspect="1" noChangeArrowheads="1"/>
          </p:cNvPicPr>
          <p:nvPr/>
        </p:nvPicPr>
        <p:blipFill>
          <a:blip r:embed="rId2" cstate="print"/>
          <a:srcRect/>
          <a:stretch>
            <a:fillRect/>
          </a:stretch>
        </p:blipFill>
        <p:spPr bwMode="auto">
          <a:xfrm>
            <a:off x="4860032" y="1222201"/>
            <a:ext cx="4105275" cy="5591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539552" y="1340768"/>
            <a:ext cx="8228012" cy="4540250"/>
          </a:xfrm>
        </p:spPr>
        <p:txBody>
          <a:bodyPr>
            <a:normAutofit lnSpcReduction="10000"/>
          </a:bodyPr>
          <a:lstStyle/>
          <a:p>
            <a:pPr eaLnBrk="1" hangingPunct="1">
              <a:lnSpc>
                <a:spcPct val="90000"/>
              </a:lnSpc>
            </a:pPr>
            <a:r>
              <a:rPr lang="en-US" altLang="en-US" sz="3600" dirty="0" smtClean="0"/>
              <a:t>Selection bias occurs when a systematic error in the ascertainment of study subjects (cases or controls in case-control studies, or exposed or unexposed subjects in cohort studies) results in a tendency toward distorting the measure expressing the association between exposure and outcome. (</a:t>
            </a:r>
            <a:r>
              <a:rPr lang="en-US" altLang="en-US" sz="3600" dirty="0" err="1" smtClean="0"/>
              <a:t>Berksonian</a:t>
            </a:r>
            <a:r>
              <a:rPr lang="en-US" altLang="en-US" sz="3600" dirty="0" smtClean="0"/>
              <a:t> bias)</a:t>
            </a:r>
          </a:p>
        </p:txBody>
      </p:sp>
      <p:sp>
        <p:nvSpPr>
          <p:cNvPr id="26626" name="Rectangle 2"/>
          <p:cNvSpPr>
            <a:spLocks noGrp="1" noChangeArrowheads="1"/>
          </p:cNvSpPr>
          <p:nvPr>
            <p:ph type="title"/>
          </p:nvPr>
        </p:nvSpPr>
        <p:spPr/>
        <p:txBody>
          <a:bodyPr/>
          <a:lstStyle/>
          <a:p>
            <a:pPr eaLnBrk="1" hangingPunct="1"/>
            <a:r>
              <a:rPr lang="en-US" altLang="en-US" smtClean="0"/>
              <a:t>Selection Bias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5"/>
          <p:cNvSpPr>
            <a:spLocks noGrp="1" noChangeArrowheads="1"/>
          </p:cNvSpPr>
          <p:nvPr>
            <p:ph type="title"/>
          </p:nvPr>
        </p:nvSpPr>
        <p:spPr/>
        <p:txBody>
          <a:bodyPr/>
          <a:lstStyle/>
          <a:p>
            <a:pPr eaLnBrk="1" hangingPunct="1"/>
            <a:endParaRPr lang="en-US" altLang="en-US" smtClean="0"/>
          </a:p>
        </p:txBody>
      </p:sp>
      <p:sp>
        <p:nvSpPr>
          <p:cNvPr id="4" name="Content Placeholder 3"/>
          <p:cNvSpPr>
            <a:spLocks noGrp="1"/>
          </p:cNvSpPr>
          <p:nvPr>
            <p:ph idx="1"/>
          </p:nvPr>
        </p:nvSpPr>
        <p:spPr/>
        <p:txBody>
          <a:bodyPr/>
          <a:lstStyle/>
          <a:p>
            <a:endParaRPr lang="en-US"/>
          </a:p>
        </p:txBody>
      </p:sp>
      <p:pic>
        <p:nvPicPr>
          <p:cNvPr id="4098" name="Picture 2"/>
          <p:cNvPicPr>
            <a:picLocks noChangeAspect="1" noChangeArrowheads="1"/>
          </p:cNvPicPr>
          <p:nvPr/>
        </p:nvPicPr>
        <p:blipFill>
          <a:blip r:embed="rId2" cstate="print"/>
          <a:srcRect/>
          <a:stretch>
            <a:fillRect/>
          </a:stretch>
        </p:blipFill>
        <p:spPr bwMode="auto">
          <a:xfrm>
            <a:off x="467544" y="404664"/>
            <a:ext cx="8370330" cy="53285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5"/>
          <p:cNvSpPr>
            <a:spLocks noGrp="1" noChangeArrowheads="1"/>
          </p:cNvSpPr>
          <p:nvPr>
            <p:ph type="title"/>
          </p:nvPr>
        </p:nvSpPr>
        <p:spPr/>
        <p:txBody>
          <a:bodyPr/>
          <a:lstStyle/>
          <a:p>
            <a:pPr eaLnBrk="1" hangingPunct="1"/>
            <a:endParaRPr lang="en-US" altLang="en-US" smtClean="0"/>
          </a:p>
        </p:txBody>
      </p:sp>
      <p:sp>
        <p:nvSpPr>
          <p:cNvPr id="4" name="Content Placeholder 3"/>
          <p:cNvSpPr>
            <a:spLocks noGrp="1"/>
          </p:cNvSpPr>
          <p:nvPr>
            <p:ph idx="1"/>
          </p:nvPr>
        </p:nvSpPr>
        <p:spPr/>
        <p:txBody>
          <a:bodyPr/>
          <a:lstStyle/>
          <a:p>
            <a:endParaRPr lang="en-US"/>
          </a:p>
        </p:txBody>
      </p:sp>
      <p:pic>
        <p:nvPicPr>
          <p:cNvPr id="5122" name="Picture 2"/>
          <p:cNvPicPr>
            <a:picLocks noChangeAspect="1" noChangeArrowheads="1"/>
          </p:cNvPicPr>
          <p:nvPr/>
        </p:nvPicPr>
        <p:blipFill>
          <a:blip r:embed="rId2" cstate="print"/>
          <a:srcRect/>
          <a:stretch>
            <a:fillRect/>
          </a:stretch>
        </p:blipFill>
        <p:spPr bwMode="auto">
          <a:xfrm>
            <a:off x="683568" y="218020"/>
            <a:ext cx="7992888" cy="58303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p:cNvSpPr>
            <a:spLocks noGrp="1" noChangeArrowheads="1"/>
          </p:cNvSpPr>
          <p:nvPr>
            <p:ph type="title"/>
          </p:nvPr>
        </p:nvSpPr>
        <p:spPr/>
        <p:txBody>
          <a:bodyPr/>
          <a:lstStyle/>
          <a:p>
            <a:pPr eaLnBrk="1" hangingPunct="1"/>
            <a:endParaRPr lang="en-US" altLang="en-US" smtClean="0"/>
          </a:p>
        </p:txBody>
      </p:sp>
      <p:sp>
        <p:nvSpPr>
          <p:cNvPr id="4" name="Content Placeholder 3"/>
          <p:cNvSpPr>
            <a:spLocks noGrp="1"/>
          </p:cNvSpPr>
          <p:nvPr>
            <p:ph idx="1"/>
          </p:nvPr>
        </p:nvSpPr>
        <p:spPr/>
        <p:txBody>
          <a:bodyPr/>
          <a:lstStyle/>
          <a:p>
            <a:endParaRPr lang="en-US"/>
          </a:p>
        </p:txBody>
      </p:sp>
      <p:pic>
        <p:nvPicPr>
          <p:cNvPr id="6146" name="Picture 2"/>
          <p:cNvPicPr>
            <a:picLocks noChangeAspect="1" noChangeArrowheads="1"/>
          </p:cNvPicPr>
          <p:nvPr/>
        </p:nvPicPr>
        <p:blipFill>
          <a:blip r:embed="rId2" cstate="print"/>
          <a:srcRect/>
          <a:stretch>
            <a:fillRect/>
          </a:stretch>
        </p:blipFill>
        <p:spPr bwMode="auto">
          <a:xfrm>
            <a:off x="899592" y="178271"/>
            <a:ext cx="7676331" cy="607965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p:txBody>
          <a:bodyPr/>
          <a:lstStyle/>
          <a:p>
            <a:pPr eaLnBrk="1" hangingPunct="1"/>
            <a:r>
              <a:rPr lang="en-US" altLang="en-US" sz="2800" smtClean="0"/>
              <a:t>Because differential bias of the type exemplified in Table 4-3 distorts the nature or magnitude of an association, investigators often attempt to "equalize" bias between the groups under comparison. </a:t>
            </a:r>
          </a:p>
          <a:p>
            <a:pPr eaLnBrk="1" hangingPunct="1"/>
            <a:r>
              <a:rPr lang="en-US" altLang="en-US" sz="2800" smtClean="0"/>
              <a:t>In retrospective studies, for example, attempts are often made to obtain samples of cases and controls undergoing the same selection processes. </a:t>
            </a:r>
          </a:p>
        </p:txBody>
      </p:sp>
      <p:sp>
        <p:nvSpPr>
          <p:cNvPr id="30722" name="Rectangle 2"/>
          <p:cNvSpPr>
            <a:spLocks noGrp="1" noChangeArrowheads="1"/>
          </p:cNvSpPr>
          <p:nvPr>
            <p:ph type="title"/>
          </p:nvPr>
        </p:nvSpPr>
        <p:spPr/>
        <p:txBody>
          <a:bodyPr/>
          <a:lstStyle/>
          <a:p>
            <a:pPr eaLnBrk="1" hangingPunct="1"/>
            <a:r>
              <a:rPr lang="en-US" altLang="en-US" smtClean="0"/>
              <a:t>Compensating bias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5"/>
          <p:cNvSpPr>
            <a:spLocks noGrp="1" noChangeArrowheads="1"/>
          </p:cNvSpPr>
          <p:nvPr>
            <p:ph type="title"/>
          </p:nvPr>
        </p:nvSpPr>
        <p:spPr>
          <a:xfrm>
            <a:off x="0" y="166688"/>
            <a:ext cx="9113838" cy="969962"/>
          </a:xfrm>
        </p:spPr>
        <p:txBody>
          <a:bodyPr/>
          <a:lstStyle/>
          <a:p>
            <a:pPr eaLnBrk="1" hangingPunct="1"/>
            <a:r>
              <a:rPr lang="en-US" altLang="en-US" sz="1900" smtClean="0"/>
              <a:t>For compensating bias to occur, the same bias factor (in this example, "</a:t>
            </a:r>
            <a:r>
              <a:rPr lang="en-US" altLang="en-US" sz="1900" smtClean="0">
                <a:solidFill>
                  <a:srgbClr val="FF0000"/>
                </a:solidFill>
              </a:rPr>
              <a:t>X 1.5</a:t>
            </a:r>
            <a:r>
              <a:rPr lang="en-US" altLang="en-US" sz="1900" smtClean="0"/>
              <a:t>") needs to be present in both the numerator and the denominator of the odds ratio so as to be canceled out: </a:t>
            </a:r>
          </a:p>
        </p:txBody>
      </p:sp>
      <p:sp>
        <p:nvSpPr>
          <p:cNvPr id="4" name="Content Placeholder 3"/>
          <p:cNvSpPr>
            <a:spLocks noGrp="1"/>
          </p:cNvSpPr>
          <p:nvPr>
            <p:ph idx="1"/>
          </p:nvPr>
        </p:nvSpPr>
        <p:spPr/>
        <p:txBody>
          <a:bodyPr/>
          <a:lstStyle/>
          <a:p>
            <a:endParaRPr lang="en-US"/>
          </a:p>
        </p:txBody>
      </p:sp>
      <p:pic>
        <p:nvPicPr>
          <p:cNvPr id="7170" name="Picture 2"/>
          <p:cNvPicPr>
            <a:picLocks noChangeAspect="1" noChangeArrowheads="1"/>
          </p:cNvPicPr>
          <p:nvPr/>
        </p:nvPicPr>
        <p:blipFill>
          <a:blip r:embed="rId2" cstate="print"/>
          <a:srcRect/>
          <a:stretch>
            <a:fillRect/>
          </a:stretch>
        </p:blipFill>
        <p:spPr bwMode="auto">
          <a:xfrm>
            <a:off x="995363" y="1067519"/>
            <a:ext cx="7153275" cy="5457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endParaRPr lang="en-US"/>
          </a:p>
        </p:txBody>
      </p:sp>
      <p:pic>
        <p:nvPicPr>
          <p:cNvPr id="3074" name="Picture 2"/>
          <p:cNvPicPr>
            <a:picLocks noChangeAspect="1" noChangeArrowheads="1"/>
          </p:cNvPicPr>
          <p:nvPr/>
        </p:nvPicPr>
        <p:blipFill>
          <a:blip r:embed="rId2" cstate="print"/>
          <a:srcRect/>
          <a:stretch>
            <a:fillRect/>
          </a:stretch>
        </p:blipFill>
        <p:spPr bwMode="auto">
          <a:xfrm>
            <a:off x="1" y="404664"/>
            <a:ext cx="9144000" cy="458332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pic>
        <p:nvPicPr>
          <p:cNvPr id="4098" name="Picture 2"/>
          <p:cNvPicPr>
            <a:picLocks noChangeAspect="1" noChangeArrowheads="1"/>
          </p:cNvPicPr>
          <p:nvPr/>
        </p:nvPicPr>
        <p:blipFill>
          <a:blip r:embed="rId2" cstate="print"/>
          <a:srcRect l="26838" t="20297" r="25567" b="6250"/>
          <a:stretch>
            <a:fillRect/>
          </a:stretch>
        </p:blipFill>
        <p:spPr bwMode="auto">
          <a:xfrm>
            <a:off x="562765" y="0"/>
            <a:ext cx="7903917" cy="6858000"/>
          </a:xfrm>
          <a:prstGeom prst="rect">
            <a:avLst/>
          </a:prstGeom>
          <a:noFill/>
          <a:ln w="9525">
            <a:noFill/>
            <a:miter lim="800000"/>
            <a:headEnd/>
            <a:tailEnd/>
          </a:ln>
        </p:spPr>
      </p:pic>
      <p:cxnSp>
        <p:nvCxnSpPr>
          <p:cNvPr id="6" name="Straight Connector 5"/>
          <p:cNvCxnSpPr/>
          <p:nvPr/>
        </p:nvCxnSpPr>
        <p:spPr>
          <a:xfrm>
            <a:off x="928662" y="6072206"/>
            <a:ext cx="5286412"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572264" y="5786454"/>
            <a:ext cx="1214446" cy="1588"/>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899592" y="1484784"/>
            <a:ext cx="7772400" cy="4540250"/>
          </a:xfrm>
        </p:spPr>
        <p:txBody>
          <a:bodyPr/>
          <a:lstStyle/>
          <a:p>
            <a:pPr eaLnBrk="1" hangingPunct="1">
              <a:lnSpc>
                <a:spcPct val="80000"/>
              </a:lnSpc>
            </a:pPr>
            <a:r>
              <a:rPr lang="en-US" altLang="en-US" sz="2800" i="1" dirty="0" smtClean="0"/>
              <a:t>Healthy worker effect</a:t>
            </a:r>
            <a:r>
              <a:rPr lang="en-US" altLang="en-US" sz="2800" dirty="0" smtClean="0"/>
              <a:t>: In a cohort study, because study participants (exposed or unexposed) are selected </a:t>
            </a:r>
            <a:r>
              <a:rPr lang="en-US" altLang="en-US" sz="2800" i="1" dirty="0" smtClean="0"/>
              <a:t>before </a:t>
            </a:r>
            <a:r>
              <a:rPr lang="en-US" altLang="en-US" sz="2800" dirty="0" smtClean="0"/>
              <a:t>the disease actually occurs, </a:t>
            </a:r>
            <a:r>
              <a:rPr lang="en-US" altLang="en-US" sz="2800" dirty="0" smtClean="0">
                <a:solidFill>
                  <a:srgbClr val="FF0000"/>
                </a:solidFill>
              </a:rPr>
              <a:t>differential selection according to disease status is less likely to occur</a:t>
            </a:r>
            <a:r>
              <a:rPr lang="en-US" altLang="en-US" sz="2800" dirty="0" smtClean="0"/>
              <a:t>. Nevertheless, </a:t>
            </a:r>
            <a:r>
              <a:rPr lang="en-US" altLang="en-US" sz="2800" dirty="0" smtClean="0">
                <a:solidFill>
                  <a:srgbClr val="FF0000"/>
                </a:solidFill>
              </a:rPr>
              <a:t>selection bias may occur</a:t>
            </a:r>
            <a:r>
              <a:rPr lang="en-US" altLang="en-US" sz="2800" dirty="0" smtClean="0"/>
              <a:t> at the outset of a cohort study when, for example, </a:t>
            </a:r>
            <a:r>
              <a:rPr lang="en-US" altLang="en-US" sz="2800" dirty="0" smtClean="0">
                <a:solidFill>
                  <a:srgbClr val="FF0000"/>
                </a:solidFill>
              </a:rPr>
              <a:t>a group of persons exposed to an occupational hazard is compared with a sample of the general population</a:t>
            </a:r>
            <a:r>
              <a:rPr lang="en-US" altLang="en-US" sz="2800" dirty="0" smtClean="0"/>
              <a:t>.</a:t>
            </a:r>
          </a:p>
          <a:p>
            <a:pPr eaLnBrk="1" hangingPunct="1">
              <a:lnSpc>
                <a:spcPct val="80000"/>
              </a:lnSpc>
            </a:pPr>
            <a:r>
              <a:rPr lang="en-US" altLang="en-US" sz="2800" i="1" dirty="0" smtClean="0"/>
              <a:t>Differential losses to follow-up</a:t>
            </a:r>
            <a:r>
              <a:rPr lang="en-US" altLang="en-US" sz="2800" dirty="0" smtClean="0"/>
              <a:t> </a:t>
            </a:r>
          </a:p>
        </p:txBody>
      </p:sp>
      <p:sp>
        <p:nvSpPr>
          <p:cNvPr id="32770" name="Rectangle 2"/>
          <p:cNvSpPr>
            <a:spLocks noGrp="1" noChangeArrowheads="1"/>
          </p:cNvSpPr>
          <p:nvPr>
            <p:ph type="title"/>
          </p:nvPr>
        </p:nvSpPr>
        <p:spPr/>
        <p:txBody>
          <a:bodyPr/>
          <a:lstStyle/>
          <a:p>
            <a:pPr eaLnBrk="1" hangingPunct="1"/>
            <a:r>
              <a:rPr lang="en-US" altLang="en-US" smtClean="0"/>
              <a:t>Selection bias in cohort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ltLang="en-US" b="1" dirty="0" smtClean="0"/>
              <a:t>During design of study</a:t>
            </a:r>
            <a:endParaRPr lang="en-US" altLang="en-US" dirty="0" smtClean="0"/>
          </a:p>
          <a:p>
            <a:pPr lvl="1"/>
            <a:r>
              <a:rPr lang="en-US" altLang="en-US" dirty="0" smtClean="0"/>
              <a:t> Sample size</a:t>
            </a:r>
          </a:p>
          <a:p>
            <a:pPr lvl="1"/>
            <a:r>
              <a:rPr lang="en-US" altLang="en-US" dirty="0" smtClean="0"/>
              <a:t> Power</a:t>
            </a:r>
            <a:endParaRPr lang="en-US" altLang="en-US" b="1" dirty="0" smtClean="0"/>
          </a:p>
          <a:p>
            <a:r>
              <a:rPr lang="en-US" altLang="en-US" b="1" dirty="0" smtClean="0"/>
              <a:t>During analysis (Statistical measures of chance)</a:t>
            </a:r>
            <a:endParaRPr lang="en-US" altLang="en-US" dirty="0" smtClean="0"/>
          </a:p>
          <a:p>
            <a:pPr lvl="1"/>
            <a:r>
              <a:rPr lang="en-US" altLang="en-US" dirty="0" smtClean="0"/>
              <a:t> Test of statistical significance (P value)</a:t>
            </a:r>
          </a:p>
          <a:p>
            <a:pPr lvl="1"/>
            <a:r>
              <a:rPr lang="en-US" altLang="en-US" dirty="0" smtClean="0"/>
              <a:t>  Confidence intervals</a:t>
            </a:r>
            <a:endParaRPr lang="en-US" dirty="0"/>
          </a:p>
        </p:txBody>
      </p:sp>
      <p:sp>
        <p:nvSpPr>
          <p:cNvPr id="2" name="Title 1"/>
          <p:cNvSpPr>
            <a:spLocks noGrp="1"/>
          </p:cNvSpPr>
          <p:nvPr>
            <p:ph type="title"/>
          </p:nvPr>
        </p:nvSpPr>
        <p:spPr/>
        <p:txBody>
          <a:bodyPr/>
          <a:lstStyle/>
          <a:p>
            <a:r>
              <a:rPr lang="en-US" altLang="en-US" b="1" dirty="0" smtClean="0"/>
              <a:t>Dealing with chance error</a:t>
            </a:r>
            <a:r>
              <a:rPr lang="en-US" altLang="en-US" dirty="0" smtClean="0"/>
              <a:t> </a:t>
            </a:r>
            <a:endParaRPr lang="en-US"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a:xfrm>
            <a:off x="539552" y="1556792"/>
            <a:ext cx="8229600" cy="4267200"/>
          </a:xfrm>
        </p:spPr>
        <p:txBody>
          <a:bodyPr>
            <a:normAutofit lnSpcReduction="10000"/>
          </a:bodyPr>
          <a:lstStyle/>
          <a:p>
            <a:pPr eaLnBrk="1" hangingPunct="1"/>
            <a:r>
              <a:rPr lang="en-US" altLang="en-US" sz="2800" dirty="0" smtClean="0"/>
              <a:t>In </a:t>
            </a:r>
            <a:r>
              <a:rPr lang="en-US" altLang="en-US" sz="2800" i="1" dirty="0" smtClean="0"/>
              <a:t>case-control studies</a:t>
            </a:r>
            <a:r>
              <a:rPr lang="en-US" altLang="en-US" sz="2800" dirty="0" smtClean="0"/>
              <a:t>, Choose controls from </a:t>
            </a:r>
            <a:r>
              <a:rPr lang="en-US" altLang="en-US" sz="2800" dirty="0" smtClean="0">
                <a:solidFill>
                  <a:srgbClr val="FF0066"/>
                </a:solidFill>
              </a:rPr>
              <a:t>the same “study-base”</a:t>
            </a:r>
            <a:r>
              <a:rPr lang="en-US" altLang="en-US" sz="2800" dirty="0" smtClean="0"/>
              <a:t> as cases. </a:t>
            </a:r>
          </a:p>
          <a:p>
            <a:pPr eaLnBrk="1" hangingPunct="1"/>
            <a:endParaRPr lang="en-US" altLang="en-US" sz="2800" dirty="0" smtClean="0"/>
          </a:p>
          <a:p>
            <a:pPr eaLnBrk="1" hangingPunct="1"/>
            <a:r>
              <a:rPr lang="en-US" altLang="en-US" sz="2800" dirty="0" smtClean="0"/>
              <a:t>In </a:t>
            </a:r>
            <a:r>
              <a:rPr lang="en-US" altLang="en-US" sz="2800" i="1" dirty="0" smtClean="0"/>
              <a:t>cohort studies</a:t>
            </a:r>
            <a:r>
              <a:rPr lang="en-US" altLang="en-US" sz="2800" dirty="0" smtClean="0"/>
              <a:t>, the </a:t>
            </a:r>
            <a:r>
              <a:rPr lang="en-US" altLang="en-US" sz="2800" dirty="0" smtClean="0">
                <a:solidFill>
                  <a:srgbClr val="FF0066"/>
                </a:solidFill>
              </a:rPr>
              <a:t>rate of loss to follow-up</a:t>
            </a:r>
            <a:r>
              <a:rPr lang="en-US" altLang="en-US" sz="2800" dirty="0" smtClean="0"/>
              <a:t> indicates the potential for selection bias.  Comparison of the characteristics of those lost to follow-up with those persons remaining under follow-up, may indicate the potential consequences of any selection bias.</a:t>
            </a:r>
          </a:p>
          <a:p>
            <a:pPr lvl="1" eaLnBrk="1" hangingPunct="1">
              <a:lnSpc>
                <a:spcPct val="90000"/>
              </a:lnSpc>
            </a:pPr>
            <a:endParaRPr lang="en-US" altLang="en-US" dirty="0" smtClean="0"/>
          </a:p>
        </p:txBody>
      </p:sp>
      <p:sp>
        <p:nvSpPr>
          <p:cNvPr id="33794" name="Rectangle 2"/>
          <p:cNvSpPr>
            <a:spLocks noGrp="1" noChangeArrowheads="1"/>
          </p:cNvSpPr>
          <p:nvPr>
            <p:ph type="title"/>
          </p:nvPr>
        </p:nvSpPr>
        <p:spPr>
          <a:xfrm>
            <a:off x="304800" y="228600"/>
            <a:ext cx="8610600" cy="1143000"/>
          </a:xfrm>
        </p:spPr>
        <p:txBody>
          <a:bodyPr>
            <a:normAutofit fontScale="90000"/>
          </a:bodyPr>
          <a:lstStyle/>
          <a:p>
            <a:pPr eaLnBrk="1" hangingPunct="1"/>
            <a:r>
              <a:rPr lang="en-US" altLang="en-US" smtClean="0"/>
              <a:t>Avoiding and detecting selection bias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blinds(horizontal)">
                                      <p:cBhvr>
                                        <p:cTn id="7" dur="500"/>
                                        <p:tgtEl>
                                          <p:spTgt spid="337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3795">
                                            <p:txEl>
                                              <p:pRg st="2" end="2"/>
                                            </p:txEl>
                                          </p:spTgt>
                                        </p:tgtEl>
                                        <p:attrNameLst>
                                          <p:attrName>style.visibility</p:attrName>
                                        </p:attrNameLst>
                                      </p:cBhvr>
                                      <p:to>
                                        <p:strVal val="visible"/>
                                      </p:to>
                                    </p:set>
                                    <p:animEffect transition="in" filter="blinds(horizontal)">
                                      <p:cBhvr>
                                        <p:cTn id="12" dur="500"/>
                                        <p:tgtEl>
                                          <p:spTgt spid="337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idx="1"/>
          </p:nvPr>
        </p:nvSpPr>
        <p:spPr>
          <a:xfrm>
            <a:off x="827584" y="1412776"/>
            <a:ext cx="7772400" cy="4611688"/>
          </a:xfrm>
        </p:spPr>
        <p:txBody>
          <a:bodyPr/>
          <a:lstStyle/>
          <a:p>
            <a:pPr eaLnBrk="1" hangingPunct="1">
              <a:lnSpc>
                <a:spcPct val="80000"/>
              </a:lnSpc>
            </a:pPr>
            <a:r>
              <a:rPr lang="en-US" altLang="en-US" sz="2800" dirty="0" smtClean="0"/>
              <a:t>Information bias in epidemiologic studies results from either </a:t>
            </a:r>
            <a:r>
              <a:rPr lang="en-US" altLang="en-US" sz="2800" dirty="0" smtClean="0">
                <a:solidFill>
                  <a:srgbClr val="FF0066"/>
                </a:solidFill>
              </a:rPr>
              <a:t>imperfect definitions of study variables</a:t>
            </a:r>
            <a:r>
              <a:rPr lang="en-US" altLang="en-US" sz="2800" dirty="0" smtClean="0"/>
              <a:t> or </a:t>
            </a:r>
            <a:r>
              <a:rPr lang="en-US" altLang="en-US" sz="2800" dirty="0" smtClean="0">
                <a:solidFill>
                  <a:srgbClr val="FF0066"/>
                </a:solidFill>
              </a:rPr>
              <a:t>flawed data collection procedures</a:t>
            </a:r>
            <a:r>
              <a:rPr lang="en-US" altLang="en-US" sz="2800" dirty="0" smtClean="0"/>
              <a:t>. These errors may </a:t>
            </a:r>
            <a:r>
              <a:rPr lang="en-US" altLang="en-US" sz="2800" dirty="0" smtClean="0">
                <a:solidFill>
                  <a:srgbClr val="FF0066"/>
                </a:solidFill>
              </a:rPr>
              <a:t>result in misclassification of exposure and/or outcome status</a:t>
            </a:r>
            <a:r>
              <a:rPr lang="en-US" altLang="en-US" sz="2800" dirty="0" smtClean="0"/>
              <a:t> for a significant proportion of study participants.</a:t>
            </a:r>
          </a:p>
          <a:p>
            <a:pPr eaLnBrk="1" hangingPunct="1">
              <a:lnSpc>
                <a:spcPct val="80000"/>
              </a:lnSpc>
            </a:pPr>
            <a:r>
              <a:rPr lang="en-US" altLang="en-US" sz="2800" dirty="0" smtClean="0"/>
              <a:t>A classic example is:  recall bias, in which the ability to recall past exposure is dependent on case or control status.  Cases may be more likely than controls to overstate past exposure</a:t>
            </a:r>
          </a:p>
        </p:txBody>
      </p:sp>
      <p:sp>
        <p:nvSpPr>
          <p:cNvPr id="34818" name="Rectangle 2"/>
          <p:cNvSpPr>
            <a:spLocks noGrp="1" noChangeArrowheads="1"/>
          </p:cNvSpPr>
          <p:nvPr>
            <p:ph type="title"/>
          </p:nvPr>
        </p:nvSpPr>
        <p:spPr/>
        <p:txBody>
          <a:bodyPr/>
          <a:lstStyle/>
          <a:p>
            <a:pPr algn="ctr" eaLnBrk="1" hangingPunct="1"/>
            <a:r>
              <a:rPr lang="en-US" altLang="en-US" dirty="0" smtClean="0"/>
              <a:t>Information Bias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blinds(horizontal)">
                                      <p:cBhvr>
                                        <p:cTn id="7" dur="500"/>
                                        <p:tgtEl>
                                          <p:spTgt spid="348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4819">
                                            <p:txEl>
                                              <p:pRg st="1" end="1"/>
                                            </p:txEl>
                                          </p:spTgt>
                                        </p:tgtEl>
                                        <p:attrNameLst>
                                          <p:attrName>style.visibility</p:attrName>
                                        </p:attrNameLst>
                                      </p:cBhvr>
                                      <p:to>
                                        <p:strVal val="visible"/>
                                      </p:to>
                                    </p:set>
                                    <p:animEffect transition="in" filter="blinds(horizontal)">
                                      <p:cBhvr>
                                        <p:cTn id="12" dur="500"/>
                                        <p:tgtEl>
                                          <p:spTgt spid="348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609600" y="4953000"/>
            <a:ext cx="4114800" cy="1676400"/>
          </a:xfrm>
          <a:prstGeom prst="rect">
            <a:avLst/>
          </a:prstGeom>
          <a:solidFill>
            <a:schemeClr val="accent1"/>
          </a:solidFill>
          <a:ln w="9525">
            <a:solidFill>
              <a:schemeClr val="tx1"/>
            </a:solidFill>
            <a:miter lim="800000"/>
            <a:headEnd/>
            <a:tailEnd/>
          </a:ln>
        </p:spPr>
        <p:txBody>
          <a:bodyPr wrap="none" anchor="ctr"/>
          <a:lstStyle/>
          <a:p>
            <a:pPr eaLnBrk="1" hangingPunct="1"/>
            <a:endParaRPr lang="en-US" altLang="en-US"/>
          </a:p>
        </p:txBody>
      </p:sp>
      <p:sp>
        <p:nvSpPr>
          <p:cNvPr id="35843" name="Rectangle 3"/>
          <p:cNvSpPr>
            <a:spLocks noChangeArrowheads="1"/>
          </p:cNvSpPr>
          <p:nvPr/>
        </p:nvSpPr>
        <p:spPr bwMode="auto">
          <a:xfrm>
            <a:off x="1219200" y="1981200"/>
            <a:ext cx="2743200" cy="1905000"/>
          </a:xfrm>
          <a:prstGeom prst="rect">
            <a:avLst/>
          </a:prstGeom>
          <a:noFill/>
          <a:ln w="9525">
            <a:solidFill>
              <a:schemeClr val="tx1"/>
            </a:solidFill>
            <a:miter lim="800000"/>
            <a:headEnd/>
            <a:tailEnd/>
          </a:ln>
        </p:spPr>
        <p:txBody>
          <a:bodyPr wrap="none" anchor="ctr"/>
          <a:lstStyle/>
          <a:p>
            <a:pPr eaLnBrk="1" hangingPunct="1"/>
            <a:endParaRPr lang="en-US" altLang="en-US"/>
          </a:p>
        </p:txBody>
      </p:sp>
      <p:sp>
        <p:nvSpPr>
          <p:cNvPr id="35844" name="Rectangle 4"/>
          <p:cNvSpPr>
            <a:spLocks noChangeArrowheads="1"/>
          </p:cNvSpPr>
          <p:nvPr/>
        </p:nvSpPr>
        <p:spPr bwMode="auto">
          <a:xfrm>
            <a:off x="5715000" y="3429000"/>
            <a:ext cx="2209800" cy="1524000"/>
          </a:xfrm>
          <a:prstGeom prst="rect">
            <a:avLst/>
          </a:prstGeom>
          <a:noFill/>
          <a:ln w="9525">
            <a:solidFill>
              <a:schemeClr val="tx1"/>
            </a:solidFill>
            <a:miter lim="800000"/>
            <a:headEnd/>
            <a:tailEnd/>
          </a:ln>
        </p:spPr>
        <p:txBody>
          <a:bodyPr wrap="none" anchor="ctr"/>
          <a:lstStyle/>
          <a:p>
            <a:pPr eaLnBrk="1" hangingPunct="1"/>
            <a:endParaRPr lang="en-US" altLang="en-US"/>
          </a:p>
        </p:txBody>
      </p:sp>
      <p:sp>
        <p:nvSpPr>
          <p:cNvPr id="35845" name="Line 5"/>
          <p:cNvSpPr>
            <a:spLocks noChangeShapeType="1"/>
          </p:cNvSpPr>
          <p:nvPr/>
        </p:nvSpPr>
        <p:spPr bwMode="auto">
          <a:xfrm>
            <a:off x="2590800" y="1981200"/>
            <a:ext cx="0" cy="1905000"/>
          </a:xfrm>
          <a:prstGeom prst="line">
            <a:avLst/>
          </a:prstGeom>
          <a:noFill/>
          <a:ln w="9525">
            <a:solidFill>
              <a:schemeClr val="tx1"/>
            </a:solidFill>
            <a:round/>
            <a:headEnd/>
            <a:tailEnd/>
          </a:ln>
        </p:spPr>
        <p:txBody>
          <a:bodyPr wrap="none" anchor="ctr"/>
          <a:lstStyle/>
          <a:p>
            <a:endParaRPr lang="en-US"/>
          </a:p>
        </p:txBody>
      </p:sp>
      <p:sp>
        <p:nvSpPr>
          <p:cNvPr id="35846" name="Line 6"/>
          <p:cNvSpPr>
            <a:spLocks noChangeShapeType="1"/>
          </p:cNvSpPr>
          <p:nvPr/>
        </p:nvSpPr>
        <p:spPr bwMode="auto">
          <a:xfrm>
            <a:off x="1219200" y="2895600"/>
            <a:ext cx="2743200" cy="0"/>
          </a:xfrm>
          <a:prstGeom prst="line">
            <a:avLst/>
          </a:prstGeom>
          <a:noFill/>
          <a:ln w="9525">
            <a:solidFill>
              <a:schemeClr val="tx1"/>
            </a:solidFill>
            <a:round/>
            <a:headEnd/>
            <a:tailEnd/>
          </a:ln>
        </p:spPr>
        <p:txBody>
          <a:bodyPr wrap="none" anchor="ctr"/>
          <a:lstStyle/>
          <a:p>
            <a:endParaRPr lang="en-US"/>
          </a:p>
        </p:txBody>
      </p:sp>
      <p:sp>
        <p:nvSpPr>
          <p:cNvPr id="35847" name="Line 7"/>
          <p:cNvSpPr>
            <a:spLocks noChangeShapeType="1"/>
          </p:cNvSpPr>
          <p:nvPr/>
        </p:nvSpPr>
        <p:spPr bwMode="auto">
          <a:xfrm>
            <a:off x="6858000" y="3429000"/>
            <a:ext cx="0" cy="1524000"/>
          </a:xfrm>
          <a:prstGeom prst="line">
            <a:avLst/>
          </a:prstGeom>
          <a:noFill/>
          <a:ln w="9525">
            <a:solidFill>
              <a:schemeClr val="tx1"/>
            </a:solidFill>
            <a:round/>
            <a:headEnd/>
            <a:tailEnd/>
          </a:ln>
        </p:spPr>
        <p:txBody>
          <a:bodyPr wrap="none" anchor="ctr"/>
          <a:lstStyle/>
          <a:p>
            <a:endParaRPr lang="en-US"/>
          </a:p>
        </p:txBody>
      </p:sp>
      <p:sp>
        <p:nvSpPr>
          <p:cNvPr id="35848" name="Line 8"/>
          <p:cNvSpPr>
            <a:spLocks noChangeShapeType="1"/>
          </p:cNvSpPr>
          <p:nvPr/>
        </p:nvSpPr>
        <p:spPr bwMode="auto">
          <a:xfrm>
            <a:off x="5715000" y="4191000"/>
            <a:ext cx="2286000" cy="0"/>
          </a:xfrm>
          <a:prstGeom prst="line">
            <a:avLst/>
          </a:prstGeom>
          <a:noFill/>
          <a:ln w="9525">
            <a:solidFill>
              <a:schemeClr val="tx1"/>
            </a:solidFill>
            <a:round/>
            <a:headEnd/>
            <a:tailEnd/>
          </a:ln>
        </p:spPr>
        <p:txBody>
          <a:bodyPr wrap="none" anchor="ctr"/>
          <a:lstStyle/>
          <a:p>
            <a:endParaRPr lang="en-US"/>
          </a:p>
        </p:txBody>
      </p:sp>
      <p:sp>
        <p:nvSpPr>
          <p:cNvPr id="35849" name="Text Box 9"/>
          <p:cNvSpPr txBox="1">
            <a:spLocks noChangeArrowheads="1"/>
          </p:cNvSpPr>
          <p:nvPr/>
        </p:nvSpPr>
        <p:spPr bwMode="auto">
          <a:xfrm>
            <a:off x="1676400" y="1447800"/>
            <a:ext cx="184150" cy="457200"/>
          </a:xfrm>
          <a:prstGeom prst="rect">
            <a:avLst/>
          </a:prstGeom>
          <a:noFill/>
          <a:ln w="9525">
            <a:noFill/>
            <a:miter lim="800000"/>
            <a:headEnd/>
            <a:tailEnd/>
          </a:ln>
        </p:spPr>
        <p:txBody>
          <a:bodyPr wrap="none">
            <a:spAutoFit/>
          </a:bodyPr>
          <a:lstStyle/>
          <a:p>
            <a:endParaRPr lang="en-US" altLang="en-US">
              <a:latin typeface="Times New Roman" pitchFamily="18" charset="0"/>
            </a:endParaRPr>
          </a:p>
        </p:txBody>
      </p:sp>
      <p:sp>
        <p:nvSpPr>
          <p:cNvPr id="35850" name="Text Box 10"/>
          <p:cNvSpPr txBox="1">
            <a:spLocks noChangeArrowheads="1"/>
          </p:cNvSpPr>
          <p:nvPr/>
        </p:nvSpPr>
        <p:spPr bwMode="auto">
          <a:xfrm>
            <a:off x="2057400" y="1219200"/>
            <a:ext cx="1284288" cy="457200"/>
          </a:xfrm>
          <a:prstGeom prst="rect">
            <a:avLst/>
          </a:prstGeom>
          <a:noFill/>
          <a:ln w="9525">
            <a:noFill/>
            <a:miter lim="800000"/>
            <a:headEnd/>
            <a:tailEnd/>
          </a:ln>
        </p:spPr>
        <p:txBody>
          <a:bodyPr wrap="none">
            <a:spAutoFit/>
          </a:bodyPr>
          <a:lstStyle/>
          <a:p>
            <a:r>
              <a:rPr lang="en-US" altLang="en-US">
                <a:latin typeface="Times New Roman" pitchFamily="18" charset="0"/>
              </a:rPr>
              <a:t>Diseased</a:t>
            </a:r>
          </a:p>
        </p:txBody>
      </p:sp>
      <p:sp>
        <p:nvSpPr>
          <p:cNvPr id="35851" name="Text Box 11"/>
          <p:cNvSpPr txBox="1">
            <a:spLocks noChangeArrowheads="1"/>
          </p:cNvSpPr>
          <p:nvPr/>
        </p:nvSpPr>
        <p:spPr bwMode="auto">
          <a:xfrm>
            <a:off x="0" y="2667000"/>
            <a:ext cx="1233488" cy="457200"/>
          </a:xfrm>
          <a:prstGeom prst="rect">
            <a:avLst/>
          </a:prstGeom>
          <a:noFill/>
          <a:ln w="9525">
            <a:noFill/>
            <a:miter lim="800000"/>
            <a:headEnd/>
            <a:tailEnd/>
          </a:ln>
        </p:spPr>
        <p:txBody>
          <a:bodyPr wrap="none">
            <a:spAutoFit/>
          </a:bodyPr>
          <a:lstStyle/>
          <a:p>
            <a:r>
              <a:rPr lang="en-US" altLang="en-US">
                <a:latin typeface="Times New Roman" pitchFamily="18" charset="0"/>
              </a:rPr>
              <a:t>Exposed</a:t>
            </a:r>
          </a:p>
        </p:txBody>
      </p:sp>
      <p:sp>
        <p:nvSpPr>
          <p:cNvPr id="35852" name="Text Box 12"/>
          <p:cNvSpPr txBox="1">
            <a:spLocks noChangeArrowheads="1"/>
          </p:cNvSpPr>
          <p:nvPr/>
        </p:nvSpPr>
        <p:spPr bwMode="auto">
          <a:xfrm>
            <a:off x="1736725" y="1565275"/>
            <a:ext cx="1524000" cy="457200"/>
          </a:xfrm>
          <a:prstGeom prst="rect">
            <a:avLst/>
          </a:prstGeom>
          <a:noFill/>
          <a:ln w="9525">
            <a:noFill/>
            <a:miter lim="800000"/>
            <a:headEnd/>
            <a:tailEnd/>
          </a:ln>
        </p:spPr>
        <p:txBody>
          <a:bodyPr wrap="none">
            <a:spAutoFit/>
          </a:bodyPr>
          <a:lstStyle/>
          <a:p>
            <a:r>
              <a:rPr lang="en-US" altLang="en-US">
                <a:latin typeface="Times New Roman" pitchFamily="18" charset="0"/>
              </a:rPr>
              <a:t>+              -</a:t>
            </a:r>
          </a:p>
        </p:txBody>
      </p:sp>
      <p:sp>
        <p:nvSpPr>
          <p:cNvPr id="35853" name="Text Box 13"/>
          <p:cNvSpPr txBox="1">
            <a:spLocks noChangeArrowheads="1"/>
          </p:cNvSpPr>
          <p:nvPr/>
        </p:nvSpPr>
        <p:spPr bwMode="auto">
          <a:xfrm>
            <a:off x="822325" y="2098675"/>
            <a:ext cx="355600" cy="1552575"/>
          </a:xfrm>
          <a:prstGeom prst="rect">
            <a:avLst/>
          </a:prstGeom>
          <a:noFill/>
          <a:ln w="9525">
            <a:noFill/>
            <a:miter lim="800000"/>
            <a:headEnd/>
            <a:tailEnd/>
          </a:ln>
        </p:spPr>
        <p:txBody>
          <a:bodyPr>
            <a:spAutoFit/>
          </a:bodyPr>
          <a:lstStyle/>
          <a:p>
            <a:r>
              <a:rPr lang="en-US" altLang="en-US">
                <a:latin typeface="Times New Roman" pitchFamily="18" charset="0"/>
              </a:rPr>
              <a:t>+</a:t>
            </a:r>
          </a:p>
          <a:p>
            <a:endParaRPr lang="en-US" altLang="en-US">
              <a:latin typeface="Times New Roman" pitchFamily="18" charset="0"/>
            </a:endParaRPr>
          </a:p>
          <a:p>
            <a:endParaRPr lang="en-US" altLang="en-US">
              <a:latin typeface="Times New Roman" pitchFamily="18" charset="0"/>
            </a:endParaRPr>
          </a:p>
          <a:p>
            <a:r>
              <a:rPr lang="en-US" altLang="en-US">
                <a:latin typeface="Times New Roman" pitchFamily="18" charset="0"/>
              </a:rPr>
              <a:t>-</a:t>
            </a:r>
          </a:p>
        </p:txBody>
      </p:sp>
      <p:sp>
        <p:nvSpPr>
          <p:cNvPr id="35854" name="Text Box 14"/>
          <p:cNvSpPr txBox="1">
            <a:spLocks noChangeArrowheads="1"/>
          </p:cNvSpPr>
          <p:nvPr/>
        </p:nvSpPr>
        <p:spPr bwMode="auto">
          <a:xfrm>
            <a:off x="0" y="762000"/>
            <a:ext cx="1782763" cy="701675"/>
          </a:xfrm>
          <a:prstGeom prst="rect">
            <a:avLst/>
          </a:prstGeom>
          <a:noFill/>
          <a:ln w="9525">
            <a:noFill/>
            <a:miter lim="800000"/>
            <a:headEnd/>
            <a:tailEnd/>
          </a:ln>
        </p:spPr>
        <p:txBody>
          <a:bodyPr wrap="none">
            <a:spAutoFit/>
          </a:bodyPr>
          <a:lstStyle/>
          <a:p>
            <a:r>
              <a:rPr lang="en-US" altLang="en-US" sz="2000">
                <a:latin typeface="Times New Roman" pitchFamily="18" charset="0"/>
              </a:rPr>
              <a:t>REFERENCE </a:t>
            </a:r>
          </a:p>
          <a:p>
            <a:r>
              <a:rPr lang="en-US" altLang="en-US" sz="2000">
                <a:latin typeface="Times New Roman" pitchFamily="18" charset="0"/>
              </a:rPr>
              <a:t>POPULATION</a:t>
            </a:r>
            <a:endParaRPr lang="en-US" altLang="en-US">
              <a:latin typeface="Times New Roman" pitchFamily="18" charset="0"/>
            </a:endParaRPr>
          </a:p>
        </p:txBody>
      </p:sp>
      <p:sp>
        <p:nvSpPr>
          <p:cNvPr id="35855" name="Text Box 15"/>
          <p:cNvSpPr txBox="1">
            <a:spLocks noChangeArrowheads="1"/>
          </p:cNvSpPr>
          <p:nvPr/>
        </p:nvSpPr>
        <p:spPr bwMode="auto">
          <a:xfrm>
            <a:off x="5638800" y="5105400"/>
            <a:ext cx="2481263" cy="457200"/>
          </a:xfrm>
          <a:prstGeom prst="rect">
            <a:avLst/>
          </a:prstGeom>
          <a:noFill/>
          <a:ln w="9525">
            <a:noFill/>
            <a:miter lim="800000"/>
            <a:headEnd/>
            <a:tailEnd/>
          </a:ln>
        </p:spPr>
        <p:txBody>
          <a:bodyPr>
            <a:spAutoFit/>
          </a:bodyPr>
          <a:lstStyle/>
          <a:p>
            <a:r>
              <a:rPr lang="en-US" altLang="en-US">
                <a:latin typeface="Times New Roman" pitchFamily="18" charset="0"/>
              </a:rPr>
              <a:t>STUDY SAMPLE</a:t>
            </a:r>
          </a:p>
        </p:txBody>
      </p:sp>
      <p:sp>
        <p:nvSpPr>
          <p:cNvPr id="35856" name="Text Box 16"/>
          <p:cNvSpPr txBox="1">
            <a:spLocks noChangeArrowheads="1"/>
          </p:cNvSpPr>
          <p:nvPr/>
        </p:nvSpPr>
        <p:spPr bwMode="auto">
          <a:xfrm>
            <a:off x="5562600" y="1295400"/>
            <a:ext cx="3581400" cy="825500"/>
          </a:xfrm>
          <a:prstGeom prst="rect">
            <a:avLst/>
          </a:prstGeom>
          <a:solidFill>
            <a:schemeClr val="accent1"/>
          </a:solidFill>
          <a:ln w="9525">
            <a:noFill/>
            <a:miter lim="800000"/>
            <a:headEnd/>
            <a:tailEnd/>
          </a:ln>
        </p:spPr>
        <p:txBody>
          <a:bodyPr>
            <a:spAutoFit/>
          </a:bodyPr>
          <a:lstStyle/>
          <a:p>
            <a:r>
              <a:rPr lang="en-US" altLang="en-US" sz="1600" i="1">
                <a:latin typeface="Times New Roman" pitchFamily="18" charset="0"/>
              </a:rPr>
              <a:t>The direction of the association is a function of which cell(s) are subjected to a higher or lower probability</a:t>
            </a:r>
            <a:endParaRPr lang="en-US" altLang="en-US" sz="1600">
              <a:latin typeface="Times New Roman" pitchFamily="18" charset="0"/>
            </a:endParaRPr>
          </a:p>
        </p:txBody>
      </p:sp>
      <p:sp>
        <p:nvSpPr>
          <p:cNvPr id="35857" name="Rectangle 17"/>
          <p:cNvSpPr>
            <a:spLocks noChangeArrowheads="1"/>
          </p:cNvSpPr>
          <p:nvPr/>
        </p:nvSpPr>
        <p:spPr bwMode="auto">
          <a:xfrm>
            <a:off x="5562600" y="1295400"/>
            <a:ext cx="3581400" cy="838200"/>
          </a:xfrm>
          <a:prstGeom prst="rect">
            <a:avLst/>
          </a:prstGeom>
          <a:noFill/>
          <a:ln w="9525">
            <a:solidFill>
              <a:schemeClr val="tx1"/>
            </a:solidFill>
            <a:miter lim="800000"/>
            <a:headEnd/>
            <a:tailEnd/>
          </a:ln>
        </p:spPr>
        <p:txBody>
          <a:bodyPr wrap="none" anchor="ctr"/>
          <a:lstStyle/>
          <a:p>
            <a:pPr eaLnBrk="1" hangingPunct="1"/>
            <a:endParaRPr lang="en-US" altLang="en-US"/>
          </a:p>
        </p:txBody>
      </p:sp>
      <p:sp>
        <p:nvSpPr>
          <p:cNvPr id="35858" name="Text Box 18"/>
          <p:cNvSpPr txBox="1">
            <a:spLocks noChangeArrowheads="1"/>
          </p:cNvSpPr>
          <p:nvPr/>
        </p:nvSpPr>
        <p:spPr bwMode="auto">
          <a:xfrm>
            <a:off x="685800" y="5105400"/>
            <a:ext cx="4098925" cy="1552575"/>
          </a:xfrm>
          <a:prstGeom prst="rect">
            <a:avLst/>
          </a:prstGeom>
          <a:solidFill>
            <a:srgbClr val="FFCCFF"/>
          </a:solidFill>
          <a:ln w="9525">
            <a:noFill/>
            <a:miter lim="800000"/>
            <a:headEnd/>
            <a:tailEnd/>
          </a:ln>
        </p:spPr>
        <p:txBody>
          <a:bodyPr wrap="none">
            <a:spAutoFit/>
          </a:bodyPr>
          <a:lstStyle/>
          <a:p>
            <a:r>
              <a:rPr lang="en-US" altLang="en-US">
                <a:latin typeface="Times New Roman" pitchFamily="18" charset="0"/>
              </a:rPr>
              <a:t>Eg...unexposed cases in this</a:t>
            </a:r>
          </a:p>
          <a:p>
            <a:r>
              <a:rPr lang="en-US" altLang="en-US">
                <a:latin typeface="Times New Roman" pitchFamily="18" charset="0"/>
              </a:rPr>
              <a:t>example tend to mistakenly </a:t>
            </a:r>
          </a:p>
          <a:p>
            <a:r>
              <a:rPr lang="en-US" altLang="en-US">
                <a:latin typeface="Times New Roman" pitchFamily="18" charset="0"/>
              </a:rPr>
              <a:t>report past exposure to a greater</a:t>
            </a:r>
          </a:p>
          <a:p>
            <a:r>
              <a:rPr lang="en-US" altLang="en-US">
                <a:latin typeface="Times New Roman" pitchFamily="18" charset="0"/>
              </a:rPr>
              <a:t>extent than do controls</a:t>
            </a:r>
          </a:p>
        </p:txBody>
      </p:sp>
      <p:sp>
        <p:nvSpPr>
          <p:cNvPr id="35859" name="AutoShape 19"/>
          <p:cNvSpPr>
            <a:spLocks noChangeArrowheads="1"/>
          </p:cNvSpPr>
          <p:nvPr/>
        </p:nvSpPr>
        <p:spPr bwMode="auto">
          <a:xfrm>
            <a:off x="5867400" y="3657600"/>
            <a:ext cx="485775" cy="976313"/>
          </a:xfrm>
          <a:prstGeom prst="upArrow">
            <a:avLst>
              <a:gd name="adj1" fmla="val 50000"/>
              <a:gd name="adj2" fmla="val 50245"/>
            </a:avLst>
          </a:prstGeom>
          <a:solidFill>
            <a:schemeClr val="accent1"/>
          </a:solidFill>
          <a:ln w="9525">
            <a:solidFill>
              <a:schemeClr val="tx1"/>
            </a:solidFill>
            <a:miter lim="800000"/>
            <a:headEnd/>
            <a:tailEnd/>
          </a:ln>
        </p:spPr>
        <p:txBody>
          <a:bodyPr wrap="none" anchor="ctr"/>
          <a:lstStyle/>
          <a:p>
            <a:pPr eaLnBrk="1" hangingPunct="1"/>
            <a:endParaRPr lang="en-US" altLang="en-US"/>
          </a:p>
        </p:txBody>
      </p:sp>
      <p:sp>
        <p:nvSpPr>
          <p:cNvPr id="35860" name="Line 20"/>
          <p:cNvSpPr>
            <a:spLocks noChangeShapeType="1"/>
          </p:cNvSpPr>
          <p:nvPr/>
        </p:nvSpPr>
        <p:spPr bwMode="auto">
          <a:xfrm>
            <a:off x="6553200" y="3962400"/>
            <a:ext cx="0" cy="533400"/>
          </a:xfrm>
          <a:prstGeom prst="line">
            <a:avLst/>
          </a:prstGeom>
          <a:noFill/>
          <a:ln w="9525">
            <a:solidFill>
              <a:schemeClr val="tx1"/>
            </a:solidFill>
            <a:round/>
            <a:headEnd/>
            <a:tailEnd type="triangle" w="med" len="med"/>
          </a:ln>
        </p:spPr>
        <p:txBody>
          <a:bodyPr wrap="none" anchor="ctr"/>
          <a:lstStyle/>
          <a:p>
            <a:endParaRPr lang="en-US"/>
          </a:p>
        </p:txBody>
      </p:sp>
      <p:sp>
        <p:nvSpPr>
          <p:cNvPr id="35861" name="Line 21"/>
          <p:cNvSpPr>
            <a:spLocks noChangeShapeType="1"/>
          </p:cNvSpPr>
          <p:nvPr/>
        </p:nvSpPr>
        <p:spPr bwMode="auto">
          <a:xfrm flipV="1">
            <a:off x="7086600" y="3886200"/>
            <a:ext cx="0" cy="685800"/>
          </a:xfrm>
          <a:prstGeom prst="line">
            <a:avLst/>
          </a:prstGeom>
          <a:noFill/>
          <a:ln w="9525">
            <a:solidFill>
              <a:schemeClr val="tx1"/>
            </a:solidFill>
            <a:round/>
            <a:headEnd/>
            <a:tailEnd type="triangle" w="med" len="med"/>
          </a:ln>
        </p:spPr>
        <p:txBody>
          <a:bodyPr wrap="none" anchor="ctr"/>
          <a:lstStyle/>
          <a:p>
            <a:endParaRPr lang="en-US"/>
          </a:p>
        </p:txBody>
      </p:sp>
      <p:sp>
        <p:nvSpPr>
          <p:cNvPr id="35862" name="Line 22"/>
          <p:cNvSpPr>
            <a:spLocks noChangeShapeType="1"/>
          </p:cNvSpPr>
          <p:nvPr/>
        </p:nvSpPr>
        <p:spPr bwMode="auto">
          <a:xfrm>
            <a:off x="7620000" y="3962400"/>
            <a:ext cx="0" cy="609600"/>
          </a:xfrm>
          <a:prstGeom prst="line">
            <a:avLst/>
          </a:prstGeom>
          <a:noFill/>
          <a:ln w="9525">
            <a:solidFill>
              <a:schemeClr val="tx1"/>
            </a:solidFill>
            <a:round/>
            <a:headEnd/>
            <a:tailEnd type="triangle" w="med" len="med"/>
          </a:ln>
        </p:spPr>
        <p:txBody>
          <a:bodyPr wrap="none" anchor="ctr"/>
          <a:lstStyle/>
          <a:p>
            <a:endParaRPr lang="en-US"/>
          </a:p>
        </p:txBody>
      </p:sp>
      <p:sp>
        <p:nvSpPr>
          <p:cNvPr id="35863" name="Freeform 23"/>
          <p:cNvSpPr>
            <a:spLocks/>
          </p:cNvSpPr>
          <p:nvPr/>
        </p:nvSpPr>
        <p:spPr bwMode="auto">
          <a:xfrm>
            <a:off x="4114800" y="2667000"/>
            <a:ext cx="2667000" cy="609600"/>
          </a:xfrm>
          <a:custGeom>
            <a:avLst/>
            <a:gdLst>
              <a:gd name="T0" fmla="*/ 0 w 1719"/>
              <a:gd name="T1" fmla="*/ 2147483647 h 363"/>
              <a:gd name="T2" fmla="*/ 2147483647 w 1719"/>
              <a:gd name="T3" fmla="*/ 2147483647 h 363"/>
              <a:gd name="T4" fmla="*/ 2147483647 w 1719"/>
              <a:gd name="T5" fmla="*/ 2147483647 h 363"/>
              <a:gd name="T6" fmla="*/ 2147483647 w 1719"/>
              <a:gd name="T7" fmla="*/ 2147483647 h 363"/>
              <a:gd name="T8" fmla="*/ 2147483647 w 1719"/>
              <a:gd name="T9" fmla="*/ 2147483647 h 363"/>
              <a:gd name="T10" fmla="*/ 2147483647 w 1719"/>
              <a:gd name="T11" fmla="*/ 2147483647 h 363"/>
              <a:gd name="T12" fmla="*/ 2147483647 w 1719"/>
              <a:gd name="T13" fmla="*/ 2147483647 h 363"/>
              <a:gd name="T14" fmla="*/ 2147483647 w 1719"/>
              <a:gd name="T15" fmla="*/ 2147483647 h 363"/>
              <a:gd name="T16" fmla="*/ 0 60000 65536"/>
              <a:gd name="T17" fmla="*/ 0 60000 65536"/>
              <a:gd name="T18" fmla="*/ 0 60000 65536"/>
              <a:gd name="T19" fmla="*/ 0 60000 65536"/>
              <a:gd name="T20" fmla="*/ 0 60000 65536"/>
              <a:gd name="T21" fmla="*/ 0 60000 65536"/>
              <a:gd name="T22" fmla="*/ 0 60000 65536"/>
              <a:gd name="T23" fmla="*/ 0 60000 65536"/>
              <a:gd name="T24" fmla="*/ 0 w 1719"/>
              <a:gd name="T25" fmla="*/ 0 h 363"/>
              <a:gd name="T26" fmla="*/ 1719 w 1719"/>
              <a:gd name="T27" fmla="*/ 363 h 36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19" h="363">
                <a:moveTo>
                  <a:pt x="0" y="7"/>
                </a:moveTo>
                <a:cubicBezTo>
                  <a:pt x="762" y="16"/>
                  <a:pt x="454" y="0"/>
                  <a:pt x="924" y="31"/>
                </a:cubicBezTo>
                <a:cubicBezTo>
                  <a:pt x="1026" y="38"/>
                  <a:pt x="1117" y="47"/>
                  <a:pt x="1216" y="63"/>
                </a:cubicBezTo>
                <a:cubicBezTo>
                  <a:pt x="1281" y="73"/>
                  <a:pt x="1253" y="70"/>
                  <a:pt x="1322" y="88"/>
                </a:cubicBezTo>
                <a:cubicBezTo>
                  <a:pt x="1344" y="94"/>
                  <a:pt x="1387" y="104"/>
                  <a:pt x="1387" y="104"/>
                </a:cubicBezTo>
                <a:cubicBezTo>
                  <a:pt x="1441" y="131"/>
                  <a:pt x="1490" y="160"/>
                  <a:pt x="1541" y="193"/>
                </a:cubicBezTo>
                <a:cubicBezTo>
                  <a:pt x="1565" y="209"/>
                  <a:pt x="1579" y="225"/>
                  <a:pt x="1606" y="234"/>
                </a:cubicBezTo>
                <a:cubicBezTo>
                  <a:pt x="1635" y="278"/>
                  <a:pt x="1681" y="325"/>
                  <a:pt x="1719" y="363"/>
                </a:cubicBezTo>
              </a:path>
            </a:pathLst>
          </a:custGeom>
          <a:noFill/>
          <a:ln w="9525">
            <a:solidFill>
              <a:schemeClr val="tx1"/>
            </a:solidFill>
            <a:round/>
            <a:headEnd/>
            <a:tailEnd/>
          </a:ln>
        </p:spPr>
        <p:txBody>
          <a:bodyPr wrap="none" anchor="ctr"/>
          <a:lstStyle/>
          <a:p>
            <a:endParaRPr lang="en-US"/>
          </a:p>
        </p:txBody>
      </p:sp>
      <p:sp>
        <p:nvSpPr>
          <p:cNvPr id="35864" name="Freeform 24"/>
          <p:cNvSpPr>
            <a:spLocks/>
          </p:cNvSpPr>
          <p:nvPr/>
        </p:nvSpPr>
        <p:spPr bwMode="auto">
          <a:xfrm>
            <a:off x="2073275" y="3925888"/>
            <a:ext cx="3436938" cy="261937"/>
          </a:xfrm>
          <a:custGeom>
            <a:avLst/>
            <a:gdLst>
              <a:gd name="T0" fmla="*/ 0 w 2165"/>
              <a:gd name="T1" fmla="*/ 0 h 165"/>
              <a:gd name="T2" fmla="*/ 2147483647 w 2165"/>
              <a:gd name="T3" fmla="*/ 2147483647 h 165"/>
              <a:gd name="T4" fmla="*/ 2147483647 w 2165"/>
              <a:gd name="T5" fmla="*/ 2147483647 h 165"/>
              <a:gd name="T6" fmla="*/ 2147483647 w 2165"/>
              <a:gd name="T7" fmla="*/ 2147483647 h 165"/>
              <a:gd name="T8" fmla="*/ 2147483647 w 2165"/>
              <a:gd name="T9" fmla="*/ 2147483647 h 165"/>
              <a:gd name="T10" fmla="*/ 2147483647 w 2165"/>
              <a:gd name="T11" fmla="*/ 2147483647 h 165"/>
              <a:gd name="T12" fmla="*/ 2147483647 w 2165"/>
              <a:gd name="T13" fmla="*/ 2147483647 h 165"/>
              <a:gd name="T14" fmla="*/ 0 60000 65536"/>
              <a:gd name="T15" fmla="*/ 0 60000 65536"/>
              <a:gd name="T16" fmla="*/ 0 60000 65536"/>
              <a:gd name="T17" fmla="*/ 0 60000 65536"/>
              <a:gd name="T18" fmla="*/ 0 60000 65536"/>
              <a:gd name="T19" fmla="*/ 0 60000 65536"/>
              <a:gd name="T20" fmla="*/ 0 60000 65536"/>
              <a:gd name="T21" fmla="*/ 0 w 2165"/>
              <a:gd name="T22" fmla="*/ 0 h 165"/>
              <a:gd name="T23" fmla="*/ 2165 w 2165"/>
              <a:gd name="T24" fmla="*/ 165 h 1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65" h="165">
                <a:moveTo>
                  <a:pt x="0" y="0"/>
                </a:moveTo>
                <a:cubicBezTo>
                  <a:pt x="26" y="79"/>
                  <a:pt x="95" y="75"/>
                  <a:pt x="170" y="89"/>
                </a:cubicBezTo>
                <a:cubicBezTo>
                  <a:pt x="283" y="109"/>
                  <a:pt x="386" y="123"/>
                  <a:pt x="502" y="130"/>
                </a:cubicBezTo>
                <a:cubicBezTo>
                  <a:pt x="551" y="133"/>
                  <a:pt x="599" y="135"/>
                  <a:pt x="648" y="138"/>
                </a:cubicBezTo>
                <a:cubicBezTo>
                  <a:pt x="681" y="140"/>
                  <a:pt x="713" y="146"/>
                  <a:pt x="746" y="146"/>
                </a:cubicBezTo>
                <a:cubicBezTo>
                  <a:pt x="1076" y="151"/>
                  <a:pt x="1405" y="151"/>
                  <a:pt x="1735" y="154"/>
                </a:cubicBezTo>
                <a:cubicBezTo>
                  <a:pt x="2002" y="165"/>
                  <a:pt x="1859" y="162"/>
                  <a:pt x="2165" y="162"/>
                </a:cubicBezTo>
              </a:path>
            </a:pathLst>
          </a:custGeom>
          <a:noFill/>
          <a:ln w="9525">
            <a:solidFill>
              <a:schemeClr val="tx1"/>
            </a:solidFill>
            <a:round/>
            <a:headEnd/>
            <a:tailEnd/>
          </a:ln>
        </p:spPr>
        <p:txBody>
          <a:bodyPr wrap="none" anchor="ctr"/>
          <a:lstStyle/>
          <a:p>
            <a:endParaRPr lang="en-US"/>
          </a:p>
        </p:txBody>
      </p:sp>
      <p:sp>
        <p:nvSpPr>
          <p:cNvPr id="35865" name="Text Box 25"/>
          <p:cNvSpPr txBox="1">
            <a:spLocks noChangeArrowheads="1"/>
          </p:cNvSpPr>
          <p:nvPr/>
        </p:nvSpPr>
        <p:spPr bwMode="auto">
          <a:xfrm>
            <a:off x="5775325" y="2986088"/>
            <a:ext cx="1931988" cy="396875"/>
          </a:xfrm>
          <a:prstGeom prst="rect">
            <a:avLst/>
          </a:prstGeom>
          <a:noFill/>
          <a:ln w="9525">
            <a:noFill/>
            <a:miter lim="800000"/>
            <a:headEnd/>
            <a:tailEnd/>
          </a:ln>
        </p:spPr>
        <p:txBody>
          <a:bodyPr wrap="none">
            <a:spAutoFit/>
          </a:bodyPr>
          <a:lstStyle/>
          <a:p>
            <a:r>
              <a:rPr lang="en-US" altLang="en-US" sz="2000">
                <a:latin typeface="Times New Roman" pitchFamily="18" charset="0"/>
              </a:rPr>
              <a:t>Cases      Control</a:t>
            </a:r>
            <a:endParaRPr lang="en-US" altLang="en-US">
              <a:latin typeface="Times New Roman" pitchFamily="18" charset="0"/>
            </a:endParaRPr>
          </a:p>
        </p:txBody>
      </p:sp>
      <p:sp>
        <p:nvSpPr>
          <p:cNvPr id="35866" name="Line 26"/>
          <p:cNvSpPr>
            <a:spLocks noChangeShapeType="1"/>
          </p:cNvSpPr>
          <p:nvPr/>
        </p:nvSpPr>
        <p:spPr bwMode="auto">
          <a:xfrm>
            <a:off x="5334000" y="4191000"/>
            <a:ext cx="228600" cy="0"/>
          </a:xfrm>
          <a:prstGeom prst="line">
            <a:avLst/>
          </a:prstGeom>
          <a:noFill/>
          <a:ln w="9525">
            <a:solidFill>
              <a:schemeClr val="tx1"/>
            </a:solidFill>
            <a:round/>
            <a:headEnd/>
            <a:tailEnd type="triangle" w="med" len="med"/>
          </a:ln>
        </p:spPr>
        <p:txBody>
          <a:bodyPr wrap="none" anchor="ctr"/>
          <a:lstStyle/>
          <a:p>
            <a:endParaRPr lang="en-US"/>
          </a:p>
        </p:txBody>
      </p:sp>
      <p:sp>
        <p:nvSpPr>
          <p:cNvPr id="35867" name="Line 27"/>
          <p:cNvSpPr>
            <a:spLocks noChangeShapeType="1"/>
          </p:cNvSpPr>
          <p:nvPr/>
        </p:nvSpPr>
        <p:spPr bwMode="auto">
          <a:xfrm>
            <a:off x="6781800" y="3276600"/>
            <a:ext cx="0" cy="76200"/>
          </a:xfrm>
          <a:prstGeom prst="line">
            <a:avLst/>
          </a:prstGeom>
          <a:noFill/>
          <a:ln w="9525">
            <a:solidFill>
              <a:schemeClr val="tx1"/>
            </a:solidFill>
            <a:round/>
            <a:headEnd/>
            <a:tailEnd type="triangle" w="med" len="med"/>
          </a:ln>
        </p:spPr>
        <p:txBody>
          <a:bodyPr wrap="none" anchor="ctr"/>
          <a:lstStyle/>
          <a:p>
            <a:endParaRPr lang="en-US"/>
          </a:p>
        </p:txBody>
      </p:sp>
      <p:sp>
        <p:nvSpPr>
          <p:cNvPr id="35868" name="Text Box 28"/>
          <p:cNvSpPr txBox="1">
            <a:spLocks noChangeArrowheads="1"/>
          </p:cNvSpPr>
          <p:nvPr/>
        </p:nvSpPr>
        <p:spPr bwMode="auto">
          <a:xfrm>
            <a:off x="1898650" y="228600"/>
            <a:ext cx="4246563" cy="457200"/>
          </a:xfrm>
          <a:prstGeom prst="rect">
            <a:avLst/>
          </a:prstGeom>
          <a:noFill/>
          <a:ln w="9525">
            <a:noFill/>
            <a:prstDash val="sysDot"/>
            <a:miter lim="800000"/>
            <a:headEnd/>
            <a:tailEnd/>
          </a:ln>
        </p:spPr>
        <p:txBody>
          <a:bodyPr wrap="none" anchor="ctr">
            <a:spAutoFit/>
          </a:bodyPr>
          <a:lstStyle/>
          <a:p>
            <a:pPr algn="ctr"/>
            <a:r>
              <a:rPr lang="en-US" altLang="en-US" u="sng">
                <a:latin typeface="Times New Roman" pitchFamily="18" charset="0"/>
              </a:rPr>
              <a:t>Misclassification of EXPOSURE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609600" y="4953000"/>
            <a:ext cx="4114800" cy="1676400"/>
          </a:xfrm>
          <a:prstGeom prst="rect">
            <a:avLst/>
          </a:prstGeom>
          <a:solidFill>
            <a:schemeClr val="accent1"/>
          </a:solidFill>
          <a:ln w="9525">
            <a:solidFill>
              <a:schemeClr val="tx1"/>
            </a:solidFill>
            <a:miter lim="800000"/>
            <a:headEnd/>
            <a:tailEnd/>
          </a:ln>
        </p:spPr>
        <p:txBody>
          <a:bodyPr wrap="none" anchor="ctr"/>
          <a:lstStyle/>
          <a:p>
            <a:pPr eaLnBrk="1" hangingPunct="1"/>
            <a:endParaRPr lang="en-US" altLang="en-US"/>
          </a:p>
        </p:txBody>
      </p:sp>
      <p:sp>
        <p:nvSpPr>
          <p:cNvPr id="36867" name="Rectangle 3"/>
          <p:cNvSpPr>
            <a:spLocks noChangeArrowheads="1"/>
          </p:cNvSpPr>
          <p:nvPr/>
        </p:nvSpPr>
        <p:spPr bwMode="auto">
          <a:xfrm>
            <a:off x="1219200" y="1981200"/>
            <a:ext cx="2743200" cy="1905000"/>
          </a:xfrm>
          <a:prstGeom prst="rect">
            <a:avLst/>
          </a:prstGeom>
          <a:noFill/>
          <a:ln w="9525">
            <a:solidFill>
              <a:schemeClr val="tx1"/>
            </a:solidFill>
            <a:miter lim="800000"/>
            <a:headEnd/>
            <a:tailEnd/>
          </a:ln>
        </p:spPr>
        <p:txBody>
          <a:bodyPr wrap="none" anchor="ctr"/>
          <a:lstStyle/>
          <a:p>
            <a:pPr eaLnBrk="1" hangingPunct="1"/>
            <a:endParaRPr lang="en-US" altLang="en-US"/>
          </a:p>
        </p:txBody>
      </p:sp>
      <p:sp>
        <p:nvSpPr>
          <p:cNvPr id="36868" name="Rectangle 4"/>
          <p:cNvSpPr>
            <a:spLocks noChangeArrowheads="1"/>
          </p:cNvSpPr>
          <p:nvPr/>
        </p:nvSpPr>
        <p:spPr bwMode="auto">
          <a:xfrm>
            <a:off x="5715000" y="3429000"/>
            <a:ext cx="2209800" cy="1524000"/>
          </a:xfrm>
          <a:prstGeom prst="rect">
            <a:avLst/>
          </a:prstGeom>
          <a:noFill/>
          <a:ln w="9525">
            <a:solidFill>
              <a:schemeClr val="tx1"/>
            </a:solidFill>
            <a:miter lim="800000"/>
            <a:headEnd/>
            <a:tailEnd/>
          </a:ln>
        </p:spPr>
        <p:txBody>
          <a:bodyPr wrap="none" anchor="ctr"/>
          <a:lstStyle/>
          <a:p>
            <a:pPr eaLnBrk="1" hangingPunct="1"/>
            <a:endParaRPr lang="en-US" altLang="en-US"/>
          </a:p>
        </p:txBody>
      </p:sp>
      <p:sp>
        <p:nvSpPr>
          <p:cNvPr id="36869" name="Line 5"/>
          <p:cNvSpPr>
            <a:spLocks noChangeShapeType="1"/>
          </p:cNvSpPr>
          <p:nvPr/>
        </p:nvSpPr>
        <p:spPr bwMode="auto">
          <a:xfrm>
            <a:off x="2590800" y="1981200"/>
            <a:ext cx="0" cy="1905000"/>
          </a:xfrm>
          <a:prstGeom prst="line">
            <a:avLst/>
          </a:prstGeom>
          <a:noFill/>
          <a:ln w="9525">
            <a:solidFill>
              <a:schemeClr val="tx1"/>
            </a:solidFill>
            <a:round/>
            <a:headEnd/>
            <a:tailEnd/>
          </a:ln>
        </p:spPr>
        <p:txBody>
          <a:bodyPr wrap="none" anchor="ctr"/>
          <a:lstStyle/>
          <a:p>
            <a:endParaRPr lang="en-US"/>
          </a:p>
        </p:txBody>
      </p:sp>
      <p:sp>
        <p:nvSpPr>
          <p:cNvPr id="36870" name="Line 6"/>
          <p:cNvSpPr>
            <a:spLocks noChangeShapeType="1"/>
          </p:cNvSpPr>
          <p:nvPr/>
        </p:nvSpPr>
        <p:spPr bwMode="auto">
          <a:xfrm>
            <a:off x="1219200" y="2895600"/>
            <a:ext cx="2743200" cy="0"/>
          </a:xfrm>
          <a:prstGeom prst="line">
            <a:avLst/>
          </a:prstGeom>
          <a:noFill/>
          <a:ln w="9525">
            <a:solidFill>
              <a:schemeClr val="tx1"/>
            </a:solidFill>
            <a:round/>
            <a:headEnd/>
            <a:tailEnd/>
          </a:ln>
        </p:spPr>
        <p:txBody>
          <a:bodyPr wrap="none" anchor="ctr"/>
          <a:lstStyle/>
          <a:p>
            <a:endParaRPr lang="en-US"/>
          </a:p>
        </p:txBody>
      </p:sp>
      <p:sp>
        <p:nvSpPr>
          <p:cNvPr id="36871" name="Line 7"/>
          <p:cNvSpPr>
            <a:spLocks noChangeShapeType="1"/>
          </p:cNvSpPr>
          <p:nvPr/>
        </p:nvSpPr>
        <p:spPr bwMode="auto">
          <a:xfrm>
            <a:off x="6858000" y="3429000"/>
            <a:ext cx="0" cy="1524000"/>
          </a:xfrm>
          <a:prstGeom prst="line">
            <a:avLst/>
          </a:prstGeom>
          <a:noFill/>
          <a:ln w="9525">
            <a:solidFill>
              <a:schemeClr val="tx1"/>
            </a:solidFill>
            <a:round/>
            <a:headEnd/>
            <a:tailEnd/>
          </a:ln>
        </p:spPr>
        <p:txBody>
          <a:bodyPr wrap="none" anchor="ctr"/>
          <a:lstStyle/>
          <a:p>
            <a:endParaRPr lang="en-US"/>
          </a:p>
        </p:txBody>
      </p:sp>
      <p:sp>
        <p:nvSpPr>
          <p:cNvPr id="36872" name="Line 8"/>
          <p:cNvSpPr>
            <a:spLocks noChangeShapeType="1"/>
          </p:cNvSpPr>
          <p:nvPr/>
        </p:nvSpPr>
        <p:spPr bwMode="auto">
          <a:xfrm>
            <a:off x="5715000" y="4191000"/>
            <a:ext cx="2286000" cy="0"/>
          </a:xfrm>
          <a:prstGeom prst="line">
            <a:avLst/>
          </a:prstGeom>
          <a:noFill/>
          <a:ln w="9525">
            <a:solidFill>
              <a:schemeClr val="tx1"/>
            </a:solidFill>
            <a:round/>
            <a:headEnd/>
            <a:tailEnd/>
          </a:ln>
        </p:spPr>
        <p:txBody>
          <a:bodyPr wrap="none" anchor="ctr"/>
          <a:lstStyle/>
          <a:p>
            <a:endParaRPr lang="en-US"/>
          </a:p>
        </p:txBody>
      </p:sp>
      <p:sp>
        <p:nvSpPr>
          <p:cNvPr id="36873" name="Text Box 9"/>
          <p:cNvSpPr txBox="1">
            <a:spLocks noChangeArrowheads="1"/>
          </p:cNvSpPr>
          <p:nvPr/>
        </p:nvSpPr>
        <p:spPr bwMode="auto">
          <a:xfrm>
            <a:off x="1676400" y="1447800"/>
            <a:ext cx="184150" cy="457200"/>
          </a:xfrm>
          <a:prstGeom prst="rect">
            <a:avLst/>
          </a:prstGeom>
          <a:noFill/>
          <a:ln w="9525">
            <a:noFill/>
            <a:miter lim="800000"/>
            <a:headEnd/>
            <a:tailEnd/>
          </a:ln>
        </p:spPr>
        <p:txBody>
          <a:bodyPr wrap="none">
            <a:spAutoFit/>
          </a:bodyPr>
          <a:lstStyle/>
          <a:p>
            <a:endParaRPr lang="en-US" altLang="en-US">
              <a:latin typeface="Times New Roman" pitchFamily="18" charset="0"/>
            </a:endParaRPr>
          </a:p>
        </p:txBody>
      </p:sp>
      <p:sp>
        <p:nvSpPr>
          <p:cNvPr id="36874" name="Text Box 10"/>
          <p:cNvSpPr txBox="1">
            <a:spLocks noChangeArrowheads="1"/>
          </p:cNvSpPr>
          <p:nvPr/>
        </p:nvSpPr>
        <p:spPr bwMode="auto">
          <a:xfrm>
            <a:off x="2057400" y="1219200"/>
            <a:ext cx="1284288" cy="457200"/>
          </a:xfrm>
          <a:prstGeom prst="rect">
            <a:avLst/>
          </a:prstGeom>
          <a:noFill/>
          <a:ln w="9525">
            <a:noFill/>
            <a:miter lim="800000"/>
            <a:headEnd/>
            <a:tailEnd/>
          </a:ln>
        </p:spPr>
        <p:txBody>
          <a:bodyPr wrap="none">
            <a:spAutoFit/>
          </a:bodyPr>
          <a:lstStyle/>
          <a:p>
            <a:r>
              <a:rPr lang="en-US" altLang="en-US">
                <a:latin typeface="Times New Roman" pitchFamily="18" charset="0"/>
              </a:rPr>
              <a:t>Diseased</a:t>
            </a:r>
          </a:p>
        </p:txBody>
      </p:sp>
      <p:sp>
        <p:nvSpPr>
          <p:cNvPr id="36875" name="Text Box 11"/>
          <p:cNvSpPr txBox="1">
            <a:spLocks noChangeArrowheads="1"/>
          </p:cNvSpPr>
          <p:nvPr/>
        </p:nvSpPr>
        <p:spPr bwMode="auto">
          <a:xfrm>
            <a:off x="0" y="2667000"/>
            <a:ext cx="1233488" cy="457200"/>
          </a:xfrm>
          <a:prstGeom prst="rect">
            <a:avLst/>
          </a:prstGeom>
          <a:noFill/>
          <a:ln w="9525">
            <a:noFill/>
            <a:miter lim="800000"/>
            <a:headEnd/>
            <a:tailEnd/>
          </a:ln>
        </p:spPr>
        <p:txBody>
          <a:bodyPr wrap="none">
            <a:spAutoFit/>
          </a:bodyPr>
          <a:lstStyle/>
          <a:p>
            <a:r>
              <a:rPr lang="en-US" altLang="en-US">
                <a:latin typeface="Times New Roman" pitchFamily="18" charset="0"/>
              </a:rPr>
              <a:t>Exposed</a:t>
            </a:r>
          </a:p>
        </p:txBody>
      </p:sp>
      <p:sp>
        <p:nvSpPr>
          <p:cNvPr id="36876" name="Text Box 12"/>
          <p:cNvSpPr txBox="1">
            <a:spLocks noChangeArrowheads="1"/>
          </p:cNvSpPr>
          <p:nvPr/>
        </p:nvSpPr>
        <p:spPr bwMode="auto">
          <a:xfrm>
            <a:off x="1736725" y="1565275"/>
            <a:ext cx="1524000" cy="457200"/>
          </a:xfrm>
          <a:prstGeom prst="rect">
            <a:avLst/>
          </a:prstGeom>
          <a:noFill/>
          <a:ln w="9525">
            <a:noFill/>
            <a:miter lim="800000"/>
            <a:headEnd/>
            <a:tailEnd/>
          </a:ln>
        </p:spPr>
        <p:txBody>
          <a:bodyPr wrap="none">
            <a:spAutoFit/>
          </a:bodyPr>
          <a:lstStyle/>
          <a:p>
            <a:r>
              <a:rPr lang="en-US" altLang="en-US">
                <a:latin typeface="Times New Roman" pitchFamily="18" charset="0"/>
              </a:rPr>
              <a:t>+              -</a:t>
            </a:r>
          </a:p>
        </p:txBody>
      </p:sp>
      <p:sp>
        <p:nvSpPr>
          <p:cNvPr id="36877" name="Text Box 13"/>
          <p:cNvSpPr txBox="1">
            <a:spLocks noChangeArrowheads="1"/>
          </p:cNvSpPr>
          <p:nvPr/>
        </p:nvSpPr>
        <p:spPr bwMode="auto">
          <a:xfrm>
            <a:off x="822325" y="2098675"/>
            <a:ext cx="355600" cy="1552575"/>
          </a:xfrm>
          <a:prstGeom prst="rect">
            <a:avLst/>
          </a:prstGeom>
          <a:noFill/>
          <a:ln w="9525">
            <a:noFill/>
            <a:miter lim="800000"/>
            <a:headEnd/>
            <a:tailEnd/>
          </a:ln>
        </p:spPr>
        <p:txBody>
          <a:bodyPr>
            <a:spAutoFit/>
          </a:bodyPr>
          <a:lstStyle/>
          <a:p>
            <a:r>
              <a:rPr lang="en-US" altLang="en-US">
                <a:latin typeface="Times New Roman" pitchFamily="18" charset="0"/>
              </a:rPr>
              <a:t>+</a:t>
            </a:r>
          </a:p>
          <a:p>
            <a:endParaRPr lang="en-US" altLang="en-US">
              <a:latin typeface="Times New Roman" pitchFamily="18" charset="0"/>
            </a:endParaRPr>
          </a:p>
          <a:p>
            <a:endParaRPr lang="en-US" altLang="en-US">
              <a:latin typeface="Times New Roman" pitchFamily="18" charset="0"/>
            </a:endParaRPr>
          </a:p>
          <a:p>
            <a:r>
              <a:rPr lang="en-US" altLang="en-US">
                <a:latin typeface="Times New Roman" pitchFamily="18" charset="0"/>
              </a:rPr>
              <a:t>-</a:t>
            </a:r>
          </a:p>
        </p:txBody>
      </p:sp>
      <p:sp>
        <p:nvSpPr>
          <p:cNvPr id="36878" name="Text Box 14"/>
          <p:cNvSpPr txBox="1">
            <a:spLocks noChangeArrowheads="1"/>
          </p:cNvSpPr>
          <p:nvPr/>
        </p:nvSpPr>
        <p:spPr bwMode="auto">
          <a:xfrm>
            <a:off x="0" y="762000"/>
            <a:ext cx="1782763" cy="701675"/>
          </a:xfrm>
          <a:prstGeom prst="rect">
            <a:avLst/>
          </a:prstGeom>
          <a:noFill/>
          <a:ln w="9525">
            <a:noFill/>
            <a:miter lim="800000"/>
            <a:headEnd/>
            <a:tailEnd/>
          </a:ln>
        </p:spPr>
        <p:txBody>
          <a:bodyPr wrap="none">
            <a:spAutoFit/>
          </a:bodyPr>
          <a:lstStyle/>
          <a:p>
            <a:r>
              <a:rPr lang="en-US" altLang="en-US" sz="2000">
                <a:latin typeface="Times New Roman" pitchFamily="18" charset="0"/>
              </a:rPr>
              <a:t>REFERENCE </a:t>
            </a:r>
          </a:p>
          <a:p>
            <a:r>
              <a:rPr lang="en-US" altLang="en-US" sz="2000">
                <a:latin typeface="Times New Roman" pitchFamily="18" charset="0"/>
              </a:rPr>
              <a:t>POPULATION</a:t>
            </a:r>
            <a:endParaRPr lang="en-US" altLang="en-US">
              <a:latin typeface="Times New Roman" pitchFamily="18" charset="0"/>
            </a:endParaRPr>
          </a:p>
        </p:txBody>
      </p:sp>
      <p:sp>
        <p:nvSpPr>
          <p:cNvPr id="36879" name="Text Box 15"/>
          <p:cNvSpPr txBox="1">
            <a:spLocks noChangeArrowheads="1"/>
          </p:cNvSpPr>
          <p:nvPr/>
        </p:nvSpPr>
        <p:spPr bwMode="auto">
          <a:xfrm>
            <a:off x="5638800" y="5105400"/>
            <a:ext cx="2481263" cy="457200"/>
          </a:xfrm>
          <a:prstGeom prst="rect">
            <a:avLst/>
          </a:prstGeom>
          <a:noFill/>
          <a:ln w="9525">
            <a:noFill/>
            <a:miter lim="800000"/>
            <a:headEnd/>
            <a:tailEnd/>
          </a:ln>
        </p:spPr>
        <p:txBody>
          <a:bodyPr>
            <a:spAutoFit/>
          </a:bodyPr>
          <a:lstStyle/>
          <a:p>
            <a:r>
              <a:rPr lang="en-US" altLang="en-US">
                <a:latin typeface="Times New Roman" pitchFamily="18" charset="0"/>
              </a:rPr>
              <a:t>STUDY SAMPLE</a:t>
            </a:r>
          </a:p>
        </p:txBody>
      </p:sp>
      <p:sp>
        <p:nvSpPr>
          <p:cNvPr id="36880" name="Text Box 16"/>
          <p:cNvSpPr txBox="1">
            <a:spLocks noChangeArrowheads="1"/>
          </p:cNvSpPr>
          <p:nvPr/>
        </p:nvSpPr>
        <p:spPr bwMode="auto">
          <a:xfrm>
            <a:off x="685800" y="5105400"/>
            <a:ext cx="3962400" cy="1552575"/>
          </a:xfrm>
          <a:prstGeom prst="rect">
            <a:avLst/>
          </a:prstGeom>
          <a:solidFill>
            <a:srgbClr val="FFCCFF"/>
          </a:solidFill>
          <a:ln w="9525">
            <a:noFill/>
            <a:miter lim="800000"/>
            <a:headEnd/>
            <a:tailEnd/>
          </a:ln>
        </p:spPr>
        <p:txBody>
          <a:bodyPr>
            <a:spAutoFit/>
          </a:bodyPr>
          <a:lstStyle/>
          <a:p>
            <a:r>
              <a:rPr lang="en-US" altLang="en-US">
                <a:latin typeface="Times New Roman" pitchFamily="18" charset="0"/>
              </a:rPr>
              <a:t>Eg…cases in this are mistakenly classified as controls due to low sensitivity on a screening test</a:t>
            </a:r>
          </a:p>
        </p:txBody>
      </p:sp>
      <p:sp>
        <p:nvSpPr>
          <p:cNvPr id="36881" name="Freeform 17"/>
          <p:cNvSpPr>
            <a:spLocks/>
          </p:cNvSpPr>
          <p:nvPr/>
        </p:nvSpPr>
        <p:spPr bwMode="auto">
          <a:xfrm>
            <a:off x="4114800" y="2667000"/>
            <a:ext cx="2667000" cy="609600"/>
          </a:xfrm>
          <a:custGeom>
            <a:avLst/>
            <a:gdLst>
              <a:gd name="T0" fmla="*/ 0 w 1719"/>
              <a:gd name="T1" fmla="*/ 2147483647 h 363"/>
              <a:gd name="T2" fmla="*/ 2147483647 w 1719"/>
              <a:gd name="T3" fmla="*/ 2147483647 h 363"/>
              <a:gd name="T4" fmla="*/ 2147483647 w 1719"/>
              <a:gd name="T5" fmla="*/ 2147483647 h 363"/>
              <a:gd name="T6" fmla="*/ 2147483647 w 1719"/>
              <a:gd name="T7" fmla="*/ 2147483647 h 363"/>
              <a:gd name="T8" fmla="*/ 2147483647 w 1719"/>
              <a:gd name="T9" fmla="*/ 2147483647 h 363"/>
              <a:gd name="T10" fmla="*/ 2147483647 w 1719"/>
              <a:gd name="T11" fmla="*/ 2147483647 h 363"/>
              <a:gd name="T12" fmla="*/ 2147483647 w 1719"/>
              <a:gd name="T13" fmla="*/ 2147483647 h 363"/>
              <a:gd name="T14" fmla="*/ 2147483647 w 1719"/>
              <a:gd name="T15" fmla="*/ 2147483647 h 363"/>
              <a:gd name="T16" fmla="*/ 0 60000 65536"/>
              <a:gd name="T17" fmla="*/ 0 60000 65536"/>
              <a:gd name="T18" fmla="*/ 0 60000 65536"/>
              <a:gd name="T19" fmla="*/ 0 60000 65536"/>
              <a:gd name="T20" fmla="*/ 0 60000 65536"/>
              <a:gd name="T21" fmla="*/ 0 60000 65536"/>
              <a:gd name="T22" fmla="*/ 0 60000 65536"/>
              <a:gd name="T23" fmla="*/ 0 60000 65536"/>
              <a:gd name="T24" fmla="*/ 0 w 1719"/>
              <a:gd name="T25" fmla="*/ 0 h 363"/>
              <a:gd name="T26" fmla="*/ 1719 w 1719"/>
              <a:gd name="T27" fmla="*/ 363 h 36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19" h="363">
                <a:moveTo>
                  <a:pt x="0" y="7"/>
                </a:moveTo>
                <a:cubicBezTo>
                  <a:pt x="762" y="16"/>
                  <a:pt x="454" y="0"/>
                  <a:pt x="924" y="31"/>
                </a:cubicBezTo>
                <a:cubicBezTo>
                  <a:pt x="1026" y="38"/>
                  <a:pt x="1117" y="47"/>
                  <a:pt x="1216" y="63"/>
                </a:cubicBezTo>
                <a:cubicBezTo>
                  <a:pt x="1281" y="73"/>
                  <a:pt x="1253" y="70"/>
                  <a:pt x="1322" y="88"/>
                </a:cubicBezTo>
                <a:cubicBezTo>
                  <a:pt x="1344" y="94"/>
                  <a:pt x="1387" y="104"/>
                  <a:pt x="1387" y="104"/>
                </a:cubicBezTo>
                <a:cubicBezTo>
                  <a:pt x="1441" y="131"/>
                  <a:pt x="1490" y="160"/>
                  <a:pt x="1541" y="193"/>
                </a:cubicBezTo>
                <a:cubicBezTo>
                  <a:pt x="1565" y="209"/>
                  <a:pt x="1579" y="225"/>
                  <a:pt x="1606" y="234"/>
                </a:cubicBezTo>
                <a:cubicBezTo>
                  <a:pt x="1635" y="278"/>
                  <a:pt x="1681" y="325"/>
                  <a:pt x="1719" y="363"/>
                </a:cubicBezTo>
              </a:path>
            </a:pathLst>
          </a:custGeom>
          <a:noFill/>
          <a:ln w="9525">
            <a:solidFill>
              <a:schemeClr val="tx1"/>
            </a:solidFill>
            <a:round/>
            <a:headEnd/>
            <a:tailEnd/>
          </a:ln>
        </p:spPr>
        <p:txBody>
          <a:bodyPr wrap="none" anchor="ctr"/>
          <a:lstStyle/>
          <a:p>
            <a:endParaRPr lang="en-US"/>
          </a:p>
        </p:txBody>
      </p:sp>
      <p:sp>
        <p:nvSpPr>
          <p:cNvPr id="36882" name="Freeform 18"/>
          <p:cNvSpPr>
            <a:spLocks/>
          </p:cNvSpPr>
          <p:nvPr/>
        </p:nvSpPr>
        <p:spPr bwMode="auto">
          <a:xfrm>
            <a:off x="2073275" y="3925888"/>
            <a:ext cx="3436938" cy="261937"/>
          </a:xfrm>
          <a:custGeom>
            <a:avLst/>
            <a:gdLst>
              <a:gd name="T0" fmla="*/ 0 w 2165"/>
              <a:gd name="T1" fmla="*/ 0 h 165"/>
              <a:gd name="T2" fmla="*/ 2147483647 w 2165"/>
              <a:gd name="T3" fmla="*/ 2147483647 h 165"/>
              <a:gd name="T4" fmla="*/ 2147483647 w 2165"/>
              <a:gd name="T5" fmla="*/ 2147483647 h 165"/>
              <a:gd name="T6" fmla="*/ 2147483647 w 2165"/>
              <a:gd name="T7" fmla="*/ 2147483647 h 165"/>
              <a:gd name="T8" fmla="*/ 2147483647 w 2165"/>
              <a:gd name="T9" fmla="*/ 2147483647 h 165"/>
              <a:gd name="T10" fmla="*/ 2147483647 w 2165"/>
              <a:gd name="T11" fmla="*/ 2147483647 h 165"/>
              <a:gd name="T12" fmla="*/ 2147483647 w 2165"/>
              <a:gd name="T13" fmla="*/ 2147483647 h 165"/>
              <a:gd name="T14" fmla="*/ 0 60000 65536"/>
              <a:gd name="T15" fmla="*/ 0 60000 65536"/>
              <a:gd name="T16" fmla="*/ 0 60000 65536"/>
              <a:gd name="T17" fmla="*/ 0 60000 65536"/>
              <a:gd name="T18" fmla="*/ 0 60000 65536"/>
              <a:gd name="T19" fmla="*/ 0 60000 65536"/>
              <a:gd name="T20" fmla="*/ 0 60000 65536"/>
              <a:gd name="T21" fmla="*/ 0 w 2165"/>
              <a:gd name="T22" fmla="*/ 0 h 165"/>
              <a:gd name="T23" fmla="*/ 2165 w 2165"/>
              <a:gd name="T24" fmla="*/ 165 h 1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65" h="165">
                <a:moveTo>
                  <a:pt x="0" y="0"/>
                </a:moveTo>
                <a:cubicBezTo>
                  <a:pt x="26" y="79"/>
                  <a:pt x="95" y="75"/>
                  <a:pt x="170" y="89"/>
                </a:cubicBezTo>
                <a:cubicBezTo>
                  <a:pt x="283" y="109"/>
                  <a:pt x="386" y="123"/>
                  <a:pt x="502" y="130"/>
                </a:cubicBezTo>
                <a:cubicBezTo>
                  <a:pt x="551" y="133"/>
                  <a:pt x="599" y="135"/>
                  <a:pt x="648" y="138"/>
                </a:cubicBezTo>
                <a:cubicBezTo>
                  <a:pt x="681" y="140"/>
                  <a:pt x="713" y="146"/>
                  <a:pt x="746" y="146"/>
                </a:cubicBezTo>
                <a:cubicBezTo>
                  <a:pt x="1076" y="151"/>
                  <a:pt x="1405" y="151"/>
                  <a:pt x="1735" y="154"/>
                </a:cubicBezTo>
                <a:cubicBezTo>
                  <a:pt x="2002" y="165"/>
                  <a:pt x="1859" y="162"/>
                  <a:pt x="2165" y="162"/>
                </a:cubicBezTo>
              </a:path>
            </a:pathLst>
          </a:custGeom>
          <a:noFill/>
          <a:ln w="9525">
            <a:solidFill>
              <a:schemeClr val="tx1"/>
            </a:solidFill>
            <a:round/>
            <a:headEnd/>
            <a:tailEnd/>
          </a:ln>
        </p:spPr>
        <p:txBody>
          <a:bodyPr wrap="none" anchor="ctr"/>
          <a:lstStyle/>
          <a:p>
            <a:endParaRPr lang="en-US"/>
          </a:p>
        </p:txBody>
      </p:sp>
      <p:sp>
        <p:nvSpPr>
          <p:cNvPr id="36883" name="Text Box 19"/>
          <p:cNvSpPr txBox="1">
            <a:spLocks noChangeArrowheads="1"/>
          </p:cNvSpPr>
          <p:nvPr/>
        </p:nvSpPr>
        <p:spPr bwMode="auto">
          <a:xfrm>
            <a:off x="5775325" y="2986088"/>
            <a:ext cx="1931988" cy="396875"/>
          </a:xfrm>
          <a:prstGeom prst="rect">
            <a:avLst/>
          </a:prstGeom>
          <a:noFill/>
          <a:ln w="9525">
            <a:noFill/>
            <a:miter lim="800000"/>
            <a:headEnd/>
            <a:tailEnd/>
          </a:ln>
        </p:spPr>
        <p:txBody>
          <a:bodyPr wrap="none">
            <a:spAutoFit/>
          </a:bodyPr>
          <a:lstStyle/>
          <a:p>
            <a:r>
              <a:rPr lang="en-US" altLang="en-US" sz="2000">
                <a:latin typeface="Times New Roman" pitchFamily="18" charset="0"/>
              </a:rPr>
              <a:t>Cases      Control</a:t>
            </a:r>
            <a:endParaRPr lang="en-US" altLang="en-US">
              <a:latin typeface="Times New Roman" pitchFamily="18" charset="0"/>
            </a:endParaRPr>
          </a:p>
        </p:txBody>
      </p:sp>
      <p:sp>
        <p:nvSpPr>
          <p:cNvPr id="36884" name="Line 20"/>
          <p:cNvSpPr>
            <a:spLocks noChangeShapeType="1"/>
          </p:cNvSpPr>
          <p:nvPr/>
        </p:nvSpPr>
        <p:spPr bwMode="auto">
          <a:xfrm>
            <a:off x="5334000" y="4191000"/>
            <a:ext cx="228600" cy="0"/>
          </a:xfrm>
          <a:prstGeom prst="line">
            <a:avLst/>
          </a:prstGeom>
          <a:noFill/>
          <a:ln w="9525">
            <a:solidFill>
              <a:schemeClr val="tx1"/>
            </a:solidFill>
            <a:round/>
            <a:headEnd/>
            <a:tailEnd type="triangle" w="med" len="med"/>
          </a:ln>
        </p:spPr>
        <p:txBody>
          <a:bodyPr wrap="none" anchor="ctr"/>
          <a:lstStyle/>
          <a:p>
            <a:endParaRPr lang="en-US"/>
          </a:p>
        </p:txBody>
      </p:sp>
      <p:sp>
        <p:nvSpPr>
          <p:cNvPr id="36885" name="Line 21"/>
          <p:cNvSpPr>
            <a:spLocks noChangeShapeType="1"/>
          </p:cNvSpPr>
          <p:nvPr/>
        </p:nvSpPr>
        <p:spPr bwMode="auto">
          <a:xfrm>
            <a:off x="6781800" y="3276600"/>
            <a:ext cx="0" cy="76200"/>
          </a:xfrm>
          <a:prstGeom prst="line">
            <a:avLst/>
          </a:prstGeom>
          <a:noFill/>
          <a:ln w="9525">
            <a:solidFill>
              <a:schemeClr val="tx1"/>
            </a:solidFill>
            <a:round/>
            <a:headEnd/>
            <a:tailEnd type="triangle" w="med" len="med"/>
          </a:ln>
        </p:spPr>
        <p:txBody>
          <a:bodyPr wrap="none" anchor="ctr"/>
          <a:lstStyle/>
          <a:p>
            <a:endParaRPr lang="en-US"/>
          </a:p>
        </p:txBody>
      </p:sp>
      <p:sp>
        <p:nvSpPr>
          <p:cNvPr id="36886" name="Text Box 22"/>
          <p:cNvSpPr txBox="1">
            <a:spLocks noChangeArrowheads="1"/>
          </p:cNvSpPr>
          <p:nvPr/>
        </p:nvSpPr>
        <p:spPr bwMode="auto">
          <a:xfrm>
            <a:off x="2667000" y="304800"/>
            <a:ext cx="4178300" cy="457200"/>
          </a:xfrm>
          <a:prstGeom prst="rect">
            <a:avLst/>
          </a:prstGeom>
          <a:noFill/>
          <a:ln w="9525">
            <a:noFill/>
            <a:prstDash val="sysDot"/>
            <a:miter lim="800000"/>
            <a:headEnd/>
            <a:tailEnd/>
          </a:ln>
        </p:spPr>
        <p:txBody>
          <a:bodyPr wrap="none" anchor="ctr">
            <a:spAutoFit/>
          </a:bodyPr>
          <a:lstStyle/>
          <a:p>
            <a:pPr algn="ctr"/>
            <a:r>
              <a:rPr lang="en-US" altLang="en-US" u="sng">
                <a:latin typeface="Times New Roman" pitchFamily="18" charset="0"/>
              </a:rPr>
              <a:t>Misclassification of OUTCOME</a:t>
            </a:r>
          </a:p>
        </p:txBody>
      </p:sp>
      <p:sp>
        <p:nvSpPr>
          <p:cNvPr id="36887" name="Line 23"/>
          <p:cNvSpPr>
            <a:spLocks noChangeShapeType="1"/>
          </p:cNvSpPr>
          <p:nvPr/>
        </p:nvSpPr>
        <p:spPr bwMode="auto">
          <a:xfrm>
            <a:off x="6477000" y="4419600"/>
            <a:ext cx="838200" cy="0"/>
          </a:xfrm>
          <a:prstGeom prst="line">
            <a:avLst/>
          </a:prstGeom>
          <a:noFill/>
          <a:ln w="9525">
            <a:solidFill>
              <a:schemeClr val="tx1"/>
            </a:solidFill>
            <a:prstDash val="sysDot"/>
            <a:round/>
            <a:headEnd/>
            <a:tailEnd type="triangle" w="med" len="med"/>
          </a:ln>
        </p:spPr>
        <p:txBody>
          <a:bodyPr wrap="none" anchor="ctr"/>
          <a:lstStyle/>
          <a:p>
            <a:endParaRPr lang="en-US"/>
          </a:p>
        </p:txBody>
      </p:sp>
      <p:sp>
        <p:nvSpPr>
          <p:cNvPr id="36888" name="Line 24"/>
          <p:cNvSpPr>
            <a:spLocks noChangeShapeType="1"/>
          </p:cNvSpPr>
          <p:nvPr/>
        </p:nvSpPr>
        <p:spPr bwMode="auto">
          <a:xfrm flipH="1">
            <a:off x="6477000" y="4038600"/>
            <a:ext cx="838200" cy="0"/>
          </a:xfrm>
          <a:prstGeom prst="line">
            <a:avLst/>
          </a:prstGeom>
          <a:noFill/>
          <a:ln w="9525">
            <a:solidFill>
              <a:schemeClr val="tx1"/>
            </a:solidFill>
            <a:prstDash val="sysDot"/>
            <a:round/>
            <a:headEnd/>
            <a:tailEnd type="triangle" w="med" len="med"/>
          </a:ln>
        </p:spPr>
        <p:txBody>
          <a:bodyPr wrap="none" anchor="ctr"/>
          <a:lstStyle/>
          <a:p>
            <a:endParaRPr lang="en-US"/>
          </a:p>
        </p:txBody>
      </p:sp>
      <p:sp>
        <p:nvSpPr>
          <p:cNvPr id="36890" name="Line 26"/>
          <p:cNvSpPr>
            <a:spLocks noChangeShapeType="1"/>
          </p:cNvSpPr>
          <p:nvPr/>
        </p:nvSpPr>
        <p:spPr bwMode="auto">
          <a:xfrm flipH="1">
            <a:off x="6553200" y="4724400"/>
            <a:ext cx="762000" cy="0"/>
          </a:xfrm>
          <a:prstGeom prst="line">
            <a:avLst/>
          </a:prstGeom>
          <a:noFill/>
          <a:ln w="9525">
            <a:solidFill>
              <a:schemeClr val="tx1"/>
            </a:solidFill>
            <a:prstDash val="sysDot"/>
            <a:round/>
            <a:headEnd/>
            <a:tailEnd type="triangle" w="med" len="med"/>
          </a:ln>
        </p:spPr>
        <p:txBody>
          <a:bodyPr wrap="none" anchor="ctr"/>
          <a:lstStyle/>
          <a:p>
            <a:endParaRPr lang="en-US"/>
          </a:p>
        </p:txBody>
      </p:sp>
      <p:sp>
        <p:nvSpPr>
          <p:cNvPr id="27" name="AutoShape 19"/>
          <p:cNvSpPr>
            <a:spLocks noChangeArrowheads="1"/>
          </p:cNvSpPr>
          <p:nvPr/>
        </p:nvSpPr>
        <p:spPr bwMode="auto">
          <a:xfrm rot="5400000">
            <a:off x="6649268" y="3183731"/>
            <a:ext cx="485775" cy="976313"/>
          </a:xfrm>
          <a:prstGeom prst="upArrow">
            <a:avLst>
              <a:gd name="adj1" fmla="val 44208"/>
              <a:gd name="adj2" fmla="val 56037"/>
            </a:avLst>
          </a:prstGeom>
          <a:solidFill>
            <a:schemeClr val="accent1"/>
          </a:solidFill>
          <a:ln w="9525">
            <a:solidFill>
              <a:schemeClr val="tx1"/>
            </a:solidFill>
            <a:miter lim="800000"/>
            <a:headEnd/>
            <a:tailEnd/>
          </a:ln>
        </p:spPr>
        <p:txBody>
          <a:bodyPr wrap="none" anchor="ctr"/>
          <a:lstStyle/>
          <a:p>
            <a:pPr eaLnBrk="1" hangingPunct="1"/>
            <a:endParaRPr lang="en-US" alt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idx="1"/>
          </p:nvPr>
        </p:nvSpPr>
        <p:spPr/>
        <p:txBody>
          <a:bodyPr/>
          <a:lstStyle/>
          <a:p>
            <a:pPr eaLnBrk="1" hangingPunct="1"/>
            <a:r>
              <a:rPr lang="en-US" altLang="en-US" smtClean="0"/>
              <a:t>Exposure Identification Bias</a:t>
            </a:r>
          </a:p>
          <a:p>
            <a:pPr lvl="1" eaLnBrk="1" hangingPunct="1">
              <a:lnSpc>
                <a:spcPct val="120000"/>
              </a:lnSpc>
            </a:pPr>
            <a:r>
              <a:rPr lang="en-US" altLang="en-US" sz="3200" smtClean="0"/>
              <a:t>Recall bias</a:t>
            </a:r>
          </a:p>
          <a:p>
            <a:pPr lvl="1" eaLnBrk="1" hangingPunct="1">
              <a:lnSpc>
                <a:spcPct val="120000"/>
              </a:lnSpc>
            </a:pPr>
            <a:r>
              <a:rPr lang="en-US" altLang="en-US" sz="3200" smtClean="0"/>
              <a:t>Interviewer bias</a:t>
            </a:r>
            <a:endParaRPr lang="en-US" altLang="en-US" smtClean="0"/>
          </a:p>
          <a:p>
            <a:pPr eaLnBrk="1" hangingPunct="1"/>
            <a:r>
              <a:rPr lang="en-US" altLang="en-US" smtClean="0"/>
              <a:t>Outcome Identification Bias</a:t>
            </a:r>
          </a:p>
          <a:p>
            <a:pPr lvl="1" eaLnBrk="1" hangingPunct="1">
              <a:lnSpc>
                <a:spcPct val="110000"/>
              </a:lnSpc>
            </a:pPr>
            <a:r>
              <a:rPr lang="en-US" altLang="en-US" sz="3200" smtClean="0"/>
              <a:t>Observer bias</a:t>
            </a:r>
          </a:p>
          <a:p>
            <a:pPr lvl="1" eaLnBrk="1" hangingPunct="1">
              <a:lnSpc>
                <a:spcPct val="110000"/>
              </a:lnSpc>
            </a:pPr>
            <a:r>
              <a:rPr lang="en-US" altLang="en-US" sz="3200" smtClean="0"/>
              <a:t>Respondent bias</a:t>
            </a:r>
          </a:p>
        </p:txBody>
      </p:sp>
      <p:sp>
        <p:nvSpPr>
          <p:cNvPr id="39938" name="Rectangle 2"/>
          <p:cNvSpPr>
            <a:spLocks noGrp="1" noChangeArrowheads="1"/>
          </p:cNvSpPr>
          <p:nvPr>
            <p:ph type="title"/>
          </p:nvPr>
        </p:nvSpPr>
        <p:spPr/>
        <p:txBody>
          <a:bodyPr/>
          <a:lstStyle/>
          <a:p>
            <a:pPr eaLnBrk="1" hangingPunct="1"/>
            <a:r>
              <a:rPr lang="en-US" altLang="en-US" smtClean="0"/>
              <a:t>Types of Information Biases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a:xfrm>
            <a:off x="683568" y="1340768"/>
            <a:ext cx="7772400" cy="4114800"/>
          </a:xfrm>
        </p:spPr>
        <p:txBody>
          <a:bodyPr/>
          <a:lstStyle/>
          <a:p>
            <a:pPr eaLnBrk="1" hangingPunct="1">
              <a:lnSpc>
                <a:spcPct val="120000"/>
              </a:lnSpc>
            </a:pPr>
            <a:r>
              <a:rPr lang="en-US" altLang="en-US" sz="2800" dirty="0" smtClean="0"/>
              <a:t>Most cited:  inaccurate recall of past exposure (may be due to temporality, social desirability or diagnosis).</a:t>
            </a:r>
          </a:p>
          <a:p>
            <a:pPr eaLnBrk="1" hangingPunct="1">
              <a:lnSpc>
                <a:spcPct val="120000"/>
              </a:lnSpc>
            </a:pPr>
            <a:r>
              <a:rPr lang="en-US" altLang="en-US" sz="2800" dirty="0" smtClean="0"/>
              <a:t>If recall differs between cases and controls, misclassification is </a:t>
            </a:r>
            <a:r>
              <a:rPr lang="en-US" altLang="en-US" sz="2800" dirty="0" smtClean="0">
                <a:solidFill>
                  <a:srgbClr val="FF0000"/>
                </a:solidFill>
              </a:rPr>
              <a:t>differential</a:t>
            </a:r>
            <a:r>
              <a:rPr lang="en-US" altLang="en-US" sz="2800" dirty="0" smtClean="0"/>
              <a:t>;</a:t>
            </a:r>
          </a:p>
          <a:p>
            <a:pPr eaLnBrk="1" hangingPunct="1">
              <a:lnSpc>
                <a:spcPct val="120000"/>
              </a:lnSpc>
            </a:pPr>
            <a:r>
              <a:rPr lang="en-US" altLang="en-US" sz="2800" dirty="0" smtClean="0"/>
              <a:t>If the error is of similar magnitude, then it is said to be </a:t>
            </a:r>
            <a:r>
              <a:rPr lang="en-US" altLang="en-US" sz="2800" dirty="0" smtClean="0">
                <a:solidFill>
                  <a:srgbClr val="FF0000"/>
                </a:solidFill>
              </a:rPr>
              <a:t>non-differential</a:t>
            </a:r>
          </a:p>
          <a:p>
            <a:pPr eaLnBrk="1" hangingPunct="1">
              <a:lnSpc>
                <a:spcPct val="90000"/>
              </a:lnSpc>
              <a:buFontTx/>
              <a:buNone/>
            </a:pPr>
            <a:endParaRPr lang="en-US" altLang="en-US" sz="2800" dirty="0" smtClean="0"/>
          </a:p>
        </p:txBody>
      </p:sp>
      <p:sp>
        <p:nvSpPr>
          <p:cNvPr id="41986" name="Rectangle 2"/>
          <p:cNvSpPr>
            <a:spLocks noGrp="1" noChangeArrowheads="1"/>
          </p:cNvSpPr>
          <p:nvPr>
            <p:ph type="title"/>
          </p:nvPr>
        </p:nvSpPr>
        <p:spPr>
          <a:xfrm>
            <a:off x="762000" y="457200"/>
            <a:ext cx="7772400" cy="685800"/>
          </a:xfrm>
        </p:spPr>
        <p:txBody>
          <a:bodyPr/>
          <a:lstStyle/>
          <a:p>
            <a:pPr eaLnBrk="1" hangingPunct="1"/>
            <a:r>
              <a:rPr lang="en-US" altLang="en-US" sz="3900" smtClean="0"/>
              <a:t>Recall Bias	</a:t>
            </a:r>
            <a:endParaRPr lang="en-US" alt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blinds(horizontal)">
                                      <p:cBhvr>
                                        <p:cTn id="7" dur="500"/>
                                        <p:tgtEl>
                                          <p:spTgt spid="419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1987">
                                            <p:txEl>
                                              <p:pRg st="1" end="1"/>
                                            </p:txEl>
                                          </p:spTgt>
                                        </p:tgtEl>
                                        <p:attrNameLst>
                                          <p:attrName>style.visibility</p:attrName>
                                        </p:attrNameLst>
                                      </p:cBhvr>
                                      <p:to>
                                        <p:strVal val="visible"/>
                                      </p:to>
                                    </p:set>
                                    <p:animEffect transition="in" filter="blinds(horizontal)">
                                      <p:cBhvr>
                                        <p:cTn id="12" dur="500"/>
                                        <p:tgtEl>
                                          <p:spTgt spid="419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1987">
                                            <p:txEl>
                                              <p:pRg st="2" end="2"/>
                                            </p:txEl>
                                          </p:spTgt>
                                        </p:tgtEl>
                                        <p:attrNameLst>
                                          <p:attrName>style.visibility</p:attrName>
                                        </p:attrNameLst>
                                      </p:cBhvr>
                                      <p:to>
                                        <p:strVal val="visible"/>
                                      </p:to>
                                    </p:set>
                                    <p:animEffect transition="in" filter="blinds(horizontal)">
                                      <p:cBhvr>
                                        <p:cTn id="17" dur="500"/>
                                        <p:tgtEl>
                                          <p:spTgt spid="419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idx="1"/>
          </p:nvPr>
        </p:nvSpPr>
        <p:spPr>
          <a:xfrm>
            <a:off x="755576" y="1484784"/>
            <a:ext cx="7916863" cy="4537075"/>
          </a:xfrm>
        </p:spPr>
        <p:txBody>
          <a:bodyPr/>
          <a:lstStyle/>
          <a:p>
            <a:pPr marL="609600" indent="-609600" eaLnBrk="1" hangingPunct="1">
              <a:lnSpc>
                <a:spcPct val="120000"/>
              </a:lnSpc>
              <a:buFontTx/>
              <a:buAutoNum type="arabicPeriod"/>
            </a:pPr>
            <a:r>
              <a:rPr lang="en-US" altLang="en-US" sz="2400" dirty="0" smtClean="0"/>
              <a:t>Verification of exposure information from participants by review of </a:t>
            </a:r>
            <a:r>
              <a:rPr lang="en-US" altLang="en-US" sz="2400" dirty="0" smtClean="0">
                <a:solidFill>
                  <a:srgbClr val="FF0000"/>
                </a:solidFill>
              </a:rPr>
              <a:t>pre-existing records.</a:t>
            </a:r>
          </a:p>
          <a:p>
            <a:pPr marL="609600" indent="-609600" eaLnBrk="1" hangingPunct="1">
              <a:lnSpc>
                <a:spcPct val="120000"/>
              </a:lnSpc>
              <a:buFontTx/>
              <a:buAutoNum type="arabicPeriod"/>
            </a:pPr>
            <a:r>
              <a:rPr lang="en-US" altLang="en-US" sz="2400" dirty="0" smtClean="0">
                <a:solidFill>
                  <a:srgbClr val="FF0000"/>
                </a:solidFill>
              </a:rPr>
              <a:t>Selection of diseased controls </a:t>
            </a:r>
            <a:r>
              <a:rPr lang="en-US" altLang="en-US" sz="2400" dirty="0" smtClean="0"/>
              <a:t>and compensating this bias.</a:t>
            </a:r>
          </a:p>
          <a:p>
            <a:pPr marL="609600" indent="-609600" eaLnBrk="1" hangingPunct="1">
              <a:lnSpc>
                <a:spcPct val="120000"/>
              </a:lnSpc>
              <a:buFontTx/>
              <a:buAutoNum type="arabicPeriod"/>
            </a:pPr>
            <a:r>
              <a:rPr lang="en-US" altLang="en-US" sz="2400" dirty="0" smtClean="0">
                <a:solidFill>
                  <a:srgbClr val="FF0000"/>
                </a:solidFill>
              </a:rPr>
              <a:t>Objective markers </a:t>
            </a:r>
            <a:r>
              <a:rPr lang="en-US" altLang="en-US" sz="2400" dirty="0" smtClean="0"/>
              <a:t>of exposure or susceptibility (for example- genetic markers).  </a:t>
            </a:r>
          </a:p>
          <a:p>
            <a:pPr marL="609600" indent="-609600" eaLnBrk="1" hangingPunct="1">
              <a:lnSpc>
                <a:spcPct val="120000"/>
              </a:lnSpc>
              <a:buFontTx/>
              <a:buAutoNum type="arabicPeriod"/>
            </a:pPr>
            <a:r>
              <a:rPr lang="en-US" altLang="en-US" sz="2400" dirty="0" smtClean="0">
                <a:solidFill>
                  <a:srgbClr val="FF0000"/>
                </a:solidFill>
              </a:rPr>
              <a:t>Nested case-control </a:t>
            </a:r>
            <a:r>
              <a:rPr lang="en-US" altLang="en-US" sz="2400" dirty="0" smtClean="0"/>
              <a:t>studies allow evaluation of exposures prior to “case” status.</a:t>
            </a:r>
          </a:p>
        </p:txBody>
      </p:sp>
      <p:sp>
        <p:nvSpPr>
          <p:cNvPr id="43010" name="Rectangle 2"/>
          <p:cNvSpPr>
            <a:spLocks noGrp="1" noChangeArrowheads="1"/>
          </p:cNvSpPr>
          <p:nvPr>
            <p:ph type="title"/>
          </p:nvPr>
        </p:nvSpPr>
        <p:spPr>
          <a:xfrm>
            <a:off x="900113" y="333375"/>
            <a:ext cx="7772400" cy="1143000"/>
          </a:xfrm>
        </p:spPr>
        <p:txBody>
          <a:bodyPr/>
          <a:lstStyle/>
          <a:p>
            <a:pPr eaLnBrk="1" hangingPunct="1"/>
            <a:r>
              <a:rPr lang="en-US" altLang="en-US" sz="3900" smtClean="0"/>
              <a:t>How to Prevent Recall Bias	</a:t>
            </a:r>
            <a:endParaRPr lang="en-US" alt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Effect transition="in" filter="blinds(horizontal)">
                                      <p:cBhvr>
                                        <p:cTn id="7" dur="500"/>
                                        <p:tgtEl>
                                          <p:spTgt spid="430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3011">
                                            <p:txEl>
                                              <p:pRg st="1" end="1"/>
                                            </p:txEl>
                                          </p:spTgt>
                                        </p:tgtEl>
                                        <p:attrNameLst>
                                          <p:attrName>style.visibility</p:attrName>
                                        </p:attrNameLst>
                                      </p:cBhvr>
                                      <p:to>
                                        <p:strVal val="visible"/>
                                      </p:to>
                                    </p:set>
                                    <p:animEffect transition="in" filter="blinds(horizontal)">
                                      <p:cBhvr>
                                        <p:cTn id="12" dur="500"/>
                                        <p:tgtEl>
                                          <p:spTgt spid="430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3011">
                                            <p:txEl>
                                              <p:pRg st="2" end="2"/>
                                            </p:txEl>
                                          </p:spTgt>
                                        </p:tgtEl>
                                        <p:attrNameLst>
                                          <p:attrName>style.visibility</p:attrName>
                                        </p:attrNameLst>
                                      </p:cBhvr>
                                      <p:to>
                                        <p:strVal val="visible"/>
                                      </p:to>
                                    </p:set>
                                    <p:animEffect transition="in" filter="blinds(horizontal)">
                                      <p:cBhvr>
                                        <p:cTn id="17" dur="500"/>
                                        <p:tgtEl>
                                          <p:spTgt spid="430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3011">
                                            <p:txEl>
                                              <p:pRg st="3" end="3"/>
                                            </p:txEl>
                                          </p:spTgt>
                                        </p:tgtEl>
                                        <p:attrNameLst>
                                          <p:attrName>style.visibility</p:attrName>
                                        </p:attrNameLst>
                                      </p:cBhvr>
                                      <p:to>
                                        <p:strVal val="visible"/>
                                      </p:to>
                                    </p:set>
                                    <p:animEffect transition="in" filter="blinds(horizontal)">
                                      <p:cBhvr>
                                        <p:cTn id="22" dur="500"/>
                                        <p:tgtEl>
                                          <p:spTgt spid="430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pic>
        <p:nvPicPr>
          <p:cNvPr id="9218" name="Picture 2"/>
          <p:cNvPicPr>
            <a:picLocks noChangeAspect="1" noChangeArrowheads="1"/>
          </p:cNvPicPr>
          <p:nvPr/>
        </p:nvPicPr>
        <p:blipFill>
          <a:blip r:embed="rId2" cstate="print"/>
          <a:srcRect/>
          <a:stretch>
            <a:fillRect/>
          </a:stretch>
        </p:blipFill>
        <p:spPr bwMode="auto">
          <a:xfrm>
            <a:off x="107504" y="1268760"/>
            <a:ext cx="8893465" cy="44644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idx="1"/>
          </p:nvPr>
        </p:nvSpPr>
        <p:spPr>
          <a:xfrm>
            <a:off x="755576" y="1844824"/>
            <a:ext cx="7772400" cy="4114800"/>
          </a:xfrm>
        </p:spPr>
        <p:txBody>
          <a:bodyPr/>
          <a:lstStyle/>
          <a:p>
            <a:pPr eaLnBrk="1" hangingPunct="1">
              <a:lnSpc>
                <a:spcPct val="120000"/>
              </a:lnSpc>
            </a:pPr>
            <a:r>
              <a:rPr lang="en-US" altLang="en-US" sz="2800" dirty="0" smtClean="0"/>
              <a:t>May occur when interviewers are not blinded to disease status. </a:t>
            </a:r>
          </a:p>
          <a:p>
            <a:pPr lvl="1" eaLnBrk="1" hangingPunct="1">
              <a:lnSpc>
                <a:spcPct val="120000"/>
              </a:lnSpc>
            </a:pPr>
            <a:r>
              <a:rPr lang="en-US" altLang="en-US" sz="2400" dirty="0" smtClean="0"/>
              <a:t>They may probe more</a:t>
            </a:r>
            <a:endParaRPr lang="en-US" altLang="en-US" dirty="0" smtClean="0"/>
          </a:p>
          <a:p>
            <a:pPr eaLnBrk="1" hangingPunct="1">
              <a:lnSpc>
                <a:spcPct val="120000"/>
              </a:lnSpc>
            </a:pPr>
            <a:r>
              <a:rPr lang="en-US" altLang="en-US" sz="2800" dirty="0" smtClean="0"/>
              <a:t>Interviewers may be biased toward the study hypothesis (or have other biases).</a:t>
            </a:r>
          </a:p>
          <a:p>
            <a:pPr lvl="1" eaLnBrk="1" hangingPunct="1">
              <a:lnSpc>
                <a:spcPct val="120000"/>
              </a:lnSpc>
            </a:pPr>
            <a:r>
              <a:rPr lang="en-US" altLang="en-US" sz="2400" dirty="0" smtClean="0"/>
              <a:t>They may ignore protocols</a:t>
            </a:r>
            <a:endParaRPr lang="en-US" altLang="en-US" dirty="0" smtClean="0"/>
          </a:p>
        </p:txBody>
      </p:sp>
      <p:sp>
        <p:nvSpPr>
          <p:cNvPr id="44034" name="Rectangle 2"/>
          <p:cNvSpPr>
            <a:spLocks noGrp="1" noChangeArrowheads="1"/>
          </p:cNvSpPr>
          <p:nvPr>
            <p:ph type="title"/>
          </p:nvPr>
        </p:nvSpPr>
        <p:spPr>
          <a:xfrm>
            <a:off x="762000" y="533400"/>
            <a:ext cx="7772400" cy="685800"/>
          </a:xfrm>
        </p:spPr>
        <p:txBody>
          <a:bodyPr/>
          <a:lstStyle/>
          <a:p>
            <a:pPr eaLnBrk="1" hangingPunct="1"/>
            <a:r>
              <a:rPr lang="en-US" altLang="en-US" sz="3900" smtClean="0"/>
              <a:t>Interviewer Bias	</a:t>
            </a:r>
            <a:endParaRPr lang="en-US" altLang="en-US"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idx="1"/>
          </p:nvPr>
        </p:nvSpPr>
        <p:spPr>
          <a:xfrm>
            <a:off x="683568" y="1484784"/>
            <a:ext cx="7772400" cy="4114800"/>
          </a:xfrm>
        </p:spPr>
        <p:txBody>
          <a:bodyPr/>
          <a:lstStyle/>
          <a:p>
            <a:pPr eaLnBrk="1" hangingPunct="1">
              <a:lnSpc>
                <a:spcPct val="120000"/>
              </a:lnSpc>
            </a:pPr>
            <a:r>
              <a:rPr lang="en-US" altLang="en-US" sz="2400" dirty="0" smtClean="0"/>
              <a:t>When data collection in a case-control study is not masked with regard to the disease status of study participants, observer bias in ascertaining exposure, such as interviewer bias, may occur. </a:t>
            </a:r>
          </a:p>
          <a:p>
            <a:pPr eaLnBrk="1" hangingPunct="1">
              <a:lnSpc>
                <a:spcPct val="120000"/>
              </a:lnSpc>
            </a:pPr>
            <a:r>
              <a:rPr lang="en-US" altLang="en-US" sz="2400" dirty="0" smtClean="0"/>
              <a:t>Interviewer bias may be a consequence of </a:t>
            </a:r>
            <a:r>
              <a:rPr lang="en-US" altLang="en-US" sz="2400" dirty="0" smtClean="0">
                <a:solidFill>
                  <a:srgbClr val="FF0066"/>
                </a:solidFill>
              </a:rPr>
              <a:t>trying to "clarify" questions when such clarifications are not part of the study protocol</a:t>
            </a:r>
            <a:r>
              <a:rPr lang="en-US" altLang="en-US" sz="2400" dirty="0" smtClean="0"/>
              <a:t>, </a:t>
            </a:r>
            <a:r>
              <a:rPr lang="en-US" altLang="en-US" sz="2400" dirty="0" smtClean="0">
                <a:solidFill>
                  <a:srgbClr val="FF0066"/>
                </a:solidFill>
              </a:rPr>
              <a:t>failing to follow the protocol-determined probing</a:t>
            </a:r>
            <a:r>
              <a:rPr lang="en-US" altLang="en-US" sz="2400" dirty="0" smtClean="0"/>
              <a:t>, or </a:t>
            </a:r>
            <a:r>
              <a:rPr lang="en-US" altLang="en-US" sz="2400" dirty="0" smtClean="0">
                <a:solidFill>
                  <a:srgbClr val="FF0066"/>
                </a:solidFill>
              </a:rPr>
              <a:t>skipping rules of questionnaires</a:t>
            </a:r>
            <a:r>
              <a:rPr lang="en-US" altLang="en-US" sz="2400" dirty="0" smtClean="0"/>
              <a:t>. </a:t>
            </a:r>
          </a:p>
        </p:txBody>
      </p:sp>
      <p:sp>
        <p:nvSpPr>
          <p:cNvPr id="45058" name="Rectangle 2"/>
          <p:cNvSpPr>
            <a:spLocks noGrp="1" noChangeArrowheads="1"/>
          </p:cNvSpPr>
          <p:nvPr>
            <p:ph type="title"/>
          </p:nvPr>
        </p:nvSpPr>
        <p:spPr>
          <a:xfrm>
            <a:off x="762000" y="533400"/>
            <a:ext cx="7772400" cy="685800"/>
          </a:xfrm>
        </p:spPr>
        <p:txBody>
          <a:bodyPr/>
          <a:lstStyle/>
          <a:p>
            <a:pPr eaLnBrk="1" hangingPunct="1"/>
            <a:r>
              <a:rPr lang="en-US" altLang="en-US" sz="3900" smtClean="0"/>
              <a:t>Interviewer Bias	</a:t>
            </a:r>
            <a:endParaRPr lang="en-US" alt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2" name="Title 1"/>
          <p:cNvSpPr>
            <a:spLocks noGrp="1"/>
          </p:cNvSpPr>
          <p:nvPr>
            <p:ph type="title"/>
          </p:nvPr>
        </p:nvSpPr>
        <p:spPr/>
        <p:txBody>
          <a:bodyPr>
            <a:normAutofit fontScale="90000"/>
          </a:bodyPr>
          <a:lstStyle/>
          <a:p>
            <a:r>
              <a:rPr lang="en-US" altLang="en-US" dirty="0" smtClean="0"/>
              <a:t>Statistical measures of chance I</a:t>
            </a:r>
            <a:br>
              <a:rPr lang="en-US" altLang="en-US" dirty="0" smtClean="0"/>
            </a:br>
            <a:r>
              <a:rPr lang="en-US" altLang="en-US" dirty="0" smtClean="0"/>
              <a:t>(Test of statistical significance)</a:t>
            </a:r>
            <a:endParaRPr lang="en-US" dirty="0"/>
          </a:p>
        </p:txBody>
      </p:sp>
      <p:grpSp>
        <p:nvGrpSpPr>
          <p:cNvPr id="7" name="Group 28"/>
          <p:cNvGrpSpPr>
            <a:grpSpLocks/>
          </p:cNvGrpSpPr>
          <p:nvPr/>
        </p:nvGrpSpPr>
        <p:grpSpPr bwMode="auto">
          <a:xfrm>
            <a:off x="673100" y="2138363"/>
            <a:ext cx="7797800" cy="2590800"/>
            <a:chOff x="416" y="1392"/>
            <a:chExt cx="4912" cy="1632"/>
          </a:xfrm>
        </p:grpSpPr>
        <p:sp>
          <p:nvSpPr>
            <p:cNvPr id="8" name="Rectangle 8"/>
            <p:cNvSpPr>
              <a:spLocks noChangeArrowheads="1"/>
            </p:cNvSpPr>
            <p:nvPr/>
          </p:nvSpPr>
          <p:spPr bwMode="auto">
            <a:xfrm>
              <a:off x="416" y="2256"/>
              <a:ext cx="4864" cy="768"/>
            </a:xfrm>
            <a:prstGeom prst="rect">
              <a:avLst/>
            </a:prstGeom>
            <a:solidFill>
              <a:schemeClr val="accent2">
                <a:alpha val="30000"/>
              </a:schemeClr>
            </a:solidFill>
            <a:ln w="9525">
              <a:solidFill>
                <a:schemeClr val="tx1"/>
              </a:solidFill>
              <a:miter lim="800000"/>
              <a:headEnd type="none" w="sm" len="sm"/>
              <a:tailEnd type="none" w="sm" len="sm"/>
            </a:ln>
            <a:effectLst/>
          </p:spPr>
          <p:txBody>
            <a:bodyPr wrap="none" anchor="ctr"/>
            <a:lstStyle/>
            <a:p>
              <a:endParaRPr lang="en-US"/>
            </a:p>
          </p:txBody>
        </p:sp>
        <p:sp>
          <p:nvSpPr>
            <p:cNvPr id="9" name="Rectangle 9"/>
            <p:cNvSpPr>
              <a:spLocks noChangeArrowheads="1"/>
            </p:cNvSpPr>
            <p:nvPr/>
          </p:nvSpPr>
          <p:spPr bwMode="auto">
            <a:xfrm>
              <a:off x="1995" y="1392"/>
              <a:ext cx="3284" cy="432"/>
            </a:xfrm>
            <a:prstGeom prst="rect">
              <a:avLst/>
            </a:prstGeom>
            <a:solidFill>
              <a:schemeClr val="folHlink">
                <a:alpha val="50000"/>
              </a:schemeClr>
            </a:solidFill>
            <a:ln w="9525">
              <a:solidFill>
                <a:schemeClr val="tx1"/>
              </a:solidFill>
              <a:miter lim="800000"/>
              <a:headEnd/>
              <a:tailEnd/>
            </a:ln>
            <a:effectLst/>
          </p:spPr>
          <p:txBody>
            <a:bodyPr lIns="92075" tIns="46038" rIns="92075" bIns="46038"/>
            <a:lstStyle/>
            <a:p>
              <a:pPr algn="ctr" eaLnBrk="0" hangingPunct="0">
                <a:spcBef>
                  <a:spcPct val="0"/>
                </a:spcBef>
              </a:pPr>
              <a:r>
                <a:rPr lang="en-US" altLang="en-US" sz="3200" b="1"/>
                <a:t>Actual Truth of H</a:t>
              </a:r>
              <a:r>
                <a:rPr lang="en-US" altLang="en-US" sz="3200" b="1" baseline="-25000"/>
                <a:t>0</a:t>
              </a:r>
            </a:p>
          </p:txBody>
        </p:sp>
        <p:sp>
          <p:nvSpPr>
            <p:cNvPr id="10" name="Text Box 10"/>
            <p:cNvSpPr txBox="1">
              <a:spLocks noChangeArrowheads="1"/>
            </p:cNvSpPr>
            <p:nvPr/>
          </p:nvSpPr>
          <p:spPr bwMode="auto">
            <a:xfrm>
              <a:off x="2016" y="1909"/>
              <a:ext cx="995" cy="288"/>
            </a:xfrm>
            <a:prstGeom prst="rect">
              <a:avLst/>
            </a:prstGeom>
            <a:noFill/>
            <a:ln w="12700">
              <a:noFill/>
              <a:miter lim="800000"/>
              <a:headEnd type="none" w="sm" len="sm"/>
              <a:tailEnd type="none" w="sm" len="sm"/>
            </a:ln>
            <a:effectLst/>
          </p:spPr>
          <p:txBody>
            <a:bodyPr wrap="none">
              <a:spAutoFit/>
            </a:bodyPr>
            <a:lstStyle/>
            <a:p>
              <a:pPr eaLnBrk="0" latinLnBrk="1" hangingPunct="0">
                <a:spcBef>
                  <a:spcPct val="0"/>
                </a:spcBef>
                <a:buFont typeface="Arial" charset="0"/>
                <a:buNone/>
              </a:pPr>
              <a:r>
                <a:rPr lang="en-US" altLang="en-US" b="1">
                  <a:solidFill>
                    <a:srgbClr val="1207A1"/>
                  </a:solidFill>
                </a:rPr>
                <a:t>H</a:t>
              </a:r>
              <a:r>
                <a:rPr lang="en-US" altLang="en-US" b="1" baseline="-25000">
                  <a:solidFill>
                    <a:srgbClr val="1207A1"/>
                  </a:solidFill>
                </a:rPr>
                <a:t>0  </a:t>
              </a:r>
              <a:r>
                <a:rPr lang="en-US" altLang="en-US" b="1">
                  <a:solidFill>
                    <a:srgbClr val="1207A1"/>
                  </a:solidFill>
                </a:rPr>
                <a:t>is true</a:t>
              </a:r>
            </a:p>
          </p:txBody>
        </p:sp>
        <p:sp>
          <p:nvSpPr>
            <p:cNvPr id="11" name="Text Box 11"/>
            <p:cNvSpPr txBox="1">
              <a:spLocks noChangeArrowheads="1"/>
            </p:cNvSpPr>
            <p:nvPr/>
          </p:nvSpPr>
          <p:spPr bwMode="auto">
            <a:xfrm>
              <a:off x="3696" y="1909"/>
              <a:ext cx="1039" cy="288"/>
            </a:xfrm>
            <a:prstGeom prst="rect">
              <a:avLst/>
            </a:prstGeom>
            <a:noFill/>
            <a:ln w="12700">
              <a:noFill/>
              <a:miter lim="800000"/>
              <a:headEnd type="none" w="sm" len="sm"/>
              <a:tailEnd type="none" w="sm" len="sm"/>
            </a:ln>
            <a:effectLst/>
          </p:spPr>
          <p:txBody>
            <a:bodyPr wrap="none">
              <a:spAutoFit/>
            </a:bodyPr>
            <a:lstStyle/>
            <a:p>
              <a:pPr eaLnBrk="0" latinLnBrk="1" hangingPunct="0">
                <a:spcBef>
                  <a:spcPct val="0"/>
                </a:spcBef>
                <a:buFont typeface="Arial" charset="0"/>
                <a:buNone/>
              </a:pPr>
              <a:r>
                <a:rPr lang="en-US" altLang="en-US" b="1">
                  <a:solidFill>
                    <a:srgbClr val="1207A1"/>
                  </a:solidFill>
                </a:rPr>
                <a:t>H</a:t>
              </a:r>
              <a:r>
                <a:rPr lang="en-US" altLang="en-US" b="1" baseline="-25000">
                  <a:solidFill>
                    <a:srgbClr val="1207A1"/>
                  </a:solidFill>
                </a:rPr>
                <a:t>0  </a:t>
              </a:r>
              <a:r>
                <a:rPr lang="en-US" altLang="en-US" b="1">
                  <a:solidFill>
                    <a:srgbClr val="1207A1"/>
                  </a:solidFill>
                </a:rPr>
                <a:t>is false</a:t>
              </a:r>
            </a:p>
          </p:txBody>
        </p:sp>
        <p:sp>
          <p:nvSpPr>
            <p:cNvPr id="12" name="Text Box 12"/>
            <p:cNvSpPr txBox="1">
              <a:spLocks noChangeArrowheads="1"/>
            </p:cNvSpPr>
            <p:nvPr/>
          </p:nvSpPr>
          <p:spPr bwMode="auto">
            <a:xfrm>
              <a:off x="480" y="2304"/>
              <a:ext cx="1648" cy="288"/>
            </a:xfrm>
            <a:prstGeom prst="rect">
              <a:avLst/>
            </a:prstGeom>
            <a:noFill/>
            <a:ln w="12700">
              <a:noFill/>
              <a:miter lim="800000"/>
              <a:headEnd type="none" w="sm" len="sm"/>
              <a:tailEnd type="none" w="sm" len="sm"/>
            </a:ln>
            <a:effectLst/>
          </p:spPr>
          <p:txBody>
            <a:bodyPr>
              <a:spAutoFit/>
            </a:bodyPr>
            <a:lstStyle/>
            <a:p>
              <a:pPr eaLnBrk="0" latinLnBrk="1" hangingPunct="0">
                <a:spcBef>
                  <a:spcPct val="0"/>
                </a:spcBef>
                <a:buFont typeface="Arial" charset="0"/>
                <a:buNone/>
              </a:pPr>
              <a:r>
                <a:rPr lang="en-US" altLang="en-US"/>
                <a:t>Do not reject H</a:t>
              </a:r>
              <a:r>
                <a:rPr lang="en-US" altLang="en-US" baseline="-25000"/>
                <a:t>0</a:t>
              </a:r>
              <a:endParaRPr lang="en-US" altLang="en-US"/>
            </a:p>
          </p:txBody>
        </p:sp>
        <p:sp>
          <p:nvSpPr>
            <p:cNvPr id="13" name="Text Box 13"/>
            <p:cNvSpPr txBox="1">
              <a:spLocks noChangeArrowheads="1"/>
            </p:cNvSpPr>
            <p:nvPr/>
          </p:nvSpPr>
          <p:spPr bwMode="auto">
            <a:xfrm>
              <a:off x="480" y="2636"/>
              <a:ext cx="948" cy="288"/>
            </a:xfrm>
            <a:prstGeom prst="rect">
              <a:avLst/>
            </a:prstGeom>
            <a:noFill/>
            <a:ln w="12700">
              <a:noFill/>
              <a:miter lim="800000"/>
              <a:headEnd type="none" w="sm" len="sm"/>
              <a:tailEnd type="none" w="sm" len="sm"/>
            </a:ln>
            <a:effectLst/>
          </p:spPr>
          <p:txBody>
            <a:bodyPr wrap="none">
              <a:spAutoFit/>
            </a:bodyPr>
            <a:lstStyle/>
            <a:p>
              <a:pPr eaLnBrk="0" latinLnBrk="1" hangingPunct="0">
                <a:spcBef>
                  <a:spcPct val="0"/>
                </a:spcBef>
                <a:buFont typeface="Arial" charset="0"/>
                <a:buNone/>
              </a:pPr>
              <a:r>
                <a:rPr lang="en-US" altLang="en-US"/>
                <a:t>Reject H</a:t>
              </a:r>
              <a:r>
                <a:rPr lang="en-US" altLang="en-US" baseline="-25000"/>
                <a:t>0</a:t>
              </a:r>
              <a:endParaRPr lang="en-US" altLang="en-US"/>
            </a:p>
          </p:txBody>
        </p:sp>
        <p:sp>
          <p:nvSpPr>
            <p:cNvPr id="14" name="Text Box 15"/>
            <p:cNvSpPr txBox="1">
              <a:spLocks noChangeArrowheads="1"/>
            </p:cNvSpPr>
            <p:nvPr/>
          </p:nvSpPr>
          <p:spPr bwMode="auto">
            <a:xfrm>
              <a:off x="2016" y="2304"/>
              <a:ext cx="1632" cy="288"/>
            </a:xfrm>
            <a:prstGeom prst="rect">
              <a:avLst/>
            </a:prstGeom>
            <a:noFill/>
            <a:ln w="12700">
              <a:noFill/>
              <a:miter lim="800000"/>
              <a:headEnd type="none" w="sm" len="sm"/>
              <a:tailEnd type="none" w="sm" len="sm"/>
            </a:ln>
            <a:effectLst/>
          </p:spPr>
          <p:txBody>
            <a:bodyPr>
              <a:spAutoFit/>
            </a:bodyPr>
            <a:lstStyle/>
            <a:p>
              <a:pPr eaLnBrk="0" latinLnBrk="1" hangingPunct="0">
                <a:spcBef>
                  <a:spcPct val="0"/>
                </a:spcBef>
                <a:buFont typeface="Arial" charset="0"/>
                <a:buNone/>
              </a:pPr>
              <a:r>
                <a:rPr lang="en-US" altLang="en-US"/>
                <a:t>Correct Decision</a:t>
              </a:r>
            </a:p>
          </p:txBody>
        </p:sp>
        <p:sp>
          <p:nvSpPr>
            <p:cNvPr id="15" name="Text Box 16"/>
            <p:cNvSpPr txBox="1">
              <a:spLocks noChangeArrowheads="1"/>
            </p:cNvSpPr>
            <p:nvPr/>
          </p:nvSpPr>
          <p:spPr bwMode="auto">
            <a:xfrm>
              <a:off x="3696" y="2711"/>
              <a:ext cx="1632" cy="265"/>
            </a:xfrm>
            <a:prstGeom prst="rect">
              <a:avLst/>
            </a:prstGeom>
            <a:noFill/>
            <a:ln w="12700">
              <a:noFill/>
              <a:miter lim="800000"/>
              <a:headEnd type="none" w="sm" len="sm"/>
              <a:tailEnd type="none" w="sm" len="sm"/>
            </a:ln>
            <a:effectLst/>
          </p:spPr>
          <p:txBody>
            <a:bodyPr>
              <a:spAutoFit/>
            </a:bodyPr>
            <a:lstStyle/>
            <a:p>
              <a:pPr eaLnBrk="0" latinLnBrk="1" hangingPunct="0">
                <a:lnSpc>
                  <a:spcPct val="90000"/>
                </a:lnSpc>
                <a:spcBef>
                  <a:spcPct val="0"/>
                </a:spcBef>
                <a:buFont typeface="Arial" charset="0"/>
                <a:buNone/>
              </a:pPr>
              <a:r>
                <a:rPr lang="en-US" altLang="en-US"/>
                <a:t>Correct Decision</a:t>
              </a:r>
            </a:p>
          </p:txBody>
        </p:sp>
        <p:sp>
          <p:nvSpPr>
            <p:cNvPr id="16" name="Text Box 17"/>
            <p:cNvSpPr txBox="1">
              <a:spLocks noChangeArrowheads="1"/>
            </p:cNvSpPr>
            <p:nvPr/>
          </p:nvSpPr>
          <p:spPr bwMode="auto">
            <a:xfrm>
              <a:off x="3696" y="2304"/>
              <a:ext cx="1584" cy="288"/>
            </a:xfrm>
            <a:prstGeom prst="rect">
              <a:avLst/>
            </a:prstGeom>
            <a:noFill/>
            <a:ln w="12700">
              <a:noFill/>
              <a:miter lim="800000"/>
              <a:headEnd type="none" w="sm" len="sm"/>
              <a:tailEnd type="none" w="sm" len="sm"/>
            </a:ln>
            <a:effectLst/>
          </p:spPr>
          <p:txBody>
            <a:bodyPr>
              <a:spAutoFit/>
            </a:bodyPr>
            <a:lstStyle/>
            <a:p>
              <a:pPr eaLnBrk="0" latinLnBrk="1" hangingPunct="0">
                <a:spcBef>
                  <a:spcPct val="0"/>
                </a:spcBef>
                <a:buFont typeface="Arial" charset="0"/>
                <a:buNone/>
              </a:pPr>
              <a:r>
                <a:rPr lang="en-US" altLang="en-US" b="1">
                  <a:solidFill>
                    <a:srgbClr val="CC0000"/>
                  </a:solidFill>
                </a:rPr>
                <a:t>Type II Error</a:t>
              </a:r>
            </a:p>
          </p:txBody>
        </p:sp>
        <p:sp>
          <p:nvSpPr>
            <p:cNvPr id="17" name="Text Box 18"/>
            <p:cNvSpPr txBox="1">
              <a:spLocks noChangeArrowheads="1"/>
            </p:cNvSpPr>
            <p:nvPr/>
          </p:nvSpPr>
          <p:spPr bwMode="auto">
            <a:xfrm>
              <a:off x="2016" y="2688"/>
              <a:ext cx="1536" cy="288"/>
            </a:xfrm>
            <a:prstGeom prst="rect">
              <a:avLst/>
            </a:prstGeom>
            <a:noFill/>
            <a:ln w="12700">
              <a:noFill/>
              <a:miter lim="800000"/>
              <a:headEnd type="none" w="sm" len="sm"/>
              <a:tailEnd type="none" w="sm" len="sm"/>
            </a:ln>
            <a:effectLst/>
          </p:spPr>
          <p:txBody>
            <a:bodyPr>
              <a:spAutoFit/>
            </a:bodyPr>
            <a:lstStyle/>
            <a:p>
              <a:pPr eaLnBrk="0" latinLnBrk="1" hangingPunct="0">
                <a:spcBef>
                  <a:spcPct val="0"/>
                </a:spcBef>
                <a:buFont typeface="Arial" charset="0"/>
                <a:buNone/>
              </a:pPr>
              <a:r>
                <a:rPr lang="en-US" altLang="en-US" b="1">
                  <a:solidFill>
                    <a:srgbClr val="CC0000"/>
                  </a:solidFill>
                </a:rPr>
                <a:t>Type I Error</a:t>
              </a:r>
              <a:endParaRPr lang="en-US" altLang="en-US" b="1">
                <a:solidFill>
                  <a:srgbClr val="FF0000"/>
                </a:solidFill>
              </a:endParaRPr>
            </a:p>
          </p:txBody>
        </p:sp>
        <p:sp>
          <p:nvSpPr>
            <p:cNvPr id="18" name="Rectangle 19"/>
            <p:cNvSpPr>
              <a:spLocks noChangeArrowheads="1"/>
            </p:cNvSpPr>
            <p:nvPr/>
          </p:nvSpPr>
          <p:spPr bwMode="auto">
            <a:xfrm rot="21600000">
              <a:off x="423" y="1824"/>
              <a:ext cx="1565" cy="432"/>
            </a:xfrm>
            <a:prstGeom prst="rect">
              <a:avLst/>
            </a:prstGeom>
            <a:solidFill>
              <a:schemeClr val="folHlink">
                <a:alpha val="50000"/>
              </a:schemeClr>
            </a:solidFill>
            <a:ln w="9525">
              <a:solidFill>
                <a:schemeClr val="tx1"/>
              </a:solidFill>
              <a:miter lim="800000"/>
              <a:headEnd/>
              <a:tailEnd/>
            </a:ln>
            <a:effectLst/>
          </p:spPr>
          <p:txBody>
            <a:bodyPr lIns="92075" tIns="46038" rIns="92075" bIns="46038"/>
            <a:lstStyle/>
            <a:p>
              <a:pPr algn="ctr" eaLnBrk="0" hangingPunct="0">
                <a:spcBef>
                  <a:spcPct val="0"/>
                </a:spcBef>
              </a:pPr>
              <a:r>
                <a:rPr lang="en-US" altLang="en-US" sz="3200" b="1"/>
                <a:t>Decision</a:t>
              </a:r>
            </a:p>
          </p:txBody>
        </p:sp>
        <p:sp>
          <p:nvSpPr>
            <p:cNvPr id="19" name="Line 20"/>
            <p:cNvSpPr>
              <a:spLocks noChangeShapeType="1"/>
            </p:cNvSpPr>
            <p:nvPr/>
          </p:nvSpPr>
          <p:spPr bwMode="auto">
            <a:xfrm flipH="1" flipV="1">
              <a:off x="3644" y="1821"/>
              <a:ext cx="4" cy="1203"/>
            </a:xfrm>
            <a:prstGeom prst="line">
              <a:avLst/>
            </a:prstGeom>
            <a:noFill/>
            <a:ln w="12700">
              <a:solidFill>
                <a:schemeClr val="tx1"/>
              </a:solidFill>
              <a:round/>
              <a:headEnd/>
              <a:tailEnd/>
            </a:ln>
            <a:effectLst/>
          </p:spPr>
          <p:txBody>
            <a:bodyPr wrap="none" anchor="ctr"/>
            <a:lstStyle/>
            <a:p>
              <a:endParaRPr lang="en-US"/>
            </a:p>
          </p:txBody>
        </p:sp>
        <p:sp>
          <p:nvSpPr>
            <p:cNvPr id="20" name="Line 25"/>
            <p:cNvSpPr>
              <a:spLocks noChangeShapeType="1"/>
            </p:cNvSpPr>
            <p:nvPr/>
          </p:nvSpPr>
          <p:spPr bwMode="auto">
            <a:xfrm>
              <a:off x="1986" y="2256"/>
              <a:ext cx="0" cy="768"/>
            </a:xfrm>
            <a:prstGeom prst="line">
              <a:avLst/>
            </a:prstGeom>
            <a:noFill/>
            <a:ln w="9525">
              <a:solidFill>
                <a:schemeClr val="tx1"/>
              </a:solidFill>
              <a:round/>
              <a:headEnd/>
              <a:tailEnd/>
            </a:ln>
            <a:effectLst/>
          </p:spPr>
          <p:txBody>
            <a:bodyPr>
              <a:spAutoFit/>
            </a:bodyPr>
            <a:lstStyle/>
            <a:p>
              <a:endParaRPr lang="en-US"/>
            </a:p>
          </p:txBody>
        </p:sp>
        <p:sp>
          <p:nvSpPr>
            <p:cNvPr id="21" name="Line 27"/>
            <p:cNvSpPr>
              <a:spLocks noChangeShapeType="1"/>
            </p:cNvSpPr>
            <p:nvPr/>
          </p:nvSpPr>
          <p:spPr bwMode="auto">
            <a:xfrm>
              <a:off x="5280" y="1824"/>
              <a:ext cx="0" cy="432"/>
            </a:xfrm>
            <a:prstGeom prst="line">
              <a:avLst/>
            </a:prstGeom>
            <a:noFill/>
            <a:ln w="9525">
              <a:solidFill>
                <a:schemeClr val="tx1"/>
              </a:solidFill>
              <a:round/>
              <a:headEnd/>
              <a:tailEnd/>
            </a:ln>
            <a:effectLst/>
          </p:spPr>
          <p:txBody>
            <a:bodyPr>
              <a:spAutoFit/>
            </a:bodyPr>
            <a:lstStyle/>
            <a:p>
              <a:endParaRPr lang="en-US"/>
            </a:p>
          </p:txBody>
        </p:sp>
      </p:gr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idx="1"/>
          </p:nvPr>
        </p:nvSpPr>
        <p:spPr>
          <a:xfrm>
            <a:off x="755576" y="1268760"/>
            <a:ext cx="7916863" cy="4537075"/>
          </a:xfrm>
        </p:spPr>
        <p:txBody>
          <a:bodyPr>
            <a:normAutofit lnSpcReduction="10000"/>
          </a:bodyPr>
          <a:lstStyle/>
          <a:p>
            <a:pPr marL="609600" indent="-609600" eaLnBrk="1" hangingPunct="1">
              <a:lnSpc>
                <a:spcPct val="120000"/>
              </a:lnSpc>
              <a:buFontTx/>
              <a:buAutoNum type="arabicPeriod"/>
            </a:pPr>
            <a:r>
              <a:rPr lang="en-US" altLang="en-US" sz="2400" dirty="0" smtClean="0"/>
              <a:t>Reliability and validity </a:t>
            </a:r>
            <a:r>
              <a:rPr lang="en-US" altLang="en-US" sz="2400" dirty="0" err="1" smtClean="0"/>
              <a:t>substudies</a:t>
            </a:r>
            <a:r>
              <a:rPr lang="en-US" altLang="en-US" sz="2400" dirty="0" smtClean="0"/>
              <a:t> in samples with </a:t>
            </a:r>
            <a:r>
              <a:rPr lang="en-US" altLang="en-US" sz="2400" dirty="0" smtClean="0">
                <a:solidFill>
                  <a:srgbClr val="FF0066"/>
                </a:solidFill>
              </a:rPr>
              <a:t>quick feedback to interviewers</a:t>
            </a:r>
            <a:r>
              <a:rPr lang="en-US" altLang="en-US" sz="2400" dirty="0" smtClean="0"/>
              <a:t> who do not follow the protocol or who have encountered problems. </a:t>
            </a:r>
          </a:p>
          <a:p>
            <a:pPr marL="609600" indent="-609600" eaLnBrk="1" hangingPunct="1">
              <a:lnSpc>
                <a:spcPct val="120000"/>
              </a:lnSpc>
              <a:buFontTx/>
              <a:buAutoNum type="arabicPeriod"/>
            </a:pPr>
            <a:r>
              <a:rPr lang="en-US" altLang="en-US" sz="2400" dirty="0" smtClean="0"/>
              <a:t>validity studies </a:t>
            </a:r>
            <a:r>
              <a:rPr lang="en-US" altLang="en-US" sz="2400" dirty="0" smtClean="0">
                <a:solidFill>
                  <a:srgbClr val="FF0066"/>
                </a:solidFill>
              </a:rPr>
              <a:t>using independent sources</a:t>
            </a:r>
            <a:r>
              <a:rPr lang="en-US" altLang="en-US" sz="2400" dirty="0" smtClean="0"/>
              <a:t> (e.g., medical charts) can be conducted to assess accuracy of data collection by interviewers. </a:t>
            </a:r>
          </a:p>
          <a:p>
            <a:pPr marL="609600" indent="-609600" eaLnBrk="1" hangingPunct="1">
              <a:lnSpc>
                <a:spcPct val="120000"/>
              </a:lnSpc>
              <a:buFontTx/>
              <a:buAutoNum type="arabicPeriod"/>
            </a:pPr>
            <a:r>
              <a:rPr lang="en-US" altLang="en-US" sz="2400" dirty="0" smtClean="0">
                <a:solidFill>
                  <a:srgbClr val="FF0066"/>
                </a:solidFill>
              </a:rPr>
              <a:t>Masking of interviewers</a:t>
            </a:r>
            <a:r>
              <a:rPr lang="en-US" altLang="en-US" sz="2400" dirty="0" smtClean="0"/>
              <a:t> with regard to case-control status of study participants. </a:t>
            </a:r>
            <a:r>
              <a:rPr lang="en-US" altLang="en-US" dirty="0" smtClean="0"/>
              <a:t> </a:t>
            </a:r>
            <a:endParaRPr lang="en-US" altLang="en-US" sz="2400" dirty="0" smtClean="0"/>
          </a:p>
          <a:p>
            <a:pPr marL="609600" indent="-609600" eaLnBrk="1" hangingPunct="1">
              <a:lnSpc>
                <a:spcPct val="120000"/>
              </a:lnSpc>
              <a:buFontTx/>
              <a:buAutoNum type="arabicPeriod"/>
            </a:pPr>
            <a:endParaRPr lang="en-US" altLang="en-US" sz="2400" dirty="0" smtClean="0"/>
          </a:p>
        </p:txBody>
      </p:sp>
      <p:sp>
        <p:nvSpPr>
          <p:cNvPr id="46082" name="Rectangle 2"/>
          <p:cNvSpPr>
            <a:spLocks noGrp="1" noChangeArrowheads="1"/>
          </p:cNvSpPr>
          <p:nvPr>
            <p:ph type="title"/>
          </p:nvPr>
        </p:nvSpPr>
        <p:spPr>
          <a:xfrm>
            <a:off x="755650" y="265113"/>
            <a:ext cx="7916863" cy="1279525"/>
          </a:xfrm>
        </p:spPr>
        <p:txBody>
          <a:bodyPr>
            <a:normAutofit fontScale="90000"/>
          </a:bodyPr>
          <a:lstStyle/>
          <a:p>
            <a:pPr eaLnBrk="1" hangingPunct="1"/>
            <a:r>
              <a:rPr lang="en-US" altLang="en-US" sz="3900" smtClean="0"/>
              <a:t>How to Prevent Interviewer Bias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idx="1"/>
          </p:nvPr>
        </p:nvSpPr>
        <p:spPr>
          <a:xfrm>
            <a:off x="539552" y="1700808"/>
            <a:ext cx="8229600" cy="4114800"/>
          </a:xfrm>
        </p:spPr>
        <p:txBody>
          <a:bodyPr/>
          <a:lstStyle/>
          <a:p>
            <a:pPr eaLnBrk="1" hangingPunct="1">
              <a:lnSpc>
                <a:spcPct val="110000"/>
              </a:lnSpc>
            </a:pPr>
            <a:r>
              <a:rPr lang="en-US" altLang="en-US" dirty="0" smtClean="0"/>
              <a:t>may be due to </a:t>
            </a:r>
            <a:r>
              <a:rPr lang="en-US" altLang="en-US" dirty="0" smtClean="0">
                <a:solidFill>
                  <a:srgbClr val="FF0066"/>
                </a:solidFill>
              </a:rPr>
              <a:t>an imperfect definition of the outcome</a:t>
            </a:r>
            <a:r>
              <a:rPr lang="en-US" altLang="en-US" dirty="0" smtClean="0"/>
              <a:t> or </a:t>
            </a:r>
            <a:r>
              <a:rPr lang="en-US" altLang="en-US" dirty="0" smtClean="0">
                <a:solidFill>
                  <a:srgbClr val="FF0066"/>
                </a:solidFill>
              </a:rPr>
              <a:t>to errors at the data collection stage</a:t>
            </a:r>
            <a:r>
              <a:rPr lang="en-US" altLang="en-US" dirty="0" smtClean="0"/>
              <a:t>.</a:t>
            </a:r>
          </a:p>
          <a:p>
            <a:pPr eaLnBrk="1" hangingPunct="1">
              <a:lnSpc>
                <a:spcPct val="110000"/>
              </a:lnSpc>
            </a:pPr>
            <a:r>
              <a:rPr lang="en-US" altLang="en-US" dirty="0" smtClean="0"/>
              <a:t>Two main examples:</a:t>
            </a:r>
          </a:p>
          <a:p>
            <a:pPr lvl="1" eaLnBrk="1" hangingPunct="1">
              <a:lnSpc>
                <a:spcPct val="110000"/>
              </a:lnSpc>
            </a:pPr>
            <a:r>
              <a:rPr lang="en-US" altLang="en-US" sz="3200" dirty="0" smtClean="0"/>
              <a:t>Observer bias </a:t>
            </a:r>
          </a:p>
          <a:p>
            <a:pPr lvl="1" eaLnBrk="1" hangingPunct="1">
              <a:lnSpc>
                <a:spcPct val="110000"/>
              </a:lnSpc>
            </a:pPr>
            <a:r>
              <a:rPr lang="en-US" altLang="en-US" sz="3200" dirty="0" smtClean="0"/>
              <a:t>Respondent bias</a:t>
            </a:r>
          </a:p>
        </p:txBody>
      </p:sp>
      <p:sp>
        <p:nvSpPr>
          <p:cNvPr id="47106" name="Rectangle 2"/>
          <p:cNvSpPr>
            <a:spLocks noGrp="1" noChangeArrowheads="1"/>
          </p:cNvSpPr>
          <p:nvPr>
            <p:ph type="title"/>
          </p:nvPr>
        </p:nvSpPr>
        <p:spPr>
          <a:xfrm>
            <a:off x="762000" y="533400"/>
            <a:ext cx="7772400" cy="685800"/>
          </a:xfrm>
        </p:spPr>
        <p:txBody>
          <a:bodyPr/>
          <a:lstStyle/>
          <a:p>
            <a:pPr eaLnBrk="1" hangingPunct="1"/>
            <a:r>
              <a:rPr lang="en-US" altLang="en-US" sz="3900" smtClean="0"/>
              <a:t>Outcome Identification Bias	</a:t>
            </a:r>
            <a:endParaRPr lang="en-US" altLang="en-US"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idx="1"/>
          </p:nvPr>
        </p:nvSpPr>
        <p:spPr>
          <a:xfrm>
            <a:off x="683568" y="1628800"/>
            <a:ext cx="7772400" cy="4114800"/>
          </a:xfrm>
        </p:spPr>
        <p:txBody>
          <a:bodyPr>
            <a:normAutofit fontScale="85000" lnSpcReduction="10000"/>
          </a:bodyPr>
          <a:lstStyle/>
          <a:p>
            <a:pPr eaLnBrk="1" hangingPunct="1">
              <a:lnSpc>
                <a:spcPct val="150000"/>
              </a:lnSpc>
            </a:pPr>
            <a:r>
              <a:rPr lang="en-US" altLang="en-US" sz="2400" dirty="0" smtClean="0"/>
              <a:t>In a Cohort study: decision to classify outcome may be affected by knowledge of exposure status.  Especially “soft” outcomes such as migraine, or psychiatric symptoms</a:t>
            </a:r>
          </a:p>
          <a:p>
            <a:pPr eaLnBrk="1" hangingPunct="1">
              <a:lnSpc>
                <a:spcPct val="150000"/>
              </a:lnSpc>
            </a:pPr>
            <a:endParaRPr lang="en-US" altLang="en-US" sz="2400" dirty="0" smtClean="0"/>
          </a:p>
          <a:p>
            <a:pPr eaLnBrk="1" hangingPunct="1">
              <a:lnSpc>
                <a:spcPct val="150000"/>
              </a:lnSpc>
            </a:pPr>
            <a:r>
              <a:rPr lang="en-US" altLang="en-US" sz="2400" dirty="0" err="1" smtClean="0"/>
              <a:t>Eg</a:t>
            </a:r>
            <a:r>
              <a:rPr lang="en-US" altLang="en-US" sz="2400" dirty="0" smtClean="0"/>
              <a:t>: assignment of diagnosis of hypertensive end-stage renal disease (ESRD).  Nephrologists sent case histories were twice as likely to diagnose “black” patients with ESRD than “white” patients”.</a:t>
            </a:r>
          </a:p>
          <a:p>
            <a:pPr eaLnBrk="1" hangingPunct="1">
              <a:lnSpc>
                <a:spcPct val="90000"/>
              </a:lnSpc>
            </a:pPr>
            <a:endParaRPr lang="en-US" altLang="en-US" sz="2400" dirty="0" smtClean="0"/>
          </a:p>
          <a:p>
            <a:pPr lvl="1" eaLnBrk="1" hangingPunct="1">
              <a:lnSpc>
                <a:spcPct val="90000"/>
              </a:lnSpc>
            </a:pPr>
            <a:endParaRPr lang="en-US" altLang="en-US" sz="2400" dirty="0" smtClean="0"/>
          </a:p>
        </p:txBody>
      </p:sp>
      <p:sp>
        <p:nvSpPr>
          <p:cNvPr id="48130" name="Rectangle 2"/>
          <p:cNvSpPr>
            <a:spLocks noGrp="1" noChangeArrowheads="1"/>
          </p:cNvSpPr>
          <p:nvPr>
            <p:ph type="title"/>
          </p:nvPr>
        </p:nvSpPr>
        <p:spPr>
          <a:xfrm>
            <a:off x="762000" y="685800"/>
            <a:ext cx="7772400" cy="685800"/>
          </a:xfrm>
        </p:spPr>
        <p:txBody>
          <a:bodyPr/>
          <a:lstStyle/>
          <a:p>
            <a:pPr eaLnBrk="1" hangingPunct="1"/>
            <a:r>
              <a:rPr lang="en-US" altLang="en-US" sz="3900" smtClean="0"/>
              <a:t>Observer Bias	</a:t>
            </a:r>
            <a:endParaRPr lang="en-US" altLang="en-US" smtClean="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idx="1"/>
          </p:nvPr>
        </p:nvSpPr>
        <p:spPr>
          <a:xfrm>
            <a:off x="685800" y="2266950"/>
            <a:ext cx="7772400" cy="4114800"/>
          </a:xfrm>
        </p:spPr>
        <p:txBody>
          <a:bodyPr/>
          <a:lstStyle/>
          <a:p>
            <a:r>
              <a:rPr lang="en-US" i="1" dirty="0" smtClean="0"/>
              <a:t>Masking observers in charge of deciding whether the outcome is present by exposure status</a:t>
            </a:r>
            <a:r>
              <a:rPr lang="en-US" dirty="0" smtClean="0"/>
              <a:t>.</a:t>
            </a:r>
          </a:p>
          <a:p>
            <a:r>
              <a:rPr lang="en-US" dirty="0" smtClean="0"/>
              <a:t>stratifying on certainty of diagnosis.</a:t>
            </a:r>
            <a:endParaRPr lang="en-US" altLang="en-US" dirty="0" smtClean="0"/>
          </a:p>
          <a:p>
            <a:pPr eaLnBrk="1" hangingPunct="1"/>
            <a:endParaRPr lang="en-US" altLang="en-US" dirty="0" smtClean="0"/>
          </a:p>
          <a:p>
            <a:pPr eaLnBrk="1" hangingPunct="1"/>
            <a:r>
              <a:rPr lang="en-US" altLang="en-US" dirty="0" smtClean="0"/>
              <a:t>Multiple observers</a:t>
            </a:r>
          </a:p>
          <a:p>
            <a:pPr lvl="1" eaLnBrk="1" hangingPunct="1"/>
            <a:endParaRPr lang="en-US" altLang="en-US" dirty="0" smtClean="0"/>
          </a:p>
        </p:txBody>
      </p:sp>
      <p:sp>
        <p:nvSpPr>
          <p:cNvPr id="49154" name="Rectangle 2"/>
          <p:cNvSpPr>
            <a:spLocks noGrp="1" noChangeArrowheads="1"/>
          </p:cNvSpPr>
          <p:nvPr>
            <p:ph type="title"/>
          </p:nvPr>
        </p:nvSpPr>
        <p:spPr>
          <a:xfrm>
            <a:off x="762000" y="457200"/>
            <a:ext cx="7772400" cy="1143000"/>
          </a:xfrm>
        </p:spPr>
        <p:txBody>
          <a:bodyPr/>
          <a:lstStyle/>
          <a:p>
            <a:pPr eaLnBrk="1" hangingPunct="1"/>
            <a:r>
              <a:rPr lang="en-US" altLang="en-US" sz="3900" smtClean="0"/>
              <a:t>Preventing Observer Bias	</a:t>
            </a:r>
            <a:endParaRPr lang="en-US" altLang="en-US"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idx="1"/>
          </p:nvPr>
        </p:nvSpPr>
        <p:spPr>
          <a:xfrm>
            <a:off x="755576" y="1628800"/>
            <a:ext cx="7772400" cy="4114800"/>
          </a:xfrm>
        </p:spPr>
        <p:txBody>
          <a:bodyPr>
            <a:normAutofit lnSpcReduction="10000"/>
          </a:bodyPr>
          <a:lstStyle/>
          <a:p>
            <a:pPr eaLnBrk="1" hangingPunct="1">
              <a:lnSpc>
                <a:spcPct val="120000"/>
              </a:lnSpc>
            </a:pPr>
            <a:r>
              <a:rPr lang="en-US" altLang="en-US" sz="2400" dirty="0" smtClean="0"/>
              <a:t>Synonym of recall bias in cohort studies.  </a:t>
            </a:r>
          </a:p>
          <a:p>
            <a:pPr eaLnBrk="1" hangingPunct="1">
              <a:lnSpc>
                <a:spcPct val="120000"/>
              </a:lnSpc>
            </a:pPr>
            <a:endParaRPr lang="en-US" altLang="en-US" sz="2400" dirty="0" smtClean="0"/>
          </a:p>
          <a:p>
            <a:pPr eaLnBrk="1" hangingPunct="1">
              <a:lnSpc>
                <a:spcPct val="120000"/>
              </a:lnSpc>
            </a:pPr>
            <a:r>
              <a:rPr lang="en-US" altLang="en-US" sz="2400" dirty="0" smtClean="0"/>
              <a:t>outcome ascertainment bias may occur during follow-up of a cohort when information on the outcome is obtained by participant response: for example, when collecting information on events for which it is difficult to obtain objective confirmation, such as episodes of migraine headaches. </a:t>
            </a:r>
            <a:endParaRPr lang="en-US" altLang="en-US" sz="2000" dirty="0" smtClean="0"/>
          </a:p>
        </p:txBody>
      </p:sp>
      <p:sp>
        <p:nvSpPr>
          <p:cNvPr id="50178" name="Rectangle 2"/>
          <p:cNvSpPr>
            <a:spLocks noGrp="1" noChangeArrowheads="1"/>
          </p:cNvSpPr>
          <p:nvPr>
            <p:ph type="title"/>
          </p:nvPr>
        </p:nvSpPr>
        <p:spPr>
          <a:xfrm>
            <a:off x="762000" y="457200"/>
            <a:ext cx="7772400" cy="685800"/>
          </a:xfrm>
        </p:spPr>
        <p:txBody>
          <a:bodyPr/>
          <a:lstStyle/>
          <a:p>
            <a:pPr eaLnBrk="1" hangingPunct="1"/>
            <a:r>
              <a:rPr lang="en-US" altLang="en-US" sz="3900" smtClean="0"/>
              <a:t>Respondent Bias	</a:t>
            </a:r>
            <a:endParaRPr lang="en-US" altLang="en-US" smtClean="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idx="1"/>
          </p:nvPr>
        </p:nvSpPr>
        <p:spPr>
          <a:xfrm>
            <a:off x="683568" y="1628800"/>
            <a:ext cx="7772400" cy="4114800"/>
          </a:xfrm>
        </p:spPr>
        <p:txBody>
          <a:bodyPr/>
          <a:lstStyle/>
          <a:p>
            <a:pPr eaLnBrk="1" hangingPunct="1">
              <a:lnSpc>
                <a:spcPct val="120000"/>
              </a:lnSpc>
            </a:pPr>
            <a:r>
              <a:rPr lang="en-US" altLang="en-US" dirty="0" smtClean="0"/>
              <a:t>In a Cohort study: respondents may respond with little consistency to un-standardized questions or to “subjective” questions.</a:t>
            </a:r>
          </a:p>
          <a:p>
            <a:pPr eaLnBrk="1" hangingPunct="1">
              <a:lnSpc>
                <a:spcPct val="120000"/>
              </a:lnSpc>
            </a:pPr>
            <a:r>
              <a:rPr lang="en-US" altLang="en-US" dirty="0" err="1" smtClean="0"/>
              <a:t>Eg</a:t>
            </a:r>
            <a:r>
              <a:rPr lang="en-US" altLang="en-US" dirty="0" smtClean="0"/>
              <a:t>. Questions about depression may be very subjective.  A solution is to use a standardized instrument.  </a:t>
            </a:r>
          </a:p>
        </p:txBody>
      </p:sp>
      <p:sp>
        <p:nvSpPr>
          <p:cNvPr id="51202" name="Rectangle 2"/>
          <p:cNvSpPr>
            <a:spLocks noGrp="1" noChangeArrowheads="1"/>
          </p:cNvSpPr>
          <p:nvPr>
            <p:ph type="title"/>
          </p:nvPr>
        </p:nvSpPr>
        <p:spPr>
          <a:xfrm>
            <a:off x="762000" y="457200"/>
            <a:ext cx="7772400" cy="685800"/>
          </a:xfrm>
        </p:spPr>
        <p:txBody>
          <a:bodyPr/>
          <a:lstStyle/>
          <a:p>
            <a:pPr eaLnBrk="1" hangingPunct="1"/>
            <a:r>
              <a:rPr lang="en-US" altLang="en-US" sz="3900" smtClean="0"/>
              <a:t>Respondent Bias	</a:t>
            </a:r>
            <a:endParaRPr lang="en-US" alt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90000"/>
              </a:lnSpc>
            </a:pPr>
            <a:r>
              <a:rPr lang="en-US" altLang="en-US" dirty="0" smtClean="0"/>
              <a:t>the probability the observed results occurred by chance</a:t>
            </a:r>
          </a:p>
          <a:p>
            <a:pPr>
              <a:lnSpc>
                <a:spcPct val="90000"/>
              </a:lnSpc>
            </a:pPr>
            <a:endParaRPr lang="en-US" altLang="en-US" dirty="0" smtClean="0"/>
          </a:p>
          <a:p>
            <a:pPr>
              <a:lnSpc>
                <a:spcPct val="90000"/>
              </a:lnSpc>
            </a:pPr>
            <a:endParaRPr lang="en-US" altLang="en-US" dirty="0" smtClean="0"/>
          </a:p>
          <a:p>
            <a:pPr>
              <a:lnSpc>
                <a:spcPct val="90000"/>
              </a:lnSpc>
              <a:buNone/>
            </a:pPr>
            <a:endParaRPr lang="en-US" altLang="en-US" dirty="0" smtClean="0"/>
          </a:p>
          <a:p>
            <a:pPr>
              <a:lnSpc>
                <a:spcPct val="90000"/>
              </a:lnSpc>
            </a:pPr>
            <a:r>
              <a:rPr lang="en-US" altLang="en-US" dirty="0" smtClean="0"/>
              <a:t>statistically non-significant results are not necessarily attributable to chance due to small sample size</a:t>
            </a:r>
            <a:endParaRPr lang="en-US" dirty="0"/>
          </a:p>
        </p:txBody>
      </p:sp>
      <p:sp>
        <p:nvSpPr>
          <p:cNvPr id="2" name="Title 1"/>
          <p:cNvSpPr>
            <a:spLocks noGrp="1"/>
          </p:cNvSpPr>
          <p:nvPr>
            <p:ph type="title"/>
          </p:nvPr>
        </p:nvSpPr>
        <p:spPr/>
        <p:txBody>
          <a:bodyPr/>
          <a:lstStyle/>
          <a:p>
            <a:r>
              <a:rPr lang="en-US" altLang="en-US" b="1" dirty="0" smtClean="0"/>
              <a:t>P-value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ltLang="en-US" dirty="0" smtClean="0"/>
              <a:t>Power = 1 – type </a:t>
            </a:r>
            <a:r>
              <a:rPr lang="en-US" altLang="en-US" sz="2800" dirty="0" smtClean="0"/>
              <a:t>II</a:t>
            </a:r>
            <a:r>
              <a:rPr lang="en-US" altLang="en-US" dirty="0" smtClean="0"/>
              <a:t> error</a:t>
            </a:r>
          </a:p>
          <a:p>
            <a:r>
              <a:rPr lang="en-US" altLang="en-US" dirty="0" smtClean="0"/>
              <a:t>Power = 1</a:t>
            </a:r>
            <a:endParaRPr lang="en-US" dirty="0"/>
          </a:p>
        </p:txBody>
      </p:sp>
      <p:sp>
        <p:nvSpPr>
          <p:cNvPr id="2" name="Title 1"/>
          <p:cNvSpPr>
            <a:spLocks noGrp="1"/>
          </p:cNvSpPr>
          <p:nvPr>
            <p:ph type="title"/>
          </p:nvPr>
        </p:nvSpPr>
        <p:spPr/>
        <p:txBody>
          <a:bodyPr/>
          <a:lstStyle/>
          <a:p>
            <a:r>
              <a:rPr lang="en-US" altLang="en-US" dirty="0" smtClean="0"/>
              <a:t>Statistical Power</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lnSpc>
                <a:spcPct val="80000"/>
              </a:lnSpc>
              <a:buNone/>
            </a:pPr>
            <a:r>
              <a:rPr lang="en-US" altLang="en-US" sz="4000" dirty="0" smtClean="0"/>
              <a:t>0.00001</a:t>
            </a:r>
          </a:p>
          <a:p>
            <a:pPr algn="ctr">
              <a:lnSpc>
                <a:spcPct val="80000"/>
              </a:lnSpc>
              <a:buNone/>
            </a:pPr>
            <a:endParaRPr lang="en-US" altLang="en-US" sz="4000" dirty="0" smtClean="0"/>
          </a:p>
          <a:p>
            <a:pPr algn="ctr">
              <a:lnSpc>
                <a:spcPct val="80000"/>
              </a:lnSpc>
              <a:buNone/>
            </a:pPr>
            <a:r>
              <a:rPr lang="en-US" altLang="en-US" dirty="0" smtClean="0"/>
              <a:t>Clinical Importance</a:t>
            </a:r>
          </a:p>
          <a:p>
            <a:pPr algn="ctr">
              <a:lnSpc>
                <a:spcPct val="80000"/>
              </a:lnSpc>
              <a:buNone/>
            </a:pPr>
            <a:r>
              <a:rPr lang="en-US" altLang="en-US" dirty="0" smtClean="0"/>
              <a:t>VS</a:t>
            </a:r>
          </a:p>
          <a:p>
            <a:pPr algn="ctr">
              <a:lnSpc>
                <a:spcPct val="80000"/>
              </a:lnSpc>
              <a:buNone/>
            </a:pPr>
            <a:r>
              <a:rPr lang="en-US" altLang="en-US" dirty="0" smtClean="0"/>
              <a:t>Statistical Significance</a:t>
            </a:r>
          </a:p>
          <a:p>
            <a:endParaRPr lang="en-US" dirty="0"/>
          </a:p>
        </p:txBody>
      </p:sp>
      <p:sp>
        <p:nvSpPr>
          <p:cNvPr id="2" name="Title 1"/>
          <p:cNvSpPr>
            <a:spLocks noGrp="1"/>
          </p:cNvSpPr>
          <p:nvPr>
            <p:ph type="title"/>
          </p:nvPr>
        </p:nvSpPr>
        <p:spPr/>
        <p:txBody>
          <a:bodyPr/>
          <a:lstStyle/>
          <a:p>
            <a:r>
              <a:rPr lang="en-US" altLang="en-US" dirty="0" smtClean="0"/>
              <a:t>P value</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ltLang="en-US" dirty="0" smtClean="0"/>
              <a:t>20 out of 100 participants: 20%</a:t>
            </a:r>
          </a:p>
          <a:p>
            <a:endParaRPr lang="en-US" altLang="en-US" dirty="0" smtClean="0"/>
          </a:p>
          <a:p>
            <a:r>
              <a:rPr lang="en-US" altLang="en-US" dirty="0" smtClean="0"/>
              <a:t>200 out of 1000 participants: 20%</a:t>
            </a:r>
          </a:p>
          <a:p>
            <a:endParaRPr lang="en-US" altLang="en-US" dirty="0" smtClean="0"/>
          </a:p>
          <a:p>
            <a:r>
              <a:rPr lang="en-US" altLang="en-US" dirty="0" smtClean="0"/>
              <a:t>2000 out of 10000 participants: 20%</a:t>
            </a:r>
          </a:p>
          <a:p>
            <a:endParaRPr lang="en-US" altLang="en-US" dirty="0" smtClean="0"/>
          </a:p>
          <a:p>
            <a:r>
              <a:rPr lang="en-US" altLang="en-US" dirty="0" smtClean="0"/>
              <a:t>What is the difference?</a:t>
            </a:r>
          </a:p>
          <a:p>
            <a:endParaRPr lang="en-US" dirty="0"/>
          </a:p>
        </p:txBody>
      </p:sp>
      <p:sp>
        <p:nvSpPr>
          <p:cNvPr id="2" name="Title 1"/>
          <p:cNvSpPr>
            <a:spLocks noGrp="1"/>
          </p:cNvSpPr>
          <p:nvPr>
            <p:ph type="title"/>
          </p:nvPr>
        </p:nvSpPr>
        <p:spPr/>
        <p:txBody>
          <a:bodyPr/>
          <a:lstStyle/>
          <a:p>
            <a:r>
              <a:rPr lang="en-US" altLang="en-US" dirty="0" smtClean="0"/>
              <a:t>Question?</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80000"/>
              </a:lnSpc>
            </a:pPr>
            <a:r>
              <a:rPr lang="en-US" altLang="en-US" sz="2400" b="1" dirty="0" smtClean="0"/>
              <a:t>Definition: </a:t>
            </a:r>
            <a:r>
              <a:rPr lang="en-US" altLang="en-US" sz="2400" dirty="0" smtClean="0"/>
              <a:t>A range of values for a variable of interest constructed so that this range has a specified probability of including the true value of the variable for the population</a:t>
            </a:r>
            <a:endParaRPr lang="en-US" altLang="en-US" sz="2400" b="1" dirty="0" smtClean="0"/>
          </a:p>
          <a:p>
            <a:pPr>
              <a:lnSpc>
                <a:spcPct val="80000"/>
              </a:lnSpc>
            </a:pPr>
            <a:r>
              <a:rPr lang="en-US" altLang="en-US" sz="2400" b="1" dirty="0" smtClean="0"/>
              <a:t>Characteristics:</a:t>
            </a:r>
            <a:endParaRPr lang="en-US" altLang="en-US" sz="2400" dirty="0" smtClean="0"/>
          </a:p>
          <a:p>
            <a:pPr lvl="1">
              <a:lnSpc>
                <a:spcPct val="80000"/>
              </a:lnSpc>
            </a:pPr>
            <a:r>
              <a:rPr lang="en-US" altLang="en-US" sz="2000" dirty="0" smtClean="0"/>
              <a:t>a measure of the precision (stability) of an observed effect</a:t>
            </a:r>
          </a:p>
          <a:p>
            <a:pPr lvl="1">
              <a:lnSpc>
                <a:spcPct val="80000"/>
              </a:lnSpc>
            </a:pPr>
            <a:r>
              <a:rPr lang="en-US" altLang="en-US" sz="2000" dirty="0" smtClean="0"/>
              <a:t>the range within which the true magnitude of effect lies with a particular degree of certainty</a:t>
            </a:r>
          </a:p>
          <a:p>
            <a:pPr lvl="1">
              <a:lnSpc>
                <a:spcPct val="80000"/>
              </a:lnSpc>
            </a:pPr>
            <a:r>
              <a:rPr lang="en-US" altLang="en-US" sz="2000" dirty="0" smtClean="0"/>
              <a:t>95% C.I. means that true estimate of effect (mean, risk, rate) lies within 2 standard errors of the population mean 95 times out of 100</a:t>
            </a:r>
          </a:p>
          <a:p>
            <a:pPr lvl="1">
              <a:lnSpc>
                <a:spcPct val="80000"/>
              </a:lnSpc>
            </a:pPr>
            <a:r>
              <a:rPr lang="en-US" altLang="en-US" sz="2000" dirty="0" smtClean="0"/>
              <a:t>Confidence intervals get smaller (i.e. more precise or more certain) if the underlying data have less variation/scatter</a:t>
            </a:r>
          </a:p>
          <a:p>
            <a:pPr lvl="1">
              <a:lnSpc>
                <a:spcPct val="80000"/>
              </a:lnSpc>
            </a:pPr>
            <a:r>
              <a:rPr lang="en-US" altLang="en-US" sz="2000" dirty="0" smtClean="0"/>
              <a:t>Confidence intervals get smaller if there are more people in your sample</a:t>
            </a:r>
            <a:endParaRPr lang="en-US" dirty="0"/>
          </a:p>
        </p:txBody>
      </p:sp>
      <p:sp>
        <p:nvSpPr>
          <p:cNvPr id="2" name="Title 1"/>
          <p:cNvSpPr>
            <a:spLocks noGrp="1"/>
          </p:cNvSpPr>
          <p:nvPr>
            <p:ph type="title"/>
          </p:nvPr>
        </p:nvSpPr>
        <p:spPr/>
        <p:txBody>
          <a:bodyPr/>
          <a:lstStyle/>
          <a:p>
            <a:r>
              <a:rPr lang="en-US" altLang="en-US" dirty="0" smtClean="0"/>
              <a:t>Answer: Confidence Interval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1536</TotalTime>
  <Words>1919</Words>
  <Application>Microsoft Office PowerPoint</Application>
  <PresentationFormat>On-screen Show (4:3)</PresentationFormat>
  <Paragraphs>219</Paragraphs>
  <Slides>45</Slides>
  <Notes>14</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Concourse</vt:lpstr>
      <vt:lpstr>   </vt:lpstr>
      <vt:lpstr>Associations may be due to</vt:lpstr>
      <vt:lpstr>Dealing with chance error </vt:lpstr>
      <vt:lpstr>Statistical measures of chance I (Test of statistical significance)</vt:lpstr>
      <vt:lpstr>P-value</vt:lpstr>
      <vt:lpstr>Statistical Power</vt:lpstr>
      <vt:lpstr>P value</vt:lpstr>
      <vt:lpstr>Question?</vt:lpstr>
      <vt:lpstr>Answer: Confidence Interval</vt:lpstr>
      <vt:lpstr>95% Confidence Interval (95% CI)</vt:lpstr>
      <vt:lpstr>Associations may be due to</vt:lpstr>
      <vt:lpstr>Bias</vt:lpstr>
      <vt:lpstr>BIAS: threats to validity and interpretation</vt:lpstr>
      <vt:lpstr>Bias results from systematic flaws </vt:lpstr>
      <vt:lpstr>Bias</vt:lpstr>
      <vt:lpstr>Slide 16</vt:lpstr>
      <vt:lpstr>Prevention and control of bias are accomplished on three levels</vt:lpstr>
      <vt:lpstr>Types of Bias </vt:lpstr>
      <vt:lpstr>Selection bias</vt:lpstr>
      <vt:lpstr>Information bias </vt:lpstr>
      <vt:lpstr>Selection Bias</vt:lpstr>
      <vt:lpstr>Slide 22</vt:lpstr>
      <vt:lpstr>Slide 23</vt:lpstr>
      <vt:lpstr>Slide 24</vt:lpstr>
      <vt:lpstr>Compensating bias </vt:lpstr>
      <vt:lpstr>For compensating bias to occur, the same bias factor (in this example, "X 1.5") needs to be present in both the numerator and the denominator of the odds ratio so as to be canceled out: </vt:lpstr>
      <vt:lpstr>Slide 27</vt:lpstr>
      <vt:lpstr>Slide 28</vt:lpstr>
      <vt:lpstr>Selection bias in cohort</vt:lpstr>
      <vt:lpstr>Avoiding and detecting selection bias</vt:lpstr>
      <vt:lpstr>Information Bias</vt:lpstr>
      <vt:lpstr>Slide 32</vt:lpstr>
      <vt:lpstr>Slide 33</vt:lpstr>
      <vt:lpstr>Types of Information Biases</vt:lpstr>
      <vt:lpstr>Recall Bias </vt:lpstr>
      <vt:lpstr>How to Prevent Recall Bias </vt:lpstr>
      <vt:lpstr>Slide 37</vt:lpstr>
      <vt:lpstr>Interviewer Bias </vt:lpstr>
      <vt:lpstr>Interviewer Bias </vt:lpstr>
      <vt:lpstr>How to Prevent Interviewer Bias </vt:lpstr>
      <vt:lpstr>Outcome Identification Bias </vt:lpstr>
      <vt:lpstr>Observer Bias </vt:lpstr>
      <vt:lpstr>Preventing Observer Bias </vt:lpstr>
      <vt:lpstr>Respondent Bias </vt:lpstr>
      <vt:lpstr>Respondent Bias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4   EPIDEMIOLOGY Beyond the Basics</dc:title>
  <dc:creator>Emamian</dc:creator>
  <cp:lastModifiedBy>Emamian</cp:lastModifiedBy>
  <cp:revision>52</cp:revision>
  <dcterms:created xsi:type="dcterms:W3CDTF">2019-04-27T18:56:40Z</dcterms:created>
  <dcterms:modified xsi:type="dcterms:W3CDTF">2019-07-10T05:57:57Z</dcterms:modified>
</cp:coreProperties>
</file>