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  <p:sldMasterId id="2147483744" r:id="rId2"/>
  </p:sldMasterIdLst>
  <p:notesMasterIdLst>
    <p:notesMasterId r:id="rId58"/>
  </p:notesMasterIdLst>
  <p:sldIdLst>
    <p:sldId id="31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9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268" r:id="rId22"/>
    <p:sldId id="275" r:id="rId23"/>
    <p:sldId id="277" r:id="rId24"/>
    <p:sldId id="278" r:id="rId25"/>
    <p:sldId id="271" r:id="rId26"/>
    <p:sldId id="272" r:id="rId27"/>
    <p:sldId id="279" r:id="rId28"/>
    <p:sldId id="281" r:id="rId29"/>
    <p:sldId id="282" r:id="rId30"/>
    <p:sldId id="283" r:id="rId31"/>
    <p:sldId id="284" r:id="rId32"/>
    <p:sldId id="285" r:id="rId33"/>
    <p:sldId id="287" r:id="rId34"/>
    <p:sldId id="286" r:id="rId35"/>
    <p:sldId id="288" r:id="rId36"/>
    <p:sldId id="289" r:id="rId37"/>
    <p:sldId id="290" r:id="rId38"/>
    <p:sldId id="292" r:id="rId39"/>
    <p:sldId id="293" r:id="rId40"/>
    <p:sldId id="294" r:id="rId41"/>
    <p:sldId id="295" r:id="rId42"/>
    <p:sldId id="297" r:id="rId43"/>
    <p:sldId id="296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15" r:id="rId54"/>
    <p:sldId id="316" r:id="rId55"/>
    <p:sldId id="317" r:id="rId56"/>
    <p:sldId id="31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46" autoAdjust="0"/>
    <p:restoredTop sz="94660"/>
  </p:normalViewPr>
  <p:slideViewPr>
    <p:cSldViewPr>
      <p:cViewPr varScale="1">
        <p:scale>
          <a:sx n="69" d="100"/>
          <a:sy n="69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94E67-7619-4E73-9F99-6A4659CBAA5B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B01C5-AF76-4CC6-81D5-A5A993C1C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8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01C5-AF76-4CC6-81D5-A5A993C1CAA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1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F366-3A05-4227-8171-DB2A4D29B2DC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رسول معصومی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اصفهان- آذرماه 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3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F366-3A05-4227-8171-DB2A4D29B2DC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6B-00B4-4A09-BF2F-D97D3A0FA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4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F366-3A05-4227-8171-DB2A4D29B2DC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6B-00B4-4A09-BF2F-D97D3A0FA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3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8600"/>
            <a:ext cx="7696200" cy="2057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286000"/>
            <a:ext cx="4419600" cy="23622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F2A8C3-A10D-4FCD-9662-B9DA9C423083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8FAE68-72B0-49AE-A823-941DDB10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>
                <a:solidFill>
                  <a:srgbClr val="FFFFFF"/>
                </a:solidFill>
              </a:rPr>
              <a:pPr/>
              <a:t>1/18/2021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>
                <a:solidFill>
                  <a:srgbClr val="FFFFFF"/>
                </a:solidFill>
              </a:rPr>
              <a:pPr/>
              <a:t>1/18/2021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>
                <a:solidFill>
                  <a:srgbClr val="FFFFFF"/>
                </a:solidFill>
              </a:rPr>
              <a:pPr/>
              <a:t>1/18/2021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>
                <a:solidFill>
                  <a:srgbClr val="FFFFFF"/>
                </a:solidFill>
              </a:rPr>
              <a:pPr/>
              <a:t>1/18/2021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>
                <a:solidFill>
                  <a:srgbClr val="FFFFFF"/>
                </a:solidFill>
              </a:rPr>
              <a:pPr/>
              <a:t>1/18/2021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>
                <a:solidFill>
                  <a:srgbClr val="FFFFFF"/>
                </a:solidFill>
              </a:rPr>
              <a:pPr/>
              <a:t>1/18/2021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>
                <a:solidFill>
                  <a:srgbClr val="FFFFFF"/>
                </a:solidFill>
              </a:rPr>
              <a:pPr/>
              <a:t>1/18/2021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"/>
                      </a14:imgEffect>
                      <a14:imgEffect>
                        <a14:colorTemperature colorTemp="7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alpha val="3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Autofit/>
          </a:bodyPr>
          <a:lstStyle>
            <a:lvl1pPr rtl="1">
              <a:defRPr sz="5400" b="1"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4" cstate="print">
              <a:alphaModFix amt="59000"/>
            </a:blip>
            <a:srcRect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r" rtl="1">
              <a:defRPr>
                <a:cs typeface="B Koodak" pitchFamily="2" charset="-78"/>
              </a:defRPr>
            </a:lvl1pPr>
            <a:lvl2pPr algn="r" rtl="1">
              <a:defRPr>
                <a:cs typeface="B Koodak" pitchFamily="2" charset="-78"/>
              </a:defRPr>
            </a:lvl2pPr>
            <a:lvl3pPr algn="r" rtl="1">
              <a:defRPr>
                <a:cs typeface="B Koodak" pitchFamily="2" charset="-78"/>
              </a:defRPr>
            </a:lvl3pPr>
            <a:lvl4pPr algn="r" rtl="1">
              <a:defRPr>
                <a:cs typeface="B Koodak" pitchFamily="2" charset="-78"/>
              </a:defRPr>
            </a:lvl4pPr>
            <a:lvl5pPr algn="r" rtl="1">
              <a:defRPr>
                <a:cs typeface="B Koodak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F366-3A05-4227-8171-DB2A4D29B2DC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رسول معصومی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اصفهان-آذرماه 1390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6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>
                <a:solidFill>
                  <a:srgbClr val="FFFFFF"/>
                </a:solidFill>
              </a:rPr>
              <a:pPr/>
              <a:t>1/18/2021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>
                <a:solidFill>
                  <a:srgbClr val="FFFFFF"/>
                </a:solidFill>
              </a:rPr>
              <a:pPr/>
              <a:t>1/18/2021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>
                <a:solidFill>
                  <a:srgbClr val="FFFFFF"/>
                </a:solidFill>
              </a:rPr>
              <a:pPr/>
              <a:t>1/18/2021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F366-3A05-4227-8171-DB2A4D29B2DC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6B-00B4-4A09-BF2F-D97D3A0FA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1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F366-3A05-4227-8171-DB2A4D29B2DC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6B-00B4-4A09-BF2F-D97D3A0FA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1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F366-3A05-4227-8171-DB2A4D29B2DC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6B-00B4-4A09-BF2F-D97D3A0FA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8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F366-3A05-4227-8171-DB2A4D29B2DC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6B-00B4-4A09-BF2F-D97D3A0FA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2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F366-3A05-4227-8171-DB2A4D29B2DC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6B-00B4-4A09-BF2F-D97D3A0FA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0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F366-3A05-4227-8171-DB2A4D29B2DC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6B-00B4-4A09-BF2F-D97D3A0FA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5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F366-3A05-4227-8171-DB2A4D29B2DC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6B-00B4-4A09-BF2F-D97D3A0FA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0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2F366-3A05-4227-8171-DB2A4D29B2DC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F26B-00B4-4A09-BF2F-D97D3A0FA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2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5526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526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2F2A8C3-A10D-4FCD-9662-B9DA9C423083}" type="datetimeFigureOut">
              <a:rPr lang="en-US" smtClean="0">
                <a:solidFill>
                  <a:srgbClr val="FFFFFF"/>
                </a:solidFill>
              </a:rPr>
              <a:pPr/>
              <a:t>1/18/2021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8FAE68-72B0-49AE-A823-941DDB1057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Tm="5000">
    <p:randomBar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.gov/" TargetMode="External"/><Relationship Id="rId2" Type="http://schemas.openxmlformats.org/officeDocument/2006/relationships/hyperlink" Target="http://www.pubme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My Documents\My Pictures\477f0471-4b82-4edb-a081-87f21c70c46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  <a:sp3d contourW="12700">
            <a:contourClr>
              <a:srgbClr val="012867"/>
            </a:contourClr>
          </a:sp3d>
        </p:spPr>
      </p:pic>
      <p:pic>
        <p:nvPicPr>
          <p:cNvPr id="5124" name="Picture 4" descr="C:\Documents and Settings\admin\My Documents\My Pictures\30k68l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00446">
            <a:off x="-33310" y="4713206"/>
            <a:ext cx="4286250" cy="1905000"/>
          </a:xfrm>
          <a:prstGeom prst="rect">
            <a:avLst/>
          </a:prstGeom>
          <a:noFill/>
        </p:spPr>
      </p:pic>
      <p:pic>
        <p:nvPicPr>
          <p:cNvPr id="7" name="Picture 4" descr="C:\Documents and Settings\admin\My Documents\My Pictures\30k68l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91363">
            <a:off x="6074424" y="3563138"/>
            <a:ext cx="428625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منابع الکترونیک: ویژگی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الف- محلی نبودن</a:t>
            </a:r>
          </a:p>
          <a:p>
            <a:pPr marL="0" indent="0">
              <a:buNone/>
            </a:pPr>
            <a:r>
              <a:rPr lang="fa-IR" dirty="0" smtClean="0"/>
              <a:t>ب- امکان استفاده همزمان چند کاربر</a:t>
            </a:r>
          </a:p>
          <a:p>
            <a:pPr marL="0" indent="0">
              <a:buNone/>
            </a:pPr>
            <a:r>
              <a:rPr lang="fa-IR" dirty="0" smtClean="0"/>
              <a:t>ج- سهولت نشر، تکثیر و ارسال</a:t>
            </a:r>
          </a:p>
          <a:p>
            <a:pPr marL="0" indent="0">
              <a:buNone/>
            </a:pPr>
            <a:r>
              <a:rPr lang="fa-IR" dirty="0" smtClean="0"/>
              <a:t>د- و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منابع الکترونیکی در علوم پزشکی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الف- مجموعه ژورنال های الکترونیکی</a:t>
            </a:r>
            <a:endParaRPr lang="en-US" dirty="0" smtClean="0"/>
          </a:p>
          <a:p>
            <a:pPr marL="0" indent="0">
              <a:buNone/>
            </a:pPr>
            <a:r>
              <a:rPr lang="fa-IR" dirty="0" smtClean="0">
                <a:solidFill>
                  <a:srgbClr val="FF0000"/>
                </a:solidFill>
              </a:rPr>
              <a:t>ب- پایگاه های اطلاعاتی</a:t>
            </a:r>
          </a:p>
          <a:p>
            <a:pPr marL="0" indent="0">
              <a:buNone/>
            </a:pPr>
            <a:r>
              <a:rPr lang="fa-IR" dirty="0" smtClean="0"/>
              <a:t>ج- منابع اینترنتی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پایگاه های اطلاعاتی ایرانی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600" b="1" dirty="0" smtClean="0"/>
              <a:t>Medical Science</a:t>
            </a:r>
          </a:p>
          <a:p>
            <a:pPr marL="514350" indent="-514350" algn="l" rtl="0">
              <a:buAutoNum type="arabicPeriod"/>
            </a:pPr>
            <a:r>
              <a:rPr lang="en-US" b="1" dirty="0" smtClean="0"/>
              <a:t>Iranmedex</a:t>
            </a:r>
            <a:r>
              <a:rPr lang="en-US" dirty="0" smtClean="0"/>
              <a:t>.com</a:t>
            </a:r>
          </a:p>
          <a:p>
            <a:pPr marL="514350" indent="-514350" algn="l" rtl="0">
              <a:buAutoNum type="arabicPeriod"/>
            </a:pPr>
            <a:r>
              <a:rPr lang="en-US" b="1" dirty="0" smtClean="0"/>
              <a:t>Medlib</a:t>
            </a:r>
            <a:r>
              <a:rPr lang="en-US" dirty="0" smtClean="0"/>
              <a:t>.ir</a:t>
            </a:r>
          </a:p>
          <a:p>
            <a:pPr marL="0" indent="0" algn="l" rtl="0">
              <a:buNone/>
            </a:pPr>
            <a:r>
              <a:rPr lang="en-US" sz="3600" b="1" dirty="0" smtClean="0"/>
              <a:t>General</a:t>
            </a:r>
          </a:p>
          <a:p>
            <a:pPr marL="514350" indent="-514350" algn="l" rtl="0">
              <a:buAutoNum type="arabicPeriod"/>
            </a:pPr>
            <a:r>
              <a:rPr lang="en-US" b="1" dirty="0" smtClean="0"/>
              <a:t>SID</a:t>
            </a:r>
            <a:r>
              <a:rPr lang="en-US" dirty="0" smtClean="0"/>
              <a:t>.ir</a:t>
            </a:r>
          </a:p>
          <a:p>
            <a:pPr marL="514350" indent="-514350" algn="l" rtl="0">
              <a:buAutoNum type="arabicPeriod"/>
            </a:pPr>
            <a:r>
              <a:rPr lang="en-US" b="1" dirty="0" smtClean="0"/>
              <a:t>Magiran</a:t>
            </a:r>
            <a:r>
              <a:rPr lang="en-US" dirty="0" smtClean="0"/>
              <a:t>.com</a:t>
            </a:r>
          </a:p>
          <a:p>
            <a:pPr marL="514350" indent="-514350" algn="l" rtl="0">
              <a:buAutoNum type="arabicPeriod"/>
            </a:pPr>
            <a:r>
              <a:rPr lang="en-US" b="1" dirty="0" smtClean="0"/>
              <a:t>Irandoc</a:t>
            </a:r>
            <a:r>
              <a:rPr lang="en-US" dirty="0" smtClean="0"/>
              <a:t>.ac.ir</a:t>
            </a:r>
          </a:p>
          <a:p>
            <a:pPr marL="514350" indent="-514350" algn="l" rtl="0">
              <a:buAutoNum type="arabicPeriod"/>
            </a:pPr>
            <a:r>
              <a:rPr lang="en-US" b="1" dirty="0" smtClean="0"/>
              <a:t>Noormags</a:t>
            </a:r>
            <a:r>
              <a:rPr lang="en-US" dirty="0" smtClean="0"/>
              <a:t>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7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4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6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0"/>
            <a:ext cx="9144000" cy="683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68731"/>
            <a:ext cx="522922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2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228600"/>
            <a:ext cx="8305800" cy="6324600"/>
          </a:xfrm>
        </p:spPr>
        <p:txBody>
          <a:bodyPr>
            <a:normAutofit/>
          </a:bodyPr>
          <a:lstStyle/>
          <a:p>
            <a:pPr rtl="1"/>
            <a:r>
              <a:rPr lang="fa-IR" spc="-150" dirty="0" smtClean="0">
                <a:cs typeface="B Titr" pitchFamily="2" charset="-78"/>
              </a:rPr>
              <a:t>آشنایی با منابع الکترونیک</a:t>
            </a:r>
            <a:r>
              <a:rPr lang="fa-IR" spc="-150" dirty="0">
                <a:cs typeface="B Titr" pitchFamily="2" charset="-78"/>
              </a:rPr>
              <a:t>ی</a:t>
            </a:r>
            <a:r>
              <a:rPr lang="fa-IR" spc="-150" dirty="0" smtClean="0">
                <a:cs typeface="B Titr" pitchFamily="2" charset="-78"/>
              </a:rPr>
              <a:t/>
            </a:r>
            <a:br>
              <a:rPr lang="fa-IR" spc="-150" dirty="0" smtClean="0">
                <a:cs typeface="B Titr" pitchFamily="2" charset="-78"/>
              </a:rPr>
            </a:br>
            <a:r>
              <a:rPr lang="fa-IR" spc="-150" dirty="0" smtClean="0">
                <a:cs typeface="B Titr" pitchFamily="2" charset="-78"/>
              </a:rPr>
              <a:t> و</a:t>
            </a:r>
            <a:br>
              <a:rPr lang="fa-IR" spc="-150" dirty="0" smtClean="0">
                <a:cs typeface="B Titr" pitchFamily="2" charset="-78"/>
              </a:rPr>
            </a:br>
            <a:r>
              <a:rPr lang="fa-IR" spc="-150" dirty="0" smtClean="0">
                <a:cs typeface="B Titr" pitchFamily="2" charset="-78"/>
              </a:rPr>
              <a:t> جستجو در آنها</a:t>
            </a:r>
            <a:br>
              <a:rPr lang="fa-IR" spc="-150" dirty="0" smtClean="0">
                <a:cs typeface="B Titr" pitchFamily="2" charset="-78"/>
              </a:rPr>
            </a:br>
            <a:r>
              <a:rPr lang="fa-IR" spc="-150" dirty="0" smtClean="0">
                <a:cs typeface="B Titr" pitchFamily="2" charset="-78"/>
              </a:rPr>
              <a:t/>
            </a:r>
            <a:br>
              <a:rPr lang="fa-IR" spc="-150" dirty="0" smtClean="0">
                <a:cs typeface="B Titr" pitchFamily="2" charset="-78"/>
              </a:rPr>
            </a:br>
            <a:r>
              <a:rPr lang="fa-IR" sz="3600" spc="-150" dirty="0" smtClean="0">
                <a:cs typeface="B Titr" pitchFamily="2" charset="-78"/>
              </a:rPr>
              <a:t>مبحث اول:</a:t>
            </a:r>
            <a:r>
              <a:rPr lang="fa-IR" spc="-150" dirty="0" smtClean="0">
                <a:cs typeface="B Titr" pitchFamily="2" charset="-78"/>
              </a:rPr>
              <a:t/>
            </a:r>
            <a:br>
              <a:rPr lang="fa-IR" spc="-150" dirty="0" smtClean="0">
                <a:cs typeface="B Titr" pitchFamily="2" charset="-78"/>
              </a:rPr>
            </a:br>
            <a:r>
              <a:rPr lang="fa-IR" sz="2400" dirty="0" smtClean="0">
                <a:cs typeface="B Titr" pitchFamily="2" charset="-78"/>
              </a:rPr>
              <a:t>آشنایی با پایگاه های اطلاعاتی در علوم پزشکی</a:t>
            </a:r>
            <a:r>
              <a:rPr lang="en-US" sz="2400" dirty="0" smtClean="0">
                <a:cs typeface="B Titr" pitchFamily="2" charset="-78"/>
              </a:rPr>
              <a:t>:</a:t>
            </a:r>
            <a:r>
              <a:rPr lang="fa-IR" sz="2400" dirty="0" smtClean="0">
                <a:cs typeface="B Titr" pitchFamily="2" charset="-78"/>
              </a:rPr>
              <a:t> با تأکید بر مدلاین/پابمد</a:t>
            </a:r>
            <a:r>
              <a:rPr lang="fa-IR" sz="2700" dirty="0" smtClean="0">
                <a:cs typeface="B Titr" pitchFamily="2" charset="-78"/>
              </a:rPr>
              <a:t/>
            </a:r>
            <a:br>
              <a:rPr lang="fa-IR" sz="2700" dirty="0" smtClean="0">
                <a:cs typeface="B Titr" pitchFamily="2" charset="-78"/>
              </a:rPr>
            </a:br>
            <a:r>
              <a:rPr lang="en-US" spc="-150" dirty="0" smtClean="0">
                <a:cs typeface="B Titr" pitchFamily="2" charset="-78"/>
              </a:rPr>
              <a:t/>
            </a:r>
            <a:br>
              <a:rPr lang="en-US" spc="-150" dirty="0" smtClean="0">
                <a:cs typeface="B Titr" pitchFamily="2" charset="-78"/>
              </a:rPr>
            </a:br>
            <a:r>
              <a:rPr lang="fa-IR" sz="2800" b="1" spc="-150" dirty="0" smtClean="0">
                <a:cs typeface="B Nazanin" pitchFamily="2" charset="-78"/>
              </a:rPr>
              <a:t>مجتبی کیخا</a:t>
            </a:r>
            <a:br>
              <a:rPr lang="fa-IR" sz="2800" b="1" spc="-150" dirty="0" smtClean="0">
                <a:cs typeface="B Nazanin" pitchFamily="2" charset="-78"/>
              </a:rPr>
            </a:br>
            <a:r>
              <a:rPr lang="fa-IR" sz="2800" b="1" spc="-150" dirty="0" smtClean="0">
                <a:cs typeface="B Nazanin" pitchFamily="2" charset="-78"/>
              </a:rPr>
              <a:t>کارشناس ارشد اپیدمیولوژی</a:t>
            </a:r>
            <a:br>
              <a:rPr lang="fa-IR" sz="2800" b="1" spc="-150" dirty="0" smtClean="0">
                <a:cs typeface="B Nazanin" pitchFamily="2" charset="-78"/>
              </a:rPr>
            </a:br>
            <a:r>
              <a:rPr lang="fa-IR" sz="4800" spc="-150" dirty="0" smtClean="0">
                <a:cs typeface="B Titr" pitchFamily="2" charset="-78"/>
              </a:rPr>
              <a:t/>
            </a:r>
            <a:br>
              <a:rPr lang="fa-IR" sz="4800" spc="-150" dirty="0" smtClean="0">
                <a:cs typeface="B Titr" pitchFamily="2" charset="-78"/>
              </a:rPr>
            </a:br>
            <a:endParaRPr lang="en-US" sz="2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23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پایگاه های اطلاعاتی بین المللی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u="sng" dirty="0" smtClean="0"/>
              <a:t>Medical Sciences</a:t>
            </a:r>
          </a:p>
          <a:p>
            <a:pPr marL="514350" indent="-514350" algn="l" rtl="0"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Medline</a:t>
            </a:r>
          </a:p>
          <a:p>
            <a:pPr marL="514350" indent="-514350" algn="l" rtl="0">
              <a:buAutoNum type="alphaUcPeriod"/>
            </a:pPr>
            <a:r>
              <a:rPr lang="en-US" dirty="0" err="1" smtClean="0"/>
              <a:t>Embase</a:t>
            </a:r>
            <a:endParaRPr lang="en-US" dirty="0" smtClean="0"/>
          </a:p>
          <a:p>
            <a:pPr marL="514350" indent="-514350" algn="l" rtl="0">
              <a:buAutoNum type="alphaUcPeriod"/>
            </a:pPr>
            <a:r>
              <a:rPr lang="en-US" dirty="0" smtClean="0"/>
              <a:t>CINAHL</a:t>
            </a:r>
          </a:p>
          <a:p>
            <a:pPr marL="514350" indent="-514350" algn="l" rtl="0">
              <a:buAutoNum type="alphaUcPeriod"/>
            </a:pPr>
            <a:r>
              <a:rPr lang="en-US" dirty="0" smtClean="0"/>
              <a:t>Scopus</a:t>
            </a:r>
          </a:p>
          <a:p>
            <a:pPr marL="0" indent="0" algn="l" rtl="0">
              <a:buNone/>
            </a:pPr>
            <a:r>
              <a:rPr lang="en-US" b="1" u="sng" dirty="0" smtClean="0"/>
              <a:t>General</a:t>
            </a:r>
          </a:p>
          <a:p>
            <a:pPr algn="l" rtl="0"/>
            <a:r>
              <a:rPr lang="en-US" dirty="0" smtClean="0"/>
              <a:t>Web of Science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49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مدلاین چیست؟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fa-IR" dirty="0" smtClean="0"/>
          </a:p>
          <a:p>
            <a:pPr algn="r"/>
            <a:r>
              <a:rPr lang="fa-IR" dirty="0" smtClean="0"/>
              <a:t>مدلاین پایگاه عظیمی شامل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18 میلیون </a:t>
            </a:r>
            <a:r>
              <a:rPr lang="fa-IR" dirty="0" smtClean="0"/>
              <a:t>مقاله و مدرک از مقالات منتشر شده در حیطه بیومدیکال می باشد.</a:t>
            </a:r>
          </a:p>
          <a:p>
            <a:pPr algn="r"/>
            <a:r>
              <a:rPr lang="fa-IR" dirty="0" smtClean="0"/>
              <a:t>در حال حاضر (نوامبر 2011)، مدلاین، تعداد</a:t>
            </a:r>
            <a:r>
              <a:rPr lang="fa-IR" dirty="0" smtClean="0">
                <a:solidFill>
                  <a:srgbClr val="FF0000"/>
                </a:solidFill>
              </a:rPr>
              <a:t>5582 ژورنال</a:t>
            </a:r>
            <a:r>
              <a:rPr lang="fa-IR" dirty="0" smtClean="0"/>
              <a:t> زیست پزشکی را نمایه کرده است.</a:t>
            </a:r>
          </a:p>
          <a:p>
            <a:pPr algn="r"/>
            <a:r>
              <a:rPr lang="fa-IR" dirty="0" smtClean="0"/>
              <a:t>مجلات از آمریکا و 80 کشور دیگر (شامل ایران) می باشد.</a:t>
            </a:r>
            <a:endParaRPr lang="en-US" dirty="0" smtClean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تعدادی از مجلات ایرانی نمایه شده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JOURNAL OF RESEARCH IN </a:t>
            </a:r>
            <a:r>
              <a:rPr lang="en-US" smtClean="0"/>
              <a:t>MEDICAL SCIENCES</a:t>
            </a:r>
            <a:endParaRPr lang="en-US" dirty="0" smtClean="0"/>
          </a:p>
          <a:p>
            <a:pPr algn="l" rtl="0"/>
            <a:r>
              <a:rPr lang="en-US" dirty="0" smtClean="0"/>
              <a:t>INTERNATIONAL JOURNAL OF PREVENTIVE MEDICINE</a:t>
            </a:r>
          </a:p>
          <a:p>
            <a:pPr algn="l" rtl="0"/>
            <a:r>
              <a:rPr lang="en-US" dirty="0" smtClean="0"/>
              <a:t>ADVANCED BIOMEDICAL RESEARCH</a:t>
            </a:r>
          </a:p>
          <a:p>
            <a:pPr algn="l" rtl="0"/>
            <a:r>
              <a:rPr lang="en-US" dirty="0" smtClean="0"/>
              <a:t>ARYA ATHEROSCLEROSIS</a:t>
            </a:r>
          </a:p>
          <a:p>
            <a:pPr algn="l" rtl="0"/>
            <a:r>
              <a:rPr lang="en-US" dirty="0" smtClean="0"/>
              <a:t>DENTAL RESEARCH JOURNAL</a:t>
            </a:r>
          </a:p>
          <a:p>
            <a:pPr algn="l" rtl="0"/>
            <a:r>
              <a:rPr lang="en-US" dirty="0" smtClean="0"/>
              <a:t>RESEARCH IN PHARMACY PRACTICE</a:t>
            </a:r>
          </a:p>
          <a:p>
            <a:pPr algn="l" rtl="0"/>
            <a:r>
              <a:rPr lang="en-US" dirty="0" smtClean="0"/>
              <a:t>JOURNAL OF EDUCATION AND HEALTH PROMOTION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مدلاین: از کاغذ تا اینترنت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Index </a:t>
            </a:r>
            <a:r>
              <a:rPr lang="en-US" b="1" dirty="0" err="1" smtClean="0"/>
              <a:t>Medicus</a:t>
            </a:r>
            <a:r>
              <a:rPr lang="en-US" b="1" dirty="0" smtClean="0"/>
              <a:t> </a:t>
            </a:r>
            <a:r>
              <a:rPr lang="en-US" dirty="0" smtClean="0"/>
              <a:t>(1879-2004)-----</a:t>
            </a:r>
            <a:r>
              <a:rPr lang="en-US" b="1" dirty="0" smtClean="0"/>
              <a:t>Printed</a:t>
            </a:r>
          </a:p>
          <a:p>
            <a:pPr lvl="1" algn="l" rtl="0"/>
            <a:r>
              <a:rPr lang="en-GB" dirty="0"/>
              <a:t>Author Index</a:t>
            </a:r>
          </a:p>
          <a:p>
            <a:pPr lvl="1" algn="l" rtl="0"/>
            <a:r>
              <a:rPr lang="en-GB" dirty="0"/>
              <a:t>Subject </a:t>
            </a:r>
            <a:r>
              <a:rPr lang="en-GB" dirty="0" smtClean="0"/>
              <a:t>Index</a:t>
            </a:r>
          </a:p>
          <a:p>
            <a:pPr marL="457200" lvl="1" indent="0" algn="l" rtl="0">
              <a:buNone/>
            </a:pPr>
            <a:endParaRPr lang="en-GB" dirty="0" smtClean="0"/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u="sng" dirty="0" err="1">
                <a:solidFill>
                  <a:srgbClr val="FF0000"/>
                </a:solidFill>
              </a:rPr>
              <a:t>MED</a:t>
            </a:r>
            <a:r>
              <a:rPr lang="en-US" dirty="0" err="1"/>
              <a:t>ical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L</a:t>
            </a:r>
            <a:r>
              <a:rPr lang="en-US" dirty="0"/>
              <a:t>iterature </a:t>
            </a:r>
            <a:r>
              <a:rPr lang="en-US" u="sng" dirty="0">
                <a:solidFill>
                  <a:srgbClr val="FF0000"/>
                </a:solidFill>
              </a:rPr>
              <a:t>A</a:t>
            </a:r>
            <a:r>
              <a:rPr lang="en-US" dirty="0"/>
              <a:t>nalysis and </a:t>
            </a:r>
            <a:r>
              <a:rPr lang="en-US" u="sng" dirty="0" err="1">
                <a:solidFill>
                  <a:srgbClr val="FF0000"/>
                </a:solidFill>
              </a:rPr>
              <a:t>R</a:t>
            </a:r>
            <a:r>
              <a:rPr lang="en-US" dirty="0" err="1"/>
              <a:t>etrival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S</a:t>
            </a:r>
            <a:r>
              <a:rPr lang="en-US" dirty="0"/>
              <a:t>ystems (</a:t>
            </a:r>
            <a:r>
              <a:rPr lang="en-US" b="1" dirty="0"/>
              <a:t>MEDLARS</a:t>
            </a:r>
            <a:r>
              <a:rPr lang="en-US" dirty="0"/>
              <a:t>)(1964 </a:t>
            </a:r>
            <a:r>
              <a:rPr lang="en-US" dirty="0" smtClean="0"/>
              <a:t>)-----</a:t>
            </a:r>
            <a:r>
              <a:rPr lang="en-US" b="1" dirty="0" smtClean="0"/>
              <a:t>CD-ROM</a:t>
            </a:r>
            <a:endParaRPr lang="en-GB" b="1" dirty="0"/>
          </a:p>
          <a:p>
            <a:pPr algn="l" rtl="0"/>
            <a:endParaRPr lang="en-GB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مدلاین: از کاغذ تا اینترنت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fa-IR" sz="6600" dirty="0"/>
          </a:p>
          <a:p>
            <a:pPr algn="ctr">
              <a:lnSpc>
                <a:spcPct val="90000"/>
              </a:lnSpc>
              <a:buNone/>
            </a:pPr>
            <a:r>
              <a:rPr lang="en-US" sz="6600" b="1" u="sng" dirty="0">
                <a:solidFill>
                  <a:srgbClr val="FF0000"/>
                </a:solidFill>
                <a:latin typeface="CG Omega" pitchFamily="34" charset="0"/>
              </a:rPr>
              <a:t>MED</a:t>
            </a:r>
            <a:r>
              <a:rPr lang="en-US" sz="6600" dirty="0">
                <a:latin typeface="CG Omega" pitchFamily="34" charset="0"/>
              </a:rPr>
              <a:t>LARS ON</a:t>
            </a:r>
            <a:r>
              <a:rPr lang="en-US" sz="6600" b="1" u="sng" dirty="0">
                <a:solidFill>
                  <a:srgbClr val="FF0000"/>
                </a:solidFill>
                <a:latin typeface="CG Omega" pitchFamily="34" charset="0"/>
              </a:rPr>
              <a:t>LINE</a:t>
            </a:r>
          </a:p>
          <a:p>
            <a:pPr algn="ctr">
              <a:lnSpc>
                <a:spcPct val="90000"/>
              </a:lnSpc>
              <a:buNone/>
            </a:pPr>
            <a:endParaRPr lang="en-US" sz="6600" b="1" u="sng" dirty="0">
              <a:solidFill>
                <a:schemeClr val="hlink"/>
              </a:solidFill>
              <a:latin typeface="CG Omega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0000"/>
                </a:solidFill>
                <a:latin typeface="Tahoma" pitchFamily="34" charset="0"/>
              </a:rPr>
              <a:t>MEDLINE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15000" y="3657600"/>
            <a:ext cx="1676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81200" y="3657600"/>
            <a:ext cx="2057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موضوعات تحت پوشش مدلاین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b="1" dirty="0" smtClean="0"/>
              <a:t>پزشکی</a:t>
            </a:r>
          </a:p>
          <a:p>
            <a:pPr algn="r"/>
            <a:r>
              <a:rPr lang="fa-IR" sz="2800" b="1" dirty="0" smtClean="0"/>
              <a:t>پرستاری</a:t>
            </a:r>
          </a:p>
          <a:p>
            <a:pPr algn="r"/>
            <a:r>
              <a:rPr lang="fa-IR" sz="2800" b="1" dirty="0" smtClean="0"/>
              <a:t>داروسازی</a:t>
            </a:r>
          </a:p>
          <a:p>
            <a:pPr algn="r"/>
            <a:r>
              <a:rPr lang="fa-IR" sz="2800" b="1" dirty="0" smtClean="0"/>
              <a:t>دندانپزشکی</a:t>
            </a:r>
          </a:p>
          <a:p>
            <a:pPr algn="r"/>
            <a:r>
              <a:rPr lang="fa-IR" sz="2800" b="1" dirty="0" smtClean="0"/>
              <a:t>دامپزشکی</a:t>
            </a:r>
          </a:p>
          <a:p>
            <a:pPr algn="r"/>
            <a:r>
              <a:rPr lang="fa-IR" sz="2800" b="1" dirty="0" smtClean="0"/>
              <a:t>مراقبت های بهداشتی</a:t>
            </a:r>
          </a:p>
          <a:p>
            <a:pPr algn="r"/>
            <a:r>
              <a:rPr lang="fa-IR" sz="2800" b="1" dirty="0" smtClean="0"/>
              <a:t>زیست شناسی</a:t>
            </a:r>
          </a:p>
          <a:p>
            <a:pPr algn="r"/>
            <a:r>
              <a:rPr lang="fa-IR" sz="2800" b="1" dirty="0" smtClean="0"/>
              <a:t>بیوشیمی</a:t>
            </a:r>
          </a:p>
          <a:p>
            <a:pPr marL="0" indent="0" algn="l" rtl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87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راه های دسترسی به مدلاین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AutoNum type="alphaUcPeriod"/>
            </a:pPr>
            <a:r>
              <a:rPr lang="en-US" b="1" dirty="0" err="1" smtClean="0"/>
              <a:t>Pubmed</a:t>
            </a:r>
            <a:r>
              <a:rPr lang="en-US" b="1" dirty="0"/>
              <a:t> </a:t>
            </a:r>
            <a:r>
              <a:rPr lang="en-US" b="1" dirty="0" smtClean="0"/>
              <a:t>(Free)</a:t>
            </a:r>
          </a:p>
          <a:p>
            <a:pPr marL="514350" indent="-514350" algn="l" rtl="0">
              <a:buAutoNum type="alphaUcPeriod"/>
            </a:pPr>
            <a:r>
              <a:rPr lang="en-US" dirty="0" err="1" smtClean="0"/>
              <a:t>Ebsco</a:t>
            </a:r>
            <a:r>
              <a:rPr lang="en-US" dirty="0" smtClean="0"/>
              <a:t> </a:t>
            </a:r>
          </a:p>
          <a:p>
            <a:pPr marL="514350" indent="-514350" algn="l" rtl="0">
              <a:buAutoNum type="alphaUcPeriod"/>
            </a:pPr>
            <a:r>
              <a:rPr lang="en-US" dirty="0" smtClean="0"/>
              <a:t>Ovid</a:t>
            </a:r>
          </a:p>
          <a:p>
            <a:pPr marL="514350" indent="-514350" algn="l" rtl="0">
              <a:buAutoNum type="alphaUcPeriod"/>
            </a:pPr>
            <a:r>
              <a:rPr lang="en-US" dirty="0" smtClean="0"/>
              <a:t>Thomson</a:t>
            </a:r>
          </a:p>
          <a:p>
            <a:pPr marL="514350" indent="-514350" algn="l" rtl="0"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2895600" y="2286000"/>
            <a:ext cx="10668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322894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(Not Free)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PubMed </a:t>
            </a:r>
            <a:r>
              <a:rPr lang="en-US" dirty="0" err="1" smtClean="0"/>
              <a:t>vs</a:t>
            </a:r>
            <a:r>
              <a:rPr lang="en-US" dirty="0" smtClean="0"/>
              <a:t> Medline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MEDLINE</a:t>
            </a:r>
            <a:r>
              <a:rPr lang="en-US" dirty="0"/>
              <a:t> is the largest component of </a:t>
            </a:r>
            <a:r>
              <a:rPr lang="en-US" dirty="0" smtClean="0"/>
              <a:t>PubMed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Freely</a:t>
            </a:r>
            <a:r>
              <a:rPr lang="en-US" dirty="0" smtClean="0"/>
              <a:t> </a:t>
            </a:r>
            <a:r>
              <a:rPr lang="en-US" dirty="0"/>
              <a:t>accessible online database </a:t>
            </a:r>
            <a:endParaRPr lang="en-US" dirty="0" smtClean="0"/>
          </a:p>
          <a:p>
            <a:pPr algn="l" rtl="0"/>
            <a:r>
              <a:rPr lang="en-US" dirty="0" smtClean="0"/>
              <a:t>In addition </a:t>
            </a:r>
            <a:r>
              <a:rPr lang="en-US" dirty="0"/>
              <a:t>to MEDLINE citations, </a:t>
            </a:r>
            <a:r>
              <a:rPr lang="en-US" b="1" dirty="0"/>
              <a:t>PubMed also contains</a:t>
            </a:r>
            <a:r>
              <a:rPr lang="en-US" b="1" dirty="0" smtClean="0"/>
              <a:t>:</a:t>
            </a:r>
          </a:p>
          <a:p>
            <a:pPr lvl="1" algn="l" rtl="0"/>
            <a:r>
              <a:rPr lang="en-US" dirty="0"/>
              <a:t>In-process </a:t>
            </a:r>
            <a:r>
              <a:rPr lang="en-US" dirty="0" smtClean="0"/>
              <a:t>citations</a:t>
            </a:r>
          </a:p>
          <a:p>
            <a:pPr lvl="1" algn="l" rtl="0"/>
            <a:r>
              <a:rPr lang="en-US" dirty="0"/>
              <a:t>Citations to articles that are </a:t>
            </a:r>
            <a:r>
              <a:rPr lang="en-US" dirty="0" smtClean="0"/>
              <a:t>out-of-scope</a:t>
            </a:r>
          </a:p>
          <a:p>
            <a:pPr lvl="1" algn="l" rtl="0"/>
            <a:r>
              <a:rPr lang="en-US" dirty="0"/>
              <a:t>Include OLDMEDLINE </a:t>
            </a:r>
            <a:r>
              <a:rPr lang="en-US" dirty="0" smtClean="0"/>
              <a:t>citations (</a:t>
            </a:r>
            <a:r>
              <a:rPr lang="en-US" dirty="0"/>
              <a:t>1946 </a:t>
            </a:r>
            <a:r>
              <a:rPr lang="en-US" dirty="0" smtClean="0"/>
              <a:t>-1965)</a:t>
            </a:r>
          </a:p>
          <a:p>
            <a:pPr lvl="1" algn="l" rtl="0"/>
            <a:r>
              <a:rPr lang="en-US" dirty="0" smtClean="0"/>
              <a:t>…</a:t>
            </a:r>
          </a:p>
          <a:p>
            <a:pPr lvl="1"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PubMed?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a-IR" sz="34400" dirty="0"/>
              <a:t>؟</a:t>
            </a:r>
            <a:endParaRPr lang="fa-IR" sz="1600" dirty="0"/>
          </a:p>
          <a:p>
            <a:pPr marL="0" indent="0" algn="r">
              <a:buNone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9742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>
              <a:hlinkClick r:id="rId2"/>
            </a:endParaRPr>
          </a:p>
          <a:p>
            <a:pPr algn="l" rtl="0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www.pubmed.com</a:t>
            </a:r>
            <a:r>
              <a:rPr lang="en-US" dirty="0" smtClean="0"/>
              <a:t>/</a:t>
            </a:r>
          </a:p>
          <a:p>
            <a:pPr algn="l" rtl="0"/>
            <a:r>
              <a:rPr lang="en-US" dirty="0" smtClean="0">
                <a:hlinkClick r:id="rId3"/>
              </a:rPr>
              <a:t>http://www.pubmed.gov</a:t>
            </a:r>
            <a:r>
              <a:rPr lang="en-US" dirty="0" smtClean="0"/>
              <a:t>/</a:t>
            </a:r>
          </a:p>
          <a:p>
            <a:pPr algn="l" rtl="0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www.ncbi.nlm.nih.gov/pubmed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print">
              <a:alphaModFix amt="6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fa-IR" dirty="0" smtClean="0"/>
              <a:t>اهداف جلسه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endParaRPr lang="fa-IR" sz="1800" dirty="0" smtClean="0"/>
          </a:p>
          <a:p>
            <a:r>
              <a:rPr lang="fa-IR" sz="3600" dirty="0" smtClean="0"/>
              <a:t>آشنایی با اهمیت مرور متون</a:t>
            </a:r>
            <a:endParaRPr lang="en-US" sz="3600" dirty="0" smtClean="0"/>
          </a:p>
          <a:p>
            <a:r>
              <a:rPr lang="fa-IR" sz="3600" dirty="0" smtClean="0"/>
              <a:t>آشنایی با انواع منابع اطلاعاتی در علوم پزشکی</a:t>
            </a:r>
          </a:p>
          <a:p>
            <a:r>
              <a:rPr lang="fa-IR" sz="3600" dirty="0" smtClean="0"/>
              <a:t>آشنایی با پایگاه اطلاعاتی مدلاین و ساختار آن</a:t>
            </a:r>
          </a:p>
          <a:p>
            <a:r>
              <a:rPr lang="fa-IR" sz="3600" dirty="0" smtClean="0"/>
              <a:t>آشنایی با سرعنوان های موضوعی مش</a:t>
            </a:r>
          </a:p>
          <a:p>
            <a:r>
              <a:rPr lang="fa-IR" sz="3600" dirty="0" smtClean="0"/>
              <a:t>آشنایی با روش های مختلف جستجو در مدلاین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800" dirty="0" smtClean="0">
                <a:solidFill>
                  <a:srgbClr val="FF0000"/>
                </a:solidFill>
              </a:rPr>
              <a:t>Me</a:t>
            </a:r>
            <a:r>
              <a:rPr lang="en-US" sz="4800" dirty="0" smtClean="0"/>
              <a:t>dical </a:t>
            </a:r>
            <a:r>
              <a:rPr lang="en-US" sz="4800" dirty="0" smtClean="0">
                <a:solidFill>
                  <a:srgbClr val="FF0000"/>
                </a:solidFill>
              </a:rPr>
              <a:t>S</a:t>
            </a:r>
            <a:r>
              <a:rPr lang="en-US" sz="4800" dirty="0" smtClean="0"/>
              <a:t>ubject </a:t>
            </a:r>
            <a:r>
              <a:rPr lang="en-US" sz="4800" dirty="0" smtClean="0">
                <a:solidFill>
                  <a:srgbClr val="FF0000"/>
                </a:solidFill>
              </a:rPr>
              <a:t>H</a:t>
            </a:r>
            <a:r>
              <a:rPr lang="en-US" sz="4800" dirty="0" smtClean="0"/>
              <a:t>eading</a:t>
            </a:r>
          </a:p>
          <a:p>
            <a:pPr algn="r"/>
            <a:r>
              <a:rPr lang="fa-IR" sz="4800" dirty="0" smtClean="0"/>
              <a:t>سرعنوان های موضوعی پزشکی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724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واژگانی کنترل شده و اصطلاحنامه ای جامع (1960)</a:t>
            </a:r>
          </a:p>
          <a:p>
            <a:r>
              <a:rPr lang="fa-IR" dirty="0" smtClean="0"/>
              <a:t>کاربردهای مش</a:t>
            </a:r>
          </a:p>
          <a:p>
            <a:pPr lvl="1"/>
            <a:r>
              <a:rPr lang="fa-IR" dirty="0" smtClean="0"/>
              <a:t>نمایه سازی</a:t>
            </a:r>
          </a:p>
          <a:p>
            <a:pPr lvl="1"/>
            <a:r>
              <a:rPr lang="fa-IR" dirty="0" smtClean="0"/>
              <a:t>فهرست نویسی تحلیلی</a:t>
            </a:r>
          </a:p>
          <a:p>
            <a:pPr lvl="1"/>
            <a:r>
              <a:rPr lang="fa-IR" dirty="0" smtClean="0">
                <a:solidFill>
                  <a:srgbClr val="FF0000"/>
                </a:solidFill>
              </a:rPr>
              <a:t>جستجو و بازیابی اطلاعات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به این کلمات نگاه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Cancer</a:t>
            </a:r>
          </a:p>
          <a:p>
            <a:pPr algn="l" rtl="0"/>
            <a:r>
              <a:rPr lang="en-US" dirty="0" smtClean="0"/>
              <a:t>Neoplasm</a:t>
            </a:r>
          </a:p>
          <a:p>
            <a:pPr algn="l" rtl="0"/>
            <a:r>
              <a:rPr lang="en-US" dirty="0" smtClean="0"/>
              <a:t>Malignancy</a:t>
            </a:r>
          </a:p>
          <a:p>
            <a:pPr algn="l" rtl="0"/>
            <a:endParaRPr lang="en-US" dirty="0"/>
          </a:p>
          <a:p>
            <a:pPr marL="0" indent="0" algn="ctr" rtl="0">
              <a:buNone/>
            </a:pP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Neoplasms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1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9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5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9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3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جستجو در </a:t>
            </a:r>
            <a:r>
              <a:rPr lang="en-US" dirty="0" smtClean="0"/>
              <a:t>PubMed</a:t>
            </a:r>
            <a:r>
              <a:rPr lang="fa-IR" dirty="0" smtClean="0"/>
              <a:t>: مبانی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الف- عمل گر (اپراتور)های جستجو</a:t>
            </a:r>
          </a:p>
          <a:p>
            <a:pPr algn="l" rtl="0"/>
            <a:r>
              <a:rPr lang="en-US" dirty="0" smtClean="0"/>
              <a:t>AND</a:t>
            </a:r>
          </a:p>
          <a:p>
            <a:pPr algn="l" rtl="0"/>
            <a:r>
              <a:rPr lang="en-US" dirty="0" smtClean="0"/>
              <a:t>OR</a:t>
            </a:r>
          </a:p>
          <a:p>
            <a:pPr algn="l" rtl="0"/>
            <a:r>
              <a:rPr lang="en-US" dirty="0" smtClean="0"/>
              <a:t>NOT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13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متون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تعریف:</a:t>
            </a:r>
          </a:p>
          <a:p>
            <a:pPr marL="0" indent="0">
              <a:buNone/>
            </a:pPr>
            <a:r>
              <a:rPr lang="fa-IR" dirty="0" smtClean="0"/>
              <a:t>مرور متون عبارت است از بررسی وسیع، جامع، منظم و نقادانه آثار علمی مرتبط با موضوع تحقیق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 algn="l">
              <a:buNone/>
            </a:pPr>
            <a:r>
              <a:rPr lang="fa-IR" sz="2000" dirty="0" smtClean="0"/>
              <a:t>لامعی </a:t>
            </a:r>
            <a:r>
              <a:rPr lang="fa-IR" sz="2000" dirty="0"/>
              <a:t>(1379)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0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Children AND asthma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57438"/>
            <a:ext cx="6705600" cy="392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اپراتور </a:t>
            </a:r>
            <a:r>
              <a:rPr lang="en-US" dirty="0" smtClean="0"/>
              <a:t>AND</a:t>
            </a:r>
            <a:r>
              <a:rPr lang="fa-IR" dirty="0" smtClean="0"/>
              <a:t> نتایج را محدود می کند:</a:t>
            </a:r>
          </a:p>
          <a:p>
            <a:pPr algn="l" rtl="0"/>
            <a:r>
              <a:rPr lang="en-US" b="1" dirty="0" smtClean="0"/>
              <a:t>Children</a:t>
            </a:r>
            <a:r>
              <a:rPr lang="fa-IR" dirty="0" smtClean="0"/>
              <a:t>........</a:t>
            </a:r>
            <a:r>
              <a:rPr lang="en-US" b="1" dirty="0"/>
              <a:t> </a:t>
            </a:r>
            <a:r>
              <a:rPr lang="en-US" b="1" dirty="0" smtClean="0"/>
              <a:t>1,693,164</a:t>
            </a:r>
          </a:p>
          <a:p>
            <a:pPr algn="l" rtl="0"/>
            <a:r>
              <a:rPr lang="en-US" b="1" dirty="0" smtClean="0"/>
              <a:t>Asthma………</a:t>
            </a:r>
            <a:r>
              <a:rPr lang="en-US" b="1" dirty="0"/>
              <a:t> </a:t>
            </a:r>
            <a:r>
              <a:rPr lang="en-US" b="1" dirty="0" smtClean="0"/>
              <a:t>123,455</a:t>
            </a:r>
          </a:p>
          <a:p>
            <a:pPr algn="l" rtl="0"/>
            <a:r>
              <a:rPr lang="en-US" b="1" dirty="0" smtClean="0"/>
              <a:t>Children AND Asthma……..</a:t>
            </a:r>
            <a:r>
              <a:rPr lang="en-US" b="1" dirty="0"/>
              <a:t> </a:t>
            </a:r>
            <a:r>
              <a:rPr lang="en-US" b="1" dirty="0" smtClean="0"/>
              <a:t>35,891</a:t>
            </a:r>
          </a:p>
          <a:p>
            <a:pPr marL="0" indent="0" algn="ctr" rtl="0">
              <a:buNone/>
            </a:pPr>
            <a:r>
              <a:rPr lang="en-US" sz="9600" b="1" dirty="0" smtClean="0"/>
              <a:t>A</a:t>
            </a:r>
            <a:r>
              <a:rPr lang="az-Cyrl-AZ" sz="9600" b="1" dirty="0" smtClean="0"/>
              <a:t>П</a:t>
            </a:r>
            <a:r>
              <a:rPr lang="en-US" sz="9600" b="1" dirty="0" smtClean="0"/>
              <a:t>B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78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r>
              <a:rPr lang="fa-IR" dirty="0" smtClean="0"/>
              <a:t> باعث افزایش جامعیت جستجو می شود.</a:t>
            </a:r>
          </a:p>
          <a:p>
            <a:pPr algn="l" rtl="0"/>
            <a:r>
              <a:rPr lang="en-US" dirty="0" smtClean="0"/>
              <a:t>Stroke OR </a:t>
            </a:r>
            <a:r>
              <a:rPr lang="en-US" dirty="0"/>
              <a:t>“cardiovascular disease</a:t>
            </a:r>
            <a:r>
              <a:rPr lang="en-US" dirty="0" smtClean="0"/>
              <a:t>”</a:t>
            </a:r>
            <a:endParaRPr lang="fa-I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5486400" cy="321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Stroke……………. </a:t>
            </a:r>
            <a:r>
              <a:rPr lang="en-US" b="1" dirty="0" smtClean="0"/>
              <a:t>173,714 </a:t>
            </a:r>
          </a:p>
          <a:p>
            <a:pPr algn="l" rtl="0"/>
            <a:r>
              <a:rPr lang="en-US" dirty="0" smtClean="0"/>
              <a:t>“cardiovascular disease”……………..</a:t>
            </a:r>
            <a:r>
              <a:rPr lang="en-US" b="1" dirty="0"/>
              <a:t> </a:t>
            </a:r>
            <a:r>
              <a:rPr lang="en-US" b="1" dirty="0" smtClean="0"/>
              <a:t>61,304</a:t>
            </a:r>
          </a:p>
          <a:p>
            <a:pPr algn="l" rtl="0"/>
            <a:r>
              <a:rPr lang="en-US" b="1" dirty="0" smtClean="0"/>
              <a:t>Stroke OR </a:t>
            </a:r>
            <a:r>
              <a:rPr lang="en-US" dirty="0"/>
              <a:t>“cardiovascular </a:t>
            </a:r>
            <a:r>
              <a:rPr lang="en-US" dirty="0" smtClean="0"/>
              <a:t>disease” ….</a:t>
            </a:r>
            <a:r>
              <a:rPr lang="en-US" b="1" dirty="0"/>
              <a:t> </a:t>
            </a:r>
            <a:r>
              <a:rPr lang="en-US" b="1" dirty="0" smtClean="0"/>
              <a:t>229208</a:t>
            </a:r>
          </a:p>
          <a:p>
            <a:pPr marL="0" indent="0" algn="ctr">
              <a:buNone/>
            </a:pPr>
            <a:r>
              <a:rPr lang="en-US" sz="9600" b="1" baseline="-25000" dirty="0" smtClean="0"/>
              <a:t>AUB</a:t>
            </a:r>
            <a:endParaRPr lang="fa-IR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2450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سوال</a:t>
            </a:r>
            <a:r>
              <a:rPr lang="fa-IR" dirty="0"/>
              <a:t>: چه زمانی از </a:t>
            </a:r>
            <a:r>
              <a:rPr lang="fa-IR" dirty="0" smtClean="0"/>
              <a:t> </a:t>
            </a:r>
            <a:r>
              <a:rPr lang="en-US" dirty="0" smtClean="0"/>
              <a:t>OR </a:t>
            </a:r>
            <a:r>
              <a:rPr lang="fa-IR" dirty="0" smtClean="0"/>
              <a:t> استفاده </a:t>
            </a:r>
            <a:r>
              <a:rPr lang="fa-IR" dirty="0"/>
              <a:t>می کنیم</a:t>
            </a:r>
            <a:r>
              <a:rPr lang="fa-IR" dirty="0" smtClean="0"/>
              <a:t>؟</a:t>
            </a:r>
          </a:p>
          <a:p>
            <a:pPr lvl="3"/>
            <a:r>
              <a:rPr lang="fa-IR" sz="2800" dirty="0" smtClean="0"/>
              <a:t>مترادف ها</a:t>
            </a:r>
          </a:p>
          <a:p>
            <a:pPr lvl="3"/>
            <a:r>
              <a:rPr lang="fa-IR" sz="2800" dirty="0" smtClean="0"/>
              <a:t>املای متفاوت</a:t>
            </a:r>
            <a:endParaRPr lang="fa-IR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800" dirty="0" smtClean="0"/>
              <a:t>Brain NOT Tumor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1"/>
            <a:ext cx="6248400" cy="364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5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fa-IR" dirty="0" smtClean="0"/>
              <a:t> نتایج جستجو را محدود می کند.</a:t>
            </a:r>
          </a:p>
          <a:p>
            <a:pPr algn="l" rtl="0"/>
            <a:r>
              <a:rPr lang="en-US" b="1" dirty="0" smtClean="0"/>
              <a:t>Brain</a:t>
            </a:r>
            <a:r>
              <a:rPr lang="en-US" dirty="0" smtClean="0"/>
              <a:t>………</a:t>
            </a:r>
            <a:r>
              <a:rPr lang="en-US" b="1" dirty="0" smtClean="0"/>
              <a:t>1,275,920</a:t>
            </a:r>
          </a:p>
          <a:p>
            <a:pPr algn="l" rtl="0"/>
            <a:r>
              <a:rPr lang="en-US" b="1" dirty="0" smtClean="0"/>
              <a:t>Tumor………. 2,609,373 </a:t>
            </a:r>
          </a:p>
          <a:p>
            <a:pPr algn="l" rtl="0"/>
            <a:r>
              <a:rPr lang="en-US" b="1" dirty="0" smtClean="0"/>
              <a:t>Brain </a:t>
            </a:r>
            <a:r>
              <a:rPr lang="en-US" b="1" dirty="0"/>
              <a:t>NOT </a:t>
            </a:r>
            <a:r>
              <a:rPr lang="en-US" b="1" dirty="0" smtClean="0"/>
              <a:t>Tumor……</a:t>
            </a:r>
            <a:r>
              <a:rPr lang="en-US" b="1" dirty="0"/>
              <a:t> </a:t>
            </a:r>
            <a:r>
              <a:rPr lang="en-US" b="1" dirty="0" smtClean="0"/>
              <a:t>1,133,450</a:t>
            </a:r>
          </a:p>
          <a:p>
            <a:pPr marL="0" indent="0" algn="ctr" rtl="0">
              <a:buNone/>
            </a:pPr>
            <a:r>
              <a:rPr lang="en-US" sz="4000" b="1" dirty="0" smtClean="0"/>
              <a:t>A-B=A-(A</a:t>
            </a:r>
            <a:r>
              <a:rPr lang="az-Cyrl-AZ" sz="4000" b="1" dirty="0"/>
              <a:t> </a:t>
            </a:r>
            <a:r>
              <a:rPr lang="az-Cyrl-AZ" sz="4000" b="1" dirty="0" smtClean="0"/>
              <a:t>П</a:t>
            </a:r>
            <a:r>
              <a:rPr lang="en-US" sz="4000" b="1" dirty="0" smtClean="0"/>
              <a:t> B)</a:t>
            </a:r>
          </a:p>
          <a:p>
            <a:pPr marL="0" indent="0" algn="ctr" rtl="0">
              <a:buNone/>
            </a:pPr>
            <a:r>
              <a:rPr lang="en-US" sz="4000" b="1" dirty="0" smtClean="0"/>
              <a:t>Brain AND Tumor…..</a:t>
            </a:r>
            <a:r>
              <a:rPr lang="en-US" sz="4000" b="1" dirty="0"/>
              <a:t> </a:t>
            </a:r>
            <a:r>
              <a:rPr lang="en-US" sz="4000" b="1" dirty="0" smtClean="0"/>
              <a:t>142,470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27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سایر عملگرها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Truncation…….*</a:t>
            </a:r>
          </a:p>
          <a:p>
            <a:pPr algn="l" rtl="0"/>
            <a:r>
              <a:rPr lang="en-US" b="1" dirty="0" smtClean="0"/>
              <a:t>Manage*</a:t>
            </a:r>
          </a:p>
          <a:p>
            <a:pPr lvl="1" algn="l" rtl="0"/>
            <a:r>
              <a:rPr lang="en-US" b="1" dirty="0" smtClean="0"/>
              <a:t>Manage</a:t>
            </a:r>
          </a:p>
          <a:p>
            <a:pPr lvl="1" algn="l" rtl="0"/>
            <a:r>
              <a:rPr lang="en-US" b="1" dirty="0" smtClean="0"/>
              <a:t>Management</a:t>
            </a:r>
          </a:p>
          <a:p>
            <a:pPr lvl="1" algn="l" rtl="0"/>
            <a:r>
              <a:rPr lang="en-US" b="1" dirty="0" smtClean="0"/>
              <a:t>Manager</a:t>
            </a:r>
          </a:p>
          <a:p>
            <a:pPr lvl="1" algn="l" rtl="0"/>
            <a:endParaRPr lang="en-US" b="1" dirty="0"/>
          </a:p>
          <a:p>
            <a:pPr lvl="1" algn="ctr" rtl="0"/>
            <a:r>
              <a:rPr lang="en-US" b="1" dirty="0" smtClean="0"/>
              <a:t>(Manage OR Management OR Manager)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19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سایر عملگرها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Wildcard…….</a:t>
            </a:r>
            <a:r>
              <a:rPr lang="en-US" dirty="0"/>
              <a:t>?</a:t>
            </a:r>
            <a:endParaRPr lang="en-US" dirty="0" smtClean="0"/>
          </a:p>
          <a:p>
            <a:pPr algn="l" rtl="0"/>
            <a:r>
              <a:rPr lang="en-US" dirty="0" err="1" smtClean="0"/>
              <a:t>Organi?ation</a:t>
            </a:r>
            <a:endParaRPr lang="en-US" dirty="0" smtClean="0"/>
          </a:p>
          <a:p>
            <a:pPr lvl="1" algn="l" rtl="0"/>
            <a:r>
              <a:rPr lang="en-US" dirty="0" smtClean="0"/>
              <a:t>Organization</a:t>
            </a:r>
          </a:p>
          <a:p>
            <a:pPr lvl="1" algn="l" rtl="0"/>
            <a:r>
              <a:rPr lang="en-US" dirty="0" err="1" smtClean="0"/>
              <a:t>Organisation</a:t>
            </a:r>
            <a:endParaRPr lang="en-US" dirty="0" smtClean="0"/>
          </a:p>
          <a:p>
            <a:pPr lvl="1" algn="r"/>
            <a:r>
              <a:rPr lang="fa-IR" dirty="0" smtClean="0"/>
              <a:t>پابمد این عملگر را ساپورت نمی کند!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جستجوی عبارتی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اصطلاحات را داخل گیومه «» بگذارید</a:t>
            </a:r>
          </a:p>
          <a:p>
            <a:r>
              <a:rPr lang="fa-IR" dirty="0" smtClean="0"/>
              <a:t>باعث محدود شدن نتایج جستجو می شود</a:t>
            </a:r>
          </a:p>
          <a:p>
            <a:pPr algn="l" rtl="0"/>
            <a:r>
              <a:rPr lang="en-US" b="1" dirty="0"/>
              <a:t>human brain</a:t>
            </a:r>
            <a:r>
              <a:rPr lang="en-US" dirty="0"/>
              <a:t>……. </a:t>
            </a:r>
            <a:r>
              <a:rPr lang="en-US" b="1" dirty="0" smtClean="0"/>
              <a:t>667,411</a:t>
            </a:r>
          </a:p>
          <a:p>
            <a:pPr algn="l" rtl="0"/>
            <a:r>
              <a:rPr lang="en-US" b="1" dirty="0" smtClean="0"/>
              <a:t>“human brain”……</a:t>
            </a:r>
            <a:r>
              <a:rPr lang="en-US" b="1" dirty="0"/>
              <a:t> </a:t>
            </a:r>
            <a:r>
              <a:rPr lang="en-US" b="1" dirty="0" smtClean="0"/>
              <a:t>23,139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اهمیت مرور متون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endParaRPr lang="fa-IR" dirty="0" smtClean="0"/>
          </a:p>
          <a:p>
            <a:pPr marL="0" indent="0" algn="ctr">
              <a:buNone/>
            </a:pPr>
            <a:r>
              <a:rPr lang="fa-IR" sz="4200" dirty="0" smtClean="0"/>
              <a:t>به نظر شما بازنگری متون علمی چه اهمیتی دارد؟</a:t>
            </a:r>
          </a:p>
          <a:p>
            <a:pPr marL="0" indent="0" algn="ctr">
              <a:buNone/>
            </a:pPr>
            <a:r>
              <a:rPr lang="fa-IR" sz="25900" dirty="0" smtClean="0"/>
              <a:t>؟</a:t>
            </a:r>
            <a:endParaRPr lang="fa-IR" sz="1100" dirty="0" smtClean="0"/>
          </a:p>
          <a:p>
            <a:pPr marL="0" indent="0" algn="l">
              <a:buNone/>
            </a:pPr>
            <a:r>
              <a:rPr lang="fa-IR" sz="4300" dirty="0" smtClean="0"/>
              <a:t>بحث کنید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8589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تدوین استراتژی جستجو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طرح یک موضوع برای جستجو</a:t>
            </a:r>
          </a:p>
          <a:p>
            <a:r>
              <a:rPr lang="fa-IR" sz="3600" dirty="0" smtClean="0"/>
              <a:t>تعیین واژه های کلیدی</a:t>
            </a:r>
          </a:p>
          <a:p>
            <a:r>
              <a:rPr lang="fa-IR" sz="3600" dirty="0" smtClean="0"/>
              <a:t>تعیین واژه های مترادف/مشابه/املاهای مختلف</a:t>
            </a:r>
          </a:p>
          <a:p>
            <a:r>
              <a:rPr lang="fa-IR" sz="3600" dirty="0" smtClean="0"/>
              <a:t>ترکیب این کلیدواژه ها با اپراتورهای منطقی</a:t>
            </a:r>
          </a:p>
          <a:p>
            <a:r>
              <a:rPr lang="fa-IR" sz="3600" dirty="0" smtClean="0"/>
              <a:t>اقدام برای جستجو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61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/>
              <a:t>اصلاحات برنامه آموزش پزشکی در آمریکا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Medical education, USA, reform </a:t>
            </a:r>
          </a:p>
          <a:p>
            <a:pPr lvl="1" algn="l" rtl="0"/>
            <a:r>
              <a:rPr lang="en-US" dirty="0" err="1" smtClean="0"/>
              <a:t>USA,United</a:t>
            </a:r>
            <a:r>
              <a:rPr lang="en-US" dirty="0" smtClean="0"/>
              <a:t> state</a:t>
            </a:r>
          </a:p>
          <a:p>
            <a:pPr lvl="1" algn="l" rtl="0"/>
            <a:r>
              <a:rPr lang="en-US" dirty="0" smtClean="0"/>
              <a:t>Reform, Revision</a:t>
            </a:r>
          </a:p>
          <a:p>
            <a:pPr lvl="1" algn="l" rtl="0"/>
            <a:r>
              <a:rPr lang="en-US" dirty="0" smtClean="0"/>
              <a:t>Medical….medicine</a:t>
            </a:r>
          </a:p>
          <a:p>
            <a:pPr lvl="1" algn="l" rtl="0"/>
            <a:r>
              <a:rPr lang="en-US" dirty="0" smtClean="0"/>
              <a:t>Education….educational</a:t>
            </a:r>
          </a:p>
          <a:p>
            <a:pPr algn="l" rtl="0"/>
            <a:r>
              <a:rPr lang="en-US" dirty="0" smtClean="0"/>
              <a:t>((Medic*AND education*) AND (reform OR revision)) AND (“united state” OR USA)</a:t>
            </a:r>
          </a:p>
          <a:p>
            <a:pPr marL="0" indent="0" algn="ctr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966 Document</a:t>
            </a:r>
            <a:endParaRPr lang="fa-I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fa-IR" b="1" dirty="0"/>
              <a:t>ارتباط بین درمان با انسولین در بیماران دیابتی با ابتلا به </a:t>
            </a:r>
            <a:r>
              <a:rPr lang="fa-IR" b="1" dirty="0" smtClean="0"/>
              <a:t>سرطان</a:t>
            </a:r>
          </a:p>
          <a:p>
            <a:pPr algn="l" rtl="0"/>
            <a:r>
              <a:rPr lang="en-US" b="1" dirty="0"/>
              <a:t>diabetes </a:t>
            </a:r>
            <a:r>
              <a:rPr lang="en-US" b="1" dirty="0" smtClean="0"/>
              <a:t>mellitus</a:t>
            </a:r>
          </a:p>
          <a:p>
            <a:pPr algn="l" rtl="0"/>
            <a:r>
              <a:rPr lang="en-US" b="1" dirty="0" smtClean="0"/>
              <a:t>Glucose</a:t>
            </a:r>
          </a:p>
          <a:p>
            <a:pPr algn="l" rtl="0"/>
            <a:r>
              <a:rPr lang="en-US" b="1" dirty="0" smtClean="0"/>
              <a:t>Insulin</a:t>
            </a:r>
          </a:p>
          <a:p>
            <a:pPr algn="l" rtl="0"/>
            <a:r>
              <a:rPr lang="en-US" b="1" dirty="0" smtClean="0"/>
              <a:t>Cancer</a:t>
            </a:r>
          </a:p>
          <a:p>
            <a:pPr algn="l" rtl="0"/>
            <a:r>
              <a:rPr lang="en-US" b="1" dirty="0" smtClean="0"/>
              <a:t>Neoplasm</a:t>
            </a:r>
          </a:p>
          <a:p>
            <a:pPr algn="l" rtl="0"/>
            <a:r>
              <a:rPr lang="en-US" b="1" dirty="0" smtClean="0"/>
              <a:t>Malignancy</a:t>
            </a:r>
          </a:p>
          <a:p>
            <a:pPr algn="l" rtl="0"/>
            <a:r>
              <a:rPr lang="en-US" b="1" dirty="0" smtClean="0"/>
              <a:t>carcinoma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/>
              <a:t>((("Diabetes Mellitus"[Mesh]) AND "Glucose"[Mesh]) AND "Insulin"[Mesh]) AND "Neoplasms"[Mesh] AND "Carcinoma"[Mesh</a:t>
            </a:r>
            <a:r>
              <a:rPr lang="en-US" smtClean="0"/>
              <a:t>]“)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\Asc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428604"/>
            <a:ext cx="8572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sz="3200" dirty="0" smtClean="0">
              <a:solidFill>
                <a:srgbClr val="00B0F0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r" rtl="1"/>
            <a:r>
              <a:rPr lang="fa-IR" sz="3200" dirty="0" smtClean="0">
                <a:solidFill>
                  <a:srgbClr val="00B0F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از خدا می خواهم،</a:t>
            </a:r>
          </a:p>
          <a:p>
            <a:pPr algn="r" rtl="1"/>
            <a:r>
              <a:rPr lang="fa-IR" sz="3200" dirty="0" smtClean="0">
                <a:solidFill>
                  <a:srgbClr val="00B0F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</a:t>
            </a:r>
          </a:p>
          <a:p>
            <a:pPr algn="r" rtl="1"/>
            <a:r>
              <a:rPr lang="fa-IR" sz="3200" dirty="0" smtClean="0">
                <a:solidFill>
                  <a:srgbClr val="00B0F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آنچه را که شایسته توست به توهدیه دهد،</a:t>
            </a:r>
          </a:p>
          <a:p>
            <a:pPr algn="r" rtl="1"/>
            <a:endParaRPr lang="fa-IR" sz="3200" dirty="0" smtClean="0">
              <a:solidFill>
                <a:srgbClr val="00B0F0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r" rtl="1"/>
            <a:r>
              <a:rPr lang="fa-IR" sz="3200" dirty="0" smtClean="0">
                <a:solidFill>
                  <a:srgbClr val="00B0F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نه آنچه را که آرزو داری،</a:t>
            </a:r>
          </a:p>
          <a:p>
            <a:pPr algn="r" rtl="1"/>
            <a:r>
              <a:rPr lang="fa-IR" sz="3200" dirty="0" smtClean="0">
                <a:solidFill>
                  <a:srgbClr val="00B0F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           </a:t>
            </a:r>
          </a:p>
          <a:p>
            <a:pPr algn="r" rtl="1"/>
            <a:r>
              <a:rPr lang="fa-IR" sz="3200" dirty="0" smtClean="0">
                <a:solidFill>
                  <a:srgbClr val="00B0F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زیرا گاهی آرزوهای توکوچک اند وشایستگی</a:t>
            </a:r>
          </a:p>
          <a:p>
            <a:pPr algn="r" rtl="1"/>
            <a:r>
              <a:rPr lang="fa-IR" sz="3200" dirty="0" smtClean="0">
                <a:solidFill>
                  <a:srgbClr val="00B0F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   </a:t>
            </a:r>
          </a:p>
          <a:p>
            <a:pPr algn="r" rtl="1"/>
            <a:endParaRPr lang="fa-IR" sz="3200" dirty="0" smtClean="0">
              <a:solidFill>
                <a:srgbClr val="00B0F0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r" rtl="1"/>
            <a:r>
              <a:rPr lang="fa-IR" sz="3200" dirty="0" smtClean="0">
                <a:solidFill>
                  <a:srgbClr val="00B0F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                                             تو بسیار....</a:t>
            </a:r>
          </a:p>
          <a:p>
            <a:pPr algn="r" rtl="1"/>
            <a:endParaRPr lang="fa-IR" sz="3200" dirty="0" smtClean="0">
              <a:solidFill>
                <a:srgbClr val="00B0F0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C:\Users\admin\Pictures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58052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7239000" cy="1143000"/>
          </a:xfrm>
        </p:spPr>
        <p:txBody>
          <a:bodyPr>
            <a:normAutofit/>
          </a:bodyPr>
          <a:lstStyle/>
          <a:p>
            <a:r>
              <a:rPr lang="fa-IR" sz="3400" dirty="0" smtClean="0">
                <a:solidFill>
                  <a:schemeClr val="tx1"/>
                </a:solidFill>
                <a:cs typeface="B Nazanin" pitchFamily="2" charset="-78"/>
              </a:rPr>
              <a:t>شاد و سربلند باشید.</a:t>
            </a:r>
            <a:endParaRPr lang="en-US" sz="34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اهمیت مرور متون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fa-IR" dirty="0" smtClean="0"/>
          </a:p>
          <a:p>
            <a:pPr>
              <a:buFont typeface="Wingdings" pitchFamily="2" charset="2"/>
              <a:buChar char="v"/>
            </a:pPr>
            <a:r>
              <a:rPr lang="fa-IR" dirty="0"/>
              <a:t> </a:t>
            </a:r>
            <a:r>
              <a:rPr lang="fa-IR" dirty="0" smtClean="0"/>
              <a:t>آشنایی با سوابق و زمینه های قبلی موضوع</a:t>
            </a:r>
          </a:p>
          <a:p>
            <a:pPr>
              <a:buFont typeface="Wingdings" pitchFamily="2" charset="2"/>
              <a:buChar char="v"/>
            </a:pPr>
            <a:r>
              <a:rPr lang="fa-IR" dirty="0" smtClean="0"/>
              <a:t> تعریف متغیرها، تعیین اهداف، نوشتن سوالات و فرضیات تحقیق</a:t>
            </a:r>
          </a:p>
          <a:p>
            <a:pPr>
              <a:buFont typeface="Wingdings" pitchFamily="2" charset="2"/>
              <a:buChar char="v"/>
            </a:pPr>
            <a:r>
              <a:rPr lang="fa-IR" dirty="0" smtClean="0"/>
              <a:t> آشنایی با روش های مطالعه موضوع و روش های اجرایی</a:t>
            </a:r>
          </a:p>
          <a:p>
            <a:pPr>
              <a:buFont typeface="Wingdings" pitchFamily="2" charset="2"/>
              <a:buChar char="v"/>
            </a:pPr>
            <a:r>
              <a:rPr lang="fa-IR" dirty="0" smtClean="0"/>
              <a:t> پرهیز از دوباره کاری</a:t>
            </a:r>
          </a:p>
          <a:p>
            <a:pPr>
              <a:buFont typeface="Wingdings" pitchFamily="2" charset="2"/>
              <a:buChar char="v"/>
            </a:pPr>
            <a:r>
              <a:rPr lang="fa-IR" dirty="0" smtClean="0"/>
              <a:t> گرفتن ایده برای تحقیق</a:t>
            </a:r>
          </a:p>
          <a:p>
            <a:pPr marL="0" indent="0" algn="l">
              <a:buNone/>
            </a:pPr>
            <a:r>
              <a:rPr lang="fa-IR" sz="1800" dirty="0" smtClean="0"/>
              <a:t>لامعی (1379)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اهمیت مرور متون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fa-IR" dirty="0" smtClean="0"/>
          </a:p>
          <a:p>
            <a:pPr>
              <a:buFont typeface="Wingdings" pitchFamily="2" charset="2"/>
              <a:buChar char="v"/>
            </a:pPr>
            <a:r>
              <a:rPr lang="fa-IR" dirty="0" smtClean="0"/>
              <a:t>در نگارش پروپوزال:</a:t>
            </a:r>
          </a:p>
          <a:p>
            <a:pPr lvl="2">
              <a:buFont typeface="Wingdings" pitchFamily="2" charset="2"/>
              <a:buChar char="ü"/>
            </a:pPr>
            <a:r>
              <a:rPr lang="fa-IR" dirty="0" smtClean="0"/>
              <a:t>مقدمه</a:t>
            </a:r>
          </a:p>
          <a:p>
            <a:pPr lvl="2">
              <a:buFont typeface="Wingdings" pitchFamily="2" charset="2"/>
              <a:buChar char="ü"/>
            </a:pPr>
            <a:r>
              <a:rPr lang="fa-IR" dirty="0" smtClean="0"/>
              <a:t>بیان مسئله</a:t>
            </a:r>
          </a:p>
          <a:p>
            <a:pPr>
              <a:buFont typeface="Wingdings" pitchFamily="2" charset="2"/>
              <a:buChar char="v"/>
            </a:pPr>
            <a:r>
              <a:rPr lang="fa-IR" dirty="0" smtClean="0"/>
              <a:t> در تنظیم گزارش نهایی</a:t>
            </a:r>
          </a:p>
          <a:p>
            <a:pPr lvl="2">
              <a:buFont typeface="Wingdings" pitchFamily="2" charset="2"/>
              <a:buChar char="ü"/>
            </a:pPr>
            <a:r>
              <a:rPr lang="fa-IR" dirty="0"/>
              <a:t> </a:t>
            </a:r>
            <a:r>
              <a:rPr lang="fa-IR" dirty="0" smtClean="0"/>
              <a:t>مقدمه</a:t>
            </a:r>
          </a:p>
          <a:p>
            <a:pPr lvl="2">
              <a:buFont typeface="Wingdings" pitchFamily="2" charset="2"/>
              <a:buChar char="ü"/>
            </a:pPr>
            <a:r>
              <a:rPr lang="fa-IR" dirty="0" smtClean="0"/>
              <a:t> بحث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2711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منابع اطلاعاتی در علوم پزشکی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fa-IR" dirty="0" smtClean="0"/>
              <a:t>کتاب های درسی (</a:t>
            </a:r>
            <a:r>
              <a:rPr lang="en-US" dirty="0" smtClean="0"/>
              <a:t>Textbooks</a:t>
            </a:r>
            <a:r>
              <a:rPr lang="fa-IR" dirty="0" smtClean="0"/>
              <a:t>)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fa-IR" dirty="0" smtClean="0"/>
              <a:t>مجلات (</a:t>
            </a:r>
            <a:r>
              <a:rPr lang="en-US" dirty="0" smtClean="0"/>
              <a:t>Journals</a:t>
            </a:r>
            <a:r>
              <a:rPr lang="fa-IR" dirty="0" smtClean="0"/>
              <a:t>)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fa-IR" dirty="0" smtClean="0"/>
              <a:t>پایان نامه ها (</a:t>
            </a:r>
            <a:r>
              <a:rPr lang="en-US" dirty="0" smtClean="0"/>
              <a:t>Theses</a:t>
            </a:r>
            <a:r>
              <a:rPr lang="fa-IR" dirty="0" smtClean="0"/>
              <a:t>)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fa-IR" dirty="0" smtClean="0"/>
              <a:t>خلاصه همایش ها (</a:t>
            </a:r>
            <a:r>
              <a:rPr lang="en-US" dirty="0"/>
              <a:t>Abstracts of </a:t>
            </a:r>
            <a:r>
              <a:rPr lang="en-US" dirty="0" smtClean="0"/>
              <a:t>Seminars</a:t>
            </a:r>
            <a:r>
              <a:rPr lang="fa-IR" dirty="0" smtClean="0"/>
              <a:t>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a-IR" dirty="0" smtClean="0"/>
              <a:t>نظرات </a:t>
            </a:r>
            <a:r>
              <a:rPr lang="fa-IR" dirty="0"/>
              <a:t>افراد متخصص </a:t>
            </a:r>
            <a:r>
              <a:rPr lang="en-US" dirty="0" smtClean="0"/>
              <a:t>( </a:t>
            </a:r>
            <a:r>
              <a:rPr lang="en-US" dirty="0"/>
              <a:t>Expert Opinion</a:t>
            </a:r>
            <a:r>
              <a:rPr lang="en-US" dirty="0" smtClean="0"/>
              <a:t>)</a:t>
            </a:r>
            <a:endParaRPr lang="fa-IR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fa-IR" dirty="0" smtClean="0"/>
              <a:t>دایره المعارف ها، فرهنگ های لغت، کتابشناسی ها و ...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a-IR" dirty="0" smtClean="0"/>
              <a:t>اینترنت و وب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a-IR" dirty="0" smtClean="0"/>
              <a:t>پایگاه های اطلاعاتی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a-IR" dirty="0" smtClean="0"/>
              <a:t>و 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منابع اطلاعاتی در علوم پزشکی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5400" dirty="0" smtClean="0"/>
              <a:t>الف: منابع اطلاعاتی چاپی</a:t>
            </a:r>
          </a:p>
          <a:p>
            <a:pPr marL="0" indent="0">
              <a:buNone/>
            </a:pPr>
            <a:r>
              <a:rPr lang="fa-IR" sz="5400" dirty="0" smtClean="0"/>
              <a:t>ب: منابع اطلاعاتی الکترونیکی</a:t>
            </a:r>
          </a:p>
          <a:p>
            <a:pPr marL="1485900" lvl="2" indent="-685800" algn="l" rtl="0"/>
            <a:r>
              <a:rPr lang="en-US" sz="4600" dirty="0" smtClean="0"/>
              <a:t>CD&amp;DVD</a:t>
            </a:r>
            <a:endParaRPr lang="fa-IR" sz="4600" dirty="0" smtClean="0"/>
          </a:p>
          <a:p>
            <a:pPr marL="1485900" lvl="2" indent="-685800" algn="l" rtl="0"/>
            <a:r>
              <a:rPr lang="en-US" sz="4600" dirty="0" smtClean="0"/>
              <a:t>Databases</a:t>
            </a:r>
          </a:p>
          <a:p>
            <a:pPr marL="1485900" lvl="2" indent="-685800" algn="l" rtl="0"/>
            <a:r>
              <a:rPr lang="en-US" sz="4600" dirty="0" smtClean="0"/>
              <a:t>Internet/Web</a:t>
            </a:r>
            <a:endParaRPr lang="fa-IR" sz="4600" dirty="0" smtClean="0"/>
          </a:p>
          <a:p>
            <a:pPr marL="1485900" lvl="2" indent="-685800"/>
            <a:endParaRPr lang="en-US" sz="4600" dirty="0" smtClean="0"/>
          </a:p>
        </p:txBody>
      </p:sp>
    </p:spTree>
    <p:extLst>
      <p:ext uri="{BB962C8B-B14F-4D97-AF65-F5344CB8AC3E}">
        <p14:creationId xmlns:p14="http://schemas.microsoft.com/office/powerpoint/2010/main" val="22234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P_SBUSC_PRT_Keyboard_Help">
  <a:themeElements>
    <a:clrScheme name="PPP_SBUSC_PRT_Keyboard_Help 16">
      <a:dk1>
        <a:srgbClr val="808080"/>
      </a:dk1>
      <a:lt1>
        <a:srgbClr val="FFFFFF"/>
      </a:lt1>
      <a:dk2>
        <a:srgbClr val="B2B2B2"/>
      </a:dk2>
      <a:lt2>
        <a:srgbClr val="FFFFFF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BUSC_PRT_Keyboard_Hel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Keyboard_He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3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4">
        <a:dk1>
          <a:srgbClr val="000000"/>
        </a:dk1>
        <a:lt1>
          <a:srgbClr val="B2B2B2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5">
        <a:dk1>
          <a:srgbClr val="000000"/>
        </a:dk1>
        <a:lt1>
          <a:srgbClr val="B2B2B2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6">
        <a:dk1>
          <a:srgbClr val="808080"/>
        </a:dk1>
        <a:lt1>
          <a:srgbClr val="FFFFFF"/>
        </a:lt1>
        <a:dk2>
          <a:srgbClr val="B2B2B2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892</Words>
  <Application>Microsoft Office PowerPoint</Application>
  <PresentationFormat>On-screen Show (4:3)</PresentationFormat>
  <Paragraphs>239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PPP_SBUSC_PRT_Keyboard_Help</vt:lpstr>
      <vt:lpstr>PowerPoint Presentation</vt:lpstr>
      <vt:lpstr>آشنایی با منابع الکترونیکی  و  جستجو در آنها  مبحث اول: آشنایی با پایگاه های اطلاعاتی در علوم پزشکی: با تأکید بر مدلاین/پابمد  مجتبی کیخا کارشناس ارشد اپیدمیولوژی  </vt:lpstr>
      <vt:lpstr>اهداف جلسه</vt:lpstr>
      <vt:lpstr>مرور متون</vt:lpstr>
      <vt:lpstr>اهمیت مرور متون</vt:lpstr>
      <vt:lpstr>اهمیت مرور متون</vt:lpstr>
      <vt:lpstr>اهمیت مرور متون</vt:lpstr>
      <vt:lpstr>منابع اطلاعاتی در علوم پزشکی</vt:lpstr>
      <vt:lpstr>منابع اطلاعاتی در علوم پزشکی</vt:lpstr>
      <vt:lpstr>منابع الکترونیک: ویژگی ها</vt:lpstr>
      <vt:lpstr>انواع منابع الکترونیکی در علوم پزشکی</vt:lpstr>
      <vt:lpstr>پایگاه های اطلاعاتی ایرانی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پایگاه های اطلاعاتی بین المللی</vt:lpstr>
      <vt:lpstr>مدلاین چیست؟</vt:lpstr>
      <vt:lpstr>تعدادی از مجلات ایرانی نمایه شده</vt:lpstr>
      <vt:lpstr>مدلاین: از کاغذ تا اینترنت</vt:lpstr>
      <vt:lpstr>مدلاین: از کاغذ تا اینترنت</vt:lpstr>
      <vt:lpstr>موضوعات تحت پوشش مدلاین</vt:lpstr>
      <vt:lpstr>راه های دسترسی به مدلاین</vt:lpstr>
      <vt:lpstr>PubMed vs Medline</vt:lpstr>
      <vt:lpstr>Why PubMed?</vt:lpstr>
      <vt:lpstr>URLs</vt:lpstr>
      <vt:lpstr>PowerPoint Presentation</vt:lpstr>
      <vt:lpstr>MeSH</vt:lpstr>
      <vt:lpstr>Mesh</vt:lpstr>
      <vt:lpstr>به این کلمات نگاه کنید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جستجو در PubMed: مبانی</vt:lpstr>
      <vt:lpstr>AND</vt:lpstr>
      <vt:lpstr>AND</vt:lpstr>
      <vt:lpstr>OR</vt:lpstr>
      <vt:lpstr>OR</vt:lpstr>
      <vt:lpstr>OR</vt:lpstr>
      <vt:lpstr>NOT</vt:lpstr>
      <vt:lpstr>NOT</vt:lpstr>
      <vt:lpstr>سایر عملگرها</vt:lpstr>
      <vt:lpstr>سایر عملگرها</vt:lpstr>
      <vt:lpstr>جستجوی عبارتی</vt:lpstr>
      <vt:lpstr>تدوین استراتژی جستجو</vt:lpstr>
      <vt:lpstr>اصلاحات برنامه آموزش پزشکی در آمریکا</vt:lpstr>
      <vt:lpstr>تمرین</vt:lpstr>
      <vt:lpstr>PowerPoint Presentation</vt:lpstr>
      <vt:lpstr>PowerPoint Presentation</vt:lpstr>
      <vt:lpstr>شاد و سربلند باشید.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کارگاه آشنایی با منابع الکترونیک  و  جستجو در آنها</dc:title>
  <dc:creator>Masoomi</dc:creator>
  <cp:lastModifiedBy>Mojtaba Keikha</cp:lastModifiedBy>
  <cp:revision>77</cp:revision>
  <dcterms:created xsi:type="dcterms:W3CDTF">2011-12-12T16:37:34Z</dcterms:created>
  <dcterms:modified xsi:type="dcterms:W3CDTF">2021-01-18T10:04:41Z</dcterms:modified>
</cp:coreProperties>
</file>