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6" r:id="rId10"/>
    <p:sldId id="263" r:id="rId11"/>
    <p:sldId id="265" r:id="rId12"/>
    <p:sldId id="282" r:id="rId13"/>
    <p:sldId id="285" r:id="rId14"/>
    <p:sldId id="292" r:id="rId15"/>
    <p:sldId id="284" r:id="rId16"/>
    <p:sldId id="286" r:id="rId17"/>
    <p:sldId id="264" r:id="rId18"/>
    <p:sldId id="287" r:id="rId19"/>
    <p:sldId id="288" r:id="rId20"/>
    <p:sldId id="293" r:id="rId21"/>
    <p:sldId id="295" r:id="rId22"/>
    <p:sldId id="294" r:id="rId23"/>
    <p:sldId id="296" r:id="rId24"/>
    <p:sldId id="298" r:id="rId25"/>
    <p:sldId id="299" r:id="rId26"/>
    <p:sldId id="313" r:id="rId27"/>
    <p:sldId id="300" r:id="rId28"/>
    <p:sldId id="301" r:id="rId29"/>
    <p:sldId id="302" r:id="rId30"/>
    <p:sldId id="304" r:id="rId31"/>
    <p:sldId id="303" r:id="rId32"/>
    <p:sldId id="305" r:id="rId33"/>
    <p:sldId id="306" r:id="rId34"/>
    <p:sldId id="307" r:id="rId35"/>
    <p:sldId id="289" r:id="rId36"/>
    <p:sldId id="314" r:id="rId37"/>
    <p:sldId id="308" r:id="rId38"/>
    <p:sldId id="310" r:id="rId39"/>
    <p:sldId id="315" r:id="rId40"/>
    <p:sldId id="309" r:id="rId41"/>
    <p:sldId id="311" r:id="rId42"/>
    <p:sldId id="276" r:id="rId43"/>
    <p:sldId id="279" r:id="rId44"/>
    <p:sldId id="274" r:id="rId45"/>
    <p:sldId id="283" r:id="rId46"/>
    <p:sldId id="316" r:id="rId47"/>
    <p:sldId id="297" r:id="rId48"/>
    <p:sldId id="317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1A2A54F-5C95-AF65-CABC-0EF9B1B5B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2F9A54-B6D0-4D0E-2F82-905222DAD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3C08E76-B175-4E67-A670-29A656E22FF5}" type="datetimeFigureOut">
              <a:rPr lang="fa-IR" smtClean="0"/>
              <a:t>1447/02/16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41E35A-69E4-30DB-A594-FCF4B70AF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fa-IR"/>
              <a:t>45-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7A03C8-828B-2129-90B7-02BADD3A5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7CC6E5F-983E-4A26-BE2B-F4C5EFF6E0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17358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2:33:36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38,'1312'0,"-1290"-1,-1-1,0-1,26-8,-22 5,46-5,380 8,-232 6,2604-3,-2796 1,0 2,46 10,-44-6,59 4,-58-10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6:42:18.01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2:33:38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1,'3778'0,"-3748"0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06:11:23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9459 0,'-2153'0,"2133"1,1 1,-35 8,33-5,0-1,-25 0,-60-5,-47 2,83 12,52-8,-1-2,-30 3,-104-7,-54 2,199 1,0-1,0 2,1-1,-1 1,1 1,-1-1,1 1,0 0,1 1,-1 0,1 0,0 0,-9 11,6-8,0 0,0 0,-1-1,0 0,-14 8,1-6,-1-1,0-1,0-1,0-1,0-1,-27 0,-152-4,89-3,-702 3,783-2,0-1,1-2,-42-12,40 9,0 1,-65-4,66 10,15 2,-1-1,1-1,0 0,0-2,0 0,1-1,-1 0,-29-13,28 11,-1 0,1 2,-1 0,-1 1,1 1,-38 1,-10-2,-190-11,-83-8,-209-14,-3 38,201 1,-1607-3,1937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7T06:11:27.7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1 135,'1342'0,"-1320"-1,0-2,0 0,-1-2,32-10,17-4,-56 16,28-6,0 1,0 2,56 0,-66 6,-18 2,-1-1,1-1,-1-1,1 0,-1 0,0-2,1 1,-1-2,0 0,18-8,-18 6,0 1,0 1,0 0,0 0,1 1,0 1,25-1,1 2,57 8,-76-3,-4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3:47:58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0 217,'137'2,"148"-5,-258-1,0-1,0-2,-1-1,0 0,-1-2,34-18,-34 15,0 2,1 0,0 2,1 1,0 1,34-5,389-45,-365 46,0 5,160 7,-90 2,8-5,171 5,-305 0,1 2,-1 1,52 18,84 42,-110-43,-18-6,1-2,1-1,0-2,0-2,57 7,-47-11,-1 2,70 21,60 6,-52-13,-32-5,187 9,101-26,-165-3,7201 3,-7404 0,-1-1,0 0,0-1,25-7,-15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3:50:14.2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3:50:50.30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0,'8212'0,"-8138"5,-1 2,0 4,76 21,-75-15,0-2,138 7,508-22,-289-2,-401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3:50:54.77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8T06:32:30.39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80702E8-56A2-44C5-8DE0-7E3BADABAE27}" type="datetimeFigureOut">
              <a:rPr lang="fa-IR" smtClean="0"/>
              <a:t>1447/02/16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fa-IR"/>
              <a:t>45-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00336CE-689F-4693-B782-14798D1AB3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14702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065347"/>
            <a:ext cx="10363200" cy="75405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5847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9EC81-1A5D-F245-6AF7-4D9A924B3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72810D7-0721-45C4-82B7-C892C90E2774}" type="datetime8">
              <a:rPr lang="fa-IR" smtClean="0"/>
              <a:t>25/اوت/10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0A2BE-49F4-2BA3-D29B-AD46694AB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EF7E9-2766-297E-543A-B6DA130D7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 dirty="0"/>
              <a:t> </a:t>
            </a:r>
            <a:r>
              <a:rPr lang="fa-IR" dirty="0"/>
              <a:t> 45 -</a:t>
            </a:r>
          </a:p>
        </p:txBody>
      </p:sp>
    </p:spTree>
    <p:extLst>
      <p:ext uri="{BB962C8B-B14F-4D97-AF65-F5344CB8AC3E}">
        <p14:creationId xmlns:p14="http://schemas.microsoft.com/office/powerpoint/2010/main" val="310884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5EE321EF-4293-7658-C165-E358050005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746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806" y="547688"/>
            <a:ext cx="1508105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034" y="547688"/>
            <a:ext cx="8394700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4E323AC5-7BF1-8105-0880-D4AB5E5558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85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547688"/>
            <a:ext cx="11461751" cy="747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D7B139D-C9B7-AC60-4E32-BC4DF70970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2092667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547688"/>
            <a:ext cx="11461751" cy="747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3F02DF8-F9A1-205E-AEA6-02EAB7175E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39275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547688"/>
            <a:ext cx="11461751" cy="747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4224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327ED31-4E89-8F46-BB0A-5FAA80CB91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41612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4" y="547688"/>
            <a:ext cx="11461751" cy="747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4224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12083AB-2E01-D6CD-26F6-85E5D87E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122183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405714D2-FE88-8472-6A22-C764DE7F1F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 dirty="0"/>
              <a:t> </a:t>
            </a:r>
            <a:r>
              <a:rPr lang="fa-IR" dirty="0"/>
              <a:t> 45 -</a:t>
            </a:r>
          </a:p>
        </p:txBody>
      </p:sp>
    </p:spTree>
    <p:extLst>
      <p:ext uri="{BB962C8B-B14F-4D97-AF65-F5344CB8AC3E}">
        <p14:creationId xmlns:p14="http://schemas.microsoft.com/office/powerpoint/2010/main" val="192052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929E0433-6255-6C42-912D-CC120A5975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50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889F81CC-5144-958E-D8FA-FB0127CDC9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89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9111"/>
            <a:ext cx="10972800" cy="7540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454B71D-8093-20B4-AB70-EB61C8DB2A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57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575D3972-882D-6BEA-9140-A82D79D9C8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81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3C0F5DF6-4E79-5BD1-4ABB-5D6FE999FE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712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902270C-3CA5-A2FA-6F53-95E5C40DFC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864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4FF9312-A86C-6F90-0445-9F1A0B26E5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4EEE1-1277-4A43-A8BA-7C8AACCEDDC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27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BE50C31-6E3C-87B6-C873-EDD4AC790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0034" y="547688"/>
            <a:ext cx="11461751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C30774D-DE4C-DB26-5E19-019ABFAC5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20574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xmlns="" id="{DFB90848-001E-5784-4023-332B6AE3B9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fld id="{D7D4EEE1-1277-4A43-A8BA-7C8AACCEDDC1}" type="slidenum">
              <a:rPr lang="fa-IR" smtClean="0"/>
              <a:pPr/>
              <a:t>‹#›</a:t>
            </a:fld>
            <a:r>
              <a:rPr lang="en-US" dirty="0"/>
              <a:t> </a:t>
            </a:r>
            <a:r>
              <a:rPr lang="fa-IR" dirty="0"/>
              <a:t> 45 -</a:t>
            </a:r>
          </a:p>
        </p:txBody>
      </p:sp>
    </p:spTree>
    <p:extLst>
      <p:ext uri="{BB962C8B-B14F-4D97-AF65-F5344CB8AC3E}">
        <p14:creationId xmlns:p14="http://schemas.microsoft.com/office/powerpoint/2010/main" val="12122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B Nazanin" panose="00000400000000000000" pitchFamily="2" charset="-78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  <a:cs typeface="B Nazanin" panose="00000400000000000000" pitchFamily="2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SzPct val="80000"/>
        <a:buBlip>
          <a:blip r:embed="rId20"/>
        </a:buBlip>
        <a:defRPr sz="2400">
          <a:solidFill>
            <a:schemeClr val="tx1"/>
          </a:solidFill>
          <a:latin typeface="+mn-lt"/>
          <a:cs typeface="B Nazanin" panose="00000400000000000000" pitchFamily="2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cs typeface="B Nazanin" panose="00000400000000000000" pitchFamily="2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  <a:cs typeface="B Nazanin" panose="00000400000000000000" pitchFamily="2" charset="-78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4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5.xml"/><Relationship Id="rId7" Type="http://schemas.openxmlformats.org/officeDocument/2006/relationships/image" Target="../media/image26.png"/><Relationship Id="rId12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ihr.tums.ac.ir/uploads/288" TargetMode="External"/><Relationship Id="rId7" Type="http://schemas.openxmlformats.org/officeDocument/2006/relationships/hyperlink" Target="https://learn.healthdata.org/" TargetMode="External"/><Relationship Id="rId2" Type="http://schemas.openxmlformats.org/officeDocument/2006/relationships/hyperlink" Target="https://www.who.int/data/gho/data/indicato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news/item/19-09-2023-first-who-report-details-devastating-impact-of-hypertension-and-ways-to-stop-it" TargetMode="External"/><Relationship Id="rId5" Type="http://schemas.openxmlformats.org/officeDocument/2006/relationships/hyperlink" Target="https://www.who.int/srilanka/news/detail/17-05-2025-world-hypertension-day-2025" TargetMode="External"/><Relationship Id="rId4" Type="http://schemas.openxmlformats.org/officeDocument/2006/relationships/hyperlink" Target="https://www.who.int/news/item/25-08-2021-more-than-700-million-people-with-untreated-hypertension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5491B1-1E8C-DDF2-7138-4B222713DB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121793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38081-0C47-9B80-905A-4619BDCCC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7" y="2759808"/>
            <a:ext cx="10842625" cy="321338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a-IR" sz="5400" smtClean="0">
                <a:solidFill>
                  <a:srgbClr val="C00000"/>
                </a:solidFill>
                <a:cs typeface="B Titr" panose="00000700000000000000" pitchFamily="2" charset="-78"/>
              </a:rPr>
              <a:t>اپیدمیولوژی </a:t>
            </a:r>
            <a: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  <a:t>فشارخون در بزرگسالان </a:t>
            </a:r>
            <a:br>
              <a:rPr lang="fa-IR" sz="54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cs typeface="B Titr" panose="00000700000000000000" pitchFamily="2" charset="-78"/>
              </a:rPr>
              <a:t>ارایه </a:t>
            </a:r>
            <a:r>
              <a:rPr lang="fa-IR" sz="3600" dirty="0">
                <a:cs typeface="B Titr" panose="00000700000000000000" pitchFamily="2" charset="-78"/>
              </a:rPr>
              <a:t>دهنده: مریم </a:t>
            </a:r>
            <a:r>
              <a:rPr lang="fa-IR" sz="3600" dirty="0" smtClean="0">
                <a:cs typeface="B Titr" panose="00000700000000000000" pitchFamily="2" charset="-78"/>
              </a:rPr>
              <a:t>عطایی</a:t>
            </a:r>
            <a:r>
              <a:rPr lang="en-US" sz="3600" dirty="0" smtClean="0">
                <a:cs typeface="B Titr" panose="00000700000000000000" pitchFamily="2" charset="-78"/>
              </a:rPr>
              <a:t/>
            </a:r>
            <a:br>
              <a:rPr lang="en-US" sz="3600" dirty="0" smtClean="0">
                <a:cs typeface="B Titr" panose="00000700000000000000" pitchFamily="2" charset="-78"/>
              </a:rPr>
            </a:br>
            <a:r>
              <a:rPr lang="fa-IR" sz="3600" dirty="0" smtClean="0">
                <a:cs typeface="B Titr" panose="00000700000000000000" pitchFamily="2" charset="-78"/>
              </a:rPr>
              <a:t>دانشجوی کارشناسی ارشد اپیدمیولوژی- دانشگاه علوم پزشکی شاهرود</a:t>
            </a:r>
            <a:endParaRPr lang="fa-IR" sz="5400" dirty="0"/>
          </a:p>
        </p:txBody>
      </p:sp>
    </p:spTree>
    <p:extLst>
      <p:ext uri="{BB962C8B-B14F-4D97-AF65-F5344CB8AC3E}">
        <p14:creationId xmlns:p14="http://schemas.microsoft.com/office/powerpoint/2010/main" val="8756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B0037-E91B-9719-1AD4-9BF8429C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5" y="147011"/>
            <a:ext cx="10515600" cy="784167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عوامل خطر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5AEC89-1C77-C439-9E6E-0E486C60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867437"/>
            <a:ext cx="10867239" cy="5575308"/>
          </a:xfrm>
        </p:spPr>
        <p:txBody>
          <a:bodyPr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b="1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عوامل خطر قابل تغییر: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رژیم غذایی ناسالم (</a:t>
            </a:r>
            <a:r>
              <a:rPr lang="fa-IR" sz="2400" b="1" dirty="0">
                <a:solidFill>
                  <a:srgbClr val="00B0F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مصرف بیش از حد نمک</a:t>
            </a: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، رژیم غنی از چربی‌های اشباع و چربی‌های ترانس، کمبود مصرف میوه و سبزیجات)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کم‌تحرکی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مصرف دخانیات و الکل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 داشتن وزن اضافه یا چاقی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عوامل محیطی مانند آلودگی هوا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b="1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عوامل خطر غیرقابل تغییر: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عوامل ژنتیکی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سن بالای ۶۵ سال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fa-IR" sz="24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وجود بیماری‌های هم‌زمان نظیر دیابت یا بیماری‌های کلیوی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CDD81A-46B7-1DBE-C99D-DD5E4465D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10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406532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552EC-84B7-938A-4F21-DBCE342B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01"/>
            <a:ext cx="10515600" cy="893224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اهمیت کنترل فشارخون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F64AD-4166-A491-4F92-F8F2314D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18" y="890456"/>
            <a:ext cx="10682681" cy="54658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یکی از دلایل عمده مرگ‌های زودرس در سراسر جهان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فشار خون بالا </a:t>
            </a: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بزرگترین عامل خطر قابل پیشگیری از </a:t>
            </a:r>
            <a:r>
              <a:rPr lang="fa-IR" b="0" i="0" dirty="0">
                <a:effectLst/>
                <a:latin typeface="D-DINExp"/>
              </a:rPr>
              <a:t>مرگ ناشی </a:t>
            </a:r>
            <a:r>
              <a:rPr lang="fa-IR" b="0" i="0" dirty="0">
                <a:solidFill>
                  <a:srgbClr val="0070C0"/>
                </a:solidFill>
                <a:effectLst/>
                <a:latin typeface="D-DINExp"/>
              </a:rPr>
              <a:t>از بیماری‌های قلبی </a:t>
            </a:r>
            <a:r>
              <a:rPr lang="fa-IR" b="0" i="0" dirty="0">
                <a:effectLst/>
                <a:latin typeface="D-DINExp"/>
              </a:rPr>
              <a:t>و</a:t>
            </a:r>
            <a:r>
              <a:rPr lang="fa-IR" b="0" i="0" dirty="0">
                <a:solidFill>
                  <a:srgbClr val="0070C0"/>
                </a:solidFill>
                <a:effectLst/>
                <a:latin typeface="D-DINExp"/>
              </a:rPr>
              <a:t> سکته مغزی</a:t>
            </a:r>
            <a:endParaRPr lang="fa-IR" b="0" i="0" dirty="0">
              <a:effectLst/>
              <a:latin typeface="D-DINExp"/>
            </a:endParaRPr>
          </a:p>
          <a:p>
            <a:pPr>
              <a:lnSpc>
                <a:spcPct val="150000"/>
              </a:lnSpc>
            </a:pPr>
            <a:r>
              <a:rPr lang="fa-IR" dirty="0">
                <a:latin typeface="D-DINExp"/>
              </a:rPr>
              <a:t>بر اساس یک مقاله متاآنالیز چاپ شده در مجله</a:t>
            </a:r>
            <a:r>
              <a:rPr lang="en-US" dirty="0">
                <a:latin typeface="D-DINExp"/>
              </a:rPr>
              <a:t>Lancet </a:t>
            </a:r>
            <a:r>
              <a:rPr lang="fa-IR" dirty="0">
                <a:latin typeface="D-DINExp"/>
              </a:rPr>
              <a:t> در سال 2016 </a:t>
            </a:r>
          </a:p>
          <a:p>
            <a:pPr lvl="2">
              <a:lnSpc>
                <a:spcPct val="150000"/>
              </a:lnSpc>
            </a:pPr>
            <a:r>
              <a:rPr lang="fa-IR" sz="3200" dirty="0">
                <a:latin typeface="D-DINExp"/>
              </a:rPr>
              <a:t>10 میلی متر جیوه کاهش فشار سیستولیک منجر به:</a:t>
            </a:r>
          </a:p>
          <a:p>
            <a:pPr lvl="4">
              <a:lnSpc>
                <a:spcPct val="150000"/>
              </a:lnSpc>
            </a:pPr>
            <a:r>
              <a:rPr lang="fa-IR" dirty="0">
                <a:latin typeface="D-DINExp"/>
              </a:rPr>
              <a:t> </a:t>
            </a:r>
            <a:r>
              <a:rPr lang="fa-IR" sz="3200" dirty="0">
                <a:solidFill>
                  <a:srgbClr val="C00000"/>
                </a:solidFill>
                <a:latin typeface="D-DINExp"/>
              </a:rPr>
              <a:t>17% کاهش خطر ابتلا به بیماری قلبی </a:t>
            </a:r>
          </a:p>
          <a:p>
            <a:pPr lvl="4">
              <a:lnSpc>
                <a:spcPct val="150000"/>
              </a:lnSpc>
            </a:pPr>
            <a:r>
              <a:rPr lang="fa-IR" sz="3200" dirty="0">
                <a:solidFill>
                  <a:srgbClr val="0070C0"/>
                </a:solidFill>
                <a:latin typeface="D-DINExp"/>
              </a:rPr>
              <a:t>27% کاهش خطر سکته مغزی</a:t>
            </a:r>
            <a:endParaRPr lang="fa-IR" sz="3200" b="0" i="0" dirty="0">
              <a:solidFill>
                <a:srgbClr val="0070C0"/>
              </a:solidFill>
              <a:effectLst/>
              <a:latin typeface="D-DINExp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724D5-B548-84CE-0D71-989ACB6D8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11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55921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552EC-84B7-938A-4F21-DBCE342B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01"/>
            <a:ext cx="10515600" cy="893224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اهمیت کنترل فشارخون بالا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F64AD-4166-A491-4F92-F8F2314D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0" y="1361026"/>
            <a:ext cx="11140580" cy="50741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0" i="0" dirty="0">
                <a:effectLst/>
                <a:latin typeface="D-DINExp"/>
              </a:rPr>
              <a:t>بر اساس گزارش</a:t>
            </a:r>
            <a:r>
              <a:rPr lang="en-US" sz="2800" b="0" i="0" dirty="0">
                <a:effectLst/>
                <a:latin typeface="D-DINExp"/>
              </a:rPr>
              <a:t>who </a:t>
            </a:r>
            <a:r>
              <a:rPr lang="fa-IR" sz="2800" b="0" i="0" dirty="0">
                <a:effectLst/>
                <a:latin typeface="D-DINExp"/>
              </a:rPr>
              <a:t> تقریباً </a:t>
            </a:r>
            <a:r>
              <a:rPr lang="fa-IR" sz="2800" dirty="0">
                <a:solidFill>
                  <a:srgbClr val="C00000"/>
                </a:solidFill>
                <a:latin typeface="D-DINExp"/>
              </a:rPr>
              <a:t>4 نفر از هر 5 فرد </a:t>
            </a:r>
            <a:r>
              <a:rPr lang="fa-IR" sz="2800" b="0" i="0" dirty="0">
                <a:effectLst/>
                <a:latin typeface="D-DINExp"/>
              </a:rPr>
              <a:t>مبتلا به فشار خون بالا </a:t>
            </a:r>
            <a:r>
              <a:rPr lang="fa-IR" sz="2800" b="0" i="0" dirty="0">
                <a:solidFill>
                  <a:srgbClr val="C00000"/>
                </a:solidFill>
                <a:effectLst/>
                <a:latin typeface="D-DINExp"/>
              </a:rPr>
              <a:t>به درستی درمان نمی‌شوند</a:t>
            </a:r>
          </a:p>
          <a:p>
            <a:pPr>
              <a:lnSpc>
                <a:spcPct val="150000"/>
              </a:lnSpc>
            </a:pPr>
            <a:r>
              <a:rPr lang="fa-IR" sz="2800" b="0" i="0" dirty="0">
                <a:effectLst/>
                <a:latin typeface="D-DINExp"/>
              </a:rPr>
              <a:t>برآورد شده‌است با </a:t>
            </a:r>
            <a:r>
              <a:rPr lang="fa-IR" sz="2800" b="0" i="0" dirty="0">
                <a:solidFill>
                  <a:srgbClr val="C00000"/>
                </a:solidFill>
                <a:effectLst/>
                <a:latin typeface="D-DINExp"/>
              </a:rPr>
              <a:t>افزایش پوشش خدمات کنترل فشار خون </a:t>
            </a:r>
            <a:r>
              <a:rPr lang="fa-IR" sz="2800" b="0" i="0" dirty="0">
                <a:effectLst/>
                <a:latin typeface="D-DINExp"/>
              </a:rPr>
              <a:t>در کشورها می‌توان، بین سال‌های 2023 تا 2050، از </a:t>
            </a:r>
            <a:r>
              <a:rPr lang="fa-IR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D-DINExp"/>
              </a:rPr>
              <a:t>76 میلیون مرگ جلوگیری </a:t>
            </a:r>
            <a:r>
              <a:rPr lang="fa-IR" sz="2800" b="0" i="0" dirty="0">
                <a:effectLst/>
                <a:latin typeface="D-DINExp"/>
              </a:rPr>
              <a:t>کرد.</a:t>
            </a:r>
            <a:endParaRPr lang="en-US" sz="2800" dirty="0">
              <a:solidFill>
                <a:srgbClr val="000000"/>
              </a:solidFill>
              <a:effectLst/>
              <a:latin typeface="DM Sans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a-IR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پیشگیری، </a:t>
            </a:r>
            <a:r>
              <a:rPr lang="fa-IR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شناسایی زودهنگام </a:t>
            </a:r>
            <a:r>
              <a:rPr lang="fa-IR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</a:t>
            </a:r>
            <a:r>
              <a:rPr lang="fa-IR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مدیریت مؤثر فشار خون </a:t>
            </a: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در زمره کم‌ هزینه‌ترین راهکارهای مراقبت‌های بهداشتی است که در سطح مراقبت اولیه است. </a:t>
            </a:r>
          </a:p>
          <a:p>
            <a:pPr>
              <a:lnSpc>
                <a:spcPct val="150000"/>
              </a:lnSpc>
            </a:pP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فواید اقتصادی برنامه‌های کنترل فشار خون، حدود ۱۸ برابر هزینه‌های آن است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C92290-3A59-10B7-9444-CF7140C96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12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36719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xmlns="" id="{149A3667-6D17-9A02-05BC-3D99BB790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251240"/>
              </p:ext>
            </p:extLst>
          </p:nvPr>
        </p:nvGraphicFramePr>
        <p:xfrm>
          <a:off x="152400" y="569856"/>
          <a:ext cx="11887200" cy="5487099"/>
        </p:xfrm>
        <a:graphic>
          <a:graphicData uri="http://schemas.openxmlformats.org/drawingml/2006/table">
            <a:tbl>
              <a:tblPr rtl="1" firstRow="1" firstCol="1" bandRow="1"/>
              <a:tblGrid>
                <a:gridCol w="2835010">
                  <a:extLst>
                    <a:ext uri="{9D8B030D-6E8A-4147-A177-3AD203B41FA5}">
                      <a16:colId xmlns:a16="http://schemas.microsoft.com/office/drawing/2014/main" xmlns="" val="2918474920"/>
                    </a:ext>
                  </a:extLst>
                </a:gridCol>
                <a:gridCol w="9052190">
                  <a:extLst>
                    <a:ext uri="{9D8B030D-6E8A-4147-A177-3AD203B41FA5}">
                      <a16:colId xmlns:a16="http://schemas.microsoft.com/office/drawing/2014/main" xmlns="" val="201200753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عنوان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تعریف</a:t>
                      </a:r>
                      <a:endParaRPr lang="en-US" sz="2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9059139"/>
                  </a:ext>
                </a:extLst>
              </a:tr>
              <a:tr h="1111562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شیوع فشار خون بالا کنترل‌نشده:</a:t>
                      </a:r>
                    </a:p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Uncontrolled hypertension prevalence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افرادی که داروهای فشار خون </a:t>
                      </a:r>
                      <a:r>
                        <a:rPr lang="fa-IR" sz="240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استفاده می‌کنند </a:t>
                      </a:r>
                      <a:r>
                        <a:rPr lang="fa-IR" sz="2400" dirty="0"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 فشار خون بالاتردارند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بزرگسالان ۳۰ تا ۷۹ ساله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0785089"/>
                  </a:ext>
                </a:extLst>
              </a:tr>
              <a:tr h="9863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پوشش تشخیص:</a:t>
                      </a:r>
                    </a:p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Diagnosis 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افرادی که فشار خون بالا دارند </a:t>
                      </a:r>
                      <a:r>
                        <a:rPr lang="fa-I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قبلاً تشخیص داده شده‌اند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بزرگسالان ۳۰ تا ۷۹ ساله با فشار خون بالا، بر اساس تعاریف بالا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921636"/>
                  </a:ext>
                </a:extLst>
              </a:tr>
              <a:tr h="9863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پوشش درمان:</a:t>
                      </a:r>
                    </a:p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Treatment coverage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افراد در حال مصرف دارو برای فشار خون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بزرگسالان ۳۰ تا ۷۹ ساله با فشار خون بالا، بر اساس تعاریف بالا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8723950"/>
                  </a:ext>
                </a:extLst>
              </a:tr>
              <a:tr h="109288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پوشش درمان مؤثر:</a:t>
                      </a:r>
                    </a:p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Effective treatment coverage</a:t>
                      </a:r>
                      <a:endParaRPr lang="fa-I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فشار خون کنترل شده: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مصرف دارو </a:t>
                      </a:r>
                      <a:r>
                        <a:rPr lang="fa-I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SBP &lt;140 mmHg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DBP &lt;90 and mmHg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endParaRPr lang="fa-IR" sz="24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بزرگسالان ۳۰ تا ۷۹ ساله با فشار خون بالا، بر اساس تعاریف بالا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085417"/>
                  </a:ext>
                </a:extLst>
              </a:tr>
            </a:tbl>
          </a:graphicData>
        </a:graphic>
      </p:graphicFrame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xmlns="" id="{663DB5DA-5619-1915-8155-EE564EE55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13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8C7A233-81B6-86B0-186F-8A3EB8691ED7}"/>
              </a:ext>
            </a:extLst>
          </p:cNvPr>
          <p:cNvCxnSpPr/>
          <p:nvPr/>
        </p:nvCxnSpPr>
        <p:spPr bwMode="auto">
          <a:xfrm flipH="1">
            <a:off x="660400" y="1968500"/>
            <a:ext cx="7696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F82706E0-D8AF-6767-25F2-D7DB277183B3}"/>
              </a:ext>
            </a:extLst>
          </p:cNvPr>
          <p:cNvCxnSpPr/>
          <p:nvPr/>
        </p:nvCxnSpPr>
        <p:spPr bwMode="auto">
          <a:xfrm flipH="1">
            <a:off x="1663700" y="3149600"/>
            <a:ext cx="6184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1206008-B935-E907-74C7-A2CC3EF1E7CA}"/>
              </a:ext>
            </a:extLst>
          </p:cNvPr>
          <p:cNvCxnSpPr/>
          <p:nvPr/>
        </p:nvCxnSpPr>
        <p:spPr bwMode="auto">
          <a:xfrm flipH="1">
            <a:off x="1384300" y="4229100"/>
            <a:ext cx="6388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D7747B8-2727-E51C-0C18-ECCBD5F312C0}"/>
              </a:ext>
            </a:extLst>
          </p:cNvPr>
          <p:cNvCxnSpPr/>
          <p:nvPr/>
        </p:nvCxnSpPr>
        <p:spPr bwMode="auto">
          <a:xfrm flipH="1">
            <a:off x="304800" y="534670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068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BB0BE-E6D0-BA4B-DE9B-973A8477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4"/>
            <a:ext cx="10515600" cy="9703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44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اپیدمیولوژی بیماری جهان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680D15-130C-8466-A18E-744AD7C0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23820"/>
            <a:ext cx="10842170" cy="294237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fa-IR" altLang="fa-I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eaLnBrk="0" hangingPunct="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kumimoji="0" lang="fa-IR" altLang="fa-I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افزایش قابل توجه در کشورهای </a:t>
            </a:r>
            <a:r>
              <a:rPr lang="fa-IR" altLang="fa-I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‌درآمد کم </a:t>
            </a:r>
            <a:r>
              <a:rPr kumimoji="0" lang="fa-IR" altLang="fa-I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و متوسط </a:t>
            </a:r>
          </a:p>
          <a:p>
            <a:pPr marL="1314450" lvl="3" indent="0" eaLnBrk="0" hangingPunct="0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kumimoji="0" lang="fa-IR" altLang="fa-I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افزایش عوامل خطر مرتبط با فشار خون بالا در این جمعیت‌ها</a:t>
            </a:r>
            <a:endParaRPr kumimoji="0" lang="en-US" altLang="fa-I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0B241B49-4D67-1816-3668-3CD0C7CA4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14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2F39A2E-8E91-3DFF-80E9-DAC08131E327}"/>
              </a:ext>
            </a:extLst>
          </p:cNvPr>
          <p:cNvGrpSpPr/>
          <p:nvPr/>
        </p:nvGrpSpPr>
        <p:grpSpPr>
          <a:xfrm>
            <a:off x="647700" y="1411360"/>
            <a:ext cx="10048515" cy="2237682"/>
            <a:chOff x="2034077" y="2569730"/>
            <a:chExt cx="8819634" cy="16779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1077ECD-D003-FA43-3688-40713AB6A426}"/>
                </a:ext>
              </a:extLst>
            </p:cNvPr>
            <p:cNvGrpSpPr/>
            <p:nvPr/>
          </p:nvGrpSpPr>
          <p:grpSpPr>
            <a:xfrm>
              <a:off x="2034077" y="2569730"/>
              <a:ext cx="3879798" cy="1677988"/>
              <a:chOff x="2360646" y="2635047"/>
              <a:chExt cx="3879798" cy="16779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EA76030-7CE1-607E-DEA3-DC1314BF62E5}"/>
                  </a:ext>
                </a:extLst>
              </p:cNvPr>
              <p:cNvSpPr/>
              <p:nvPr/>
            </p:nvSpPr>
            <p:spPr>
              <a:xfrm>
                <a:off x="4601309" y="2635047"/>
                <a:ext cx="1615810" cy="805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sz="3200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سال 1975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C46C3442-0872-2110-25B1-C4C9FE49F5D8}"/>
                  </a:ext>
                </a:extLst>
              </p:cNvPr>
              <p:cNvSpPr/>
              <p:nvPr/>
            </p:nvSpPr>
            <p:spPr>
              <a:xfrm>
                <a:off x="4823928" y="3507698"/>
                <a:ext cx="1416516" cy="805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sz="3200" dirty="0">
                    <a:solidFill>
                      <a:srgbClr val="0070C0"/>
                    </a:solidFill>
                    <a:cs typeface="B Nazanin" panose="00000400000000000000" pitchFamily="2" charset="-78"/>
                  </a:rPr>
                  <a:t>سال 2019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17041096-AA30-25D1-8A71-7973519545A1}"/>
                  </a:ext>
                </a:extLst>
              </p:cNvPr>
              <p:cNvSpPr/>
              <p:nvPr/>
            </p:nvSpPr>
            <p:spPr>
              <a:xfrm>
                <a:off x="2547258" y="3489629"/>
                <a:ext cx="2035390" cy="805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sz="3200" dirty="0">
                    <a:solidFill>
                      <a:srgbClr val="0070C0"/>
                    </a:solidFill>
                    <a:cs typeface="B Nazanin" panose="00000400000000000000" pitchFamily="2" charset="-78"/>
                  </a:rPr>
                  <a:t>1.3 میلیارد نفر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E0257F2-3C69-DE1D-2CA9-A3D1327164C0}"/>
                  </a:ext>
                </a:extLst>
              </p:cNvPr>
              <p:cNvSpPr/>
              <p:nvPr/>
            </p:nvSpPr>
            <p:spPr>
              <a:xfrm>
                <a:off x="2360646" y="2635047"/>
                <a:ext cx="2240664" cy="8053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altLang="fa-IR" sz="3200" dirty="0">
                    <a:solidFill>
                      <a:srgbClr val="C00000"/>
                    </a:solidFill>
                    <a:cs typeface="B Nazanin" panose="00000400000000000000" pitchFamily="2" charset="-78"/>
                  </a:rPr>
                  <a:t>۵۹۴ میلیون نفر </a:t>
                </a:r>
                <a:endParaRPr lang="fa-IR" sz="3200" dirty="0">
                  <a:solidFill>
                    <a:srgbClr val="C00000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xmlns="" id="{6F98A8E0-3365-64F6-1442-642A46F3B280}"/>
                </a:ext>
              </a:extLst>
            </p:cNvPr>
            <p:cNvSpPr/>
            <p:nvPr/>
          </p:nvSpPr>
          <p:spPr>
            <a:xfrm>
              <a:off x="5713276" y="2587801"/>
              <a:ext cx="437195" cy="1589088"/>
            </a:xfrm>
            <a:prstGeom prst="rightBrac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 sz="3200"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44246F0-F819-C266-0E9B-99BA323063DE}"/>
                </a:ext>
              </a:extLst>
            </p:cNvPr>
            <p:cNvSpPr/>
            <p:nvPr/>
          </p:nvSpPr>
          <p:spPr>
            <a:xfrm>
              <a:off x="6286555" y="2807282"/>
              <a:ext cx="4567156" cy="970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lvl="0" indent="0" algn="r" rtl="1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fa-IR" altLang="fa-IR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افزایش تعداد مبتلایان به فشار خون بالا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09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83184-CA55-FF8C-CEDC-33820AC4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829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0BCAD-F14C-3113-8C4E-1EB4A969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1120950"/>
            <a:ext cx="10858850" cy="4351338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FF03A4CC-85D7-EB7E-D1BB-BDEA3EE5CA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15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09E7C0-3954-09F6-64CB-68540A359112}"/>
              </a:ext>
            </a:extLst>
          </p:cNvPr>
          <p:cNvSpPr txBox="1"/>
          <p:nvPr/>
        </p:nvSpPr>
        <p:spPr>
          <a:xfrm>
            <a:off x="5673043" y="2151727"/>
            <a:ext cx="55330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شیوع استاندارد شده سنی جهانی </a:t>
            </a:r>
          </a:p>
          <a:p>
            <a:pPr algn="ctr"/>
            <a:r>
              <a:rPr lang="fa-IR" sz="3200" dirty="0">
                <a:cs typeface="B Nazanin" panose="00000400000000000000" pitchFamily="2" charset="-78"/>
              </a:rPr>
              <a:t>گروه سنی 79-30</a:t>
            </a:r>
            <a:endParaRPr lang="en-US" sz="3200" dirty="0"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cs typeface="B Nazanin" panose="00000400000000000000" pitchFamily="2" charset="-78"/>
              </a:rPr>
              <a:t>سال 2019</a:t>
            </a:r>
            <a:endParaRPr lang="en-US" sz="3200" dirty="0">
              <a:cs typeface="B Nazanin" panose="00000400000000000000" pitchFamily="2" charset="-78"/>
            </a:endParaRPr>
          </a:p>
          <a:p>
            <a:pPr algn="ctr"/>
            <a:endParaRPr lang="en-US" sz="3200" dirty="0">
              <a:cs typeface="B Nazanin" panose="00000400000000000000" pitchFamily="2" charset="-78"/>
            </a:endParaRPr>
          </a:p>
          <a:p>
            <a:pPr algn="ctr"/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2DE11F-4546-DB6D-30BF-54D7A7D7583E}"/>
              </a:ext>
            </a:extLst>
          </p:cNvPr>
          <p:cNvSpPr txBox="1"/>
          <p:nvPr/>
        </p:nvSpPr>
        <p:spPr>
          <a:xfrm>
            <a:off x="2345126" y="1517847"/>
            <a:ext cx="304722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250000"/>
              </a:lnSpc>
            </a:pPr>
            <a:r>
              <a:rPr lang="fa-IR" sz="3200" dirty="0">
                <a:cs typeface="B Nazanin" panose="00000400000000000000" pitchFamily="2" charset="-78"/>
              </a:rPr>
              <a:t> زنان 32% </a:t>
            </a:r>
          </a:p>
          <a:p>
            <a:pPr algn="r">
              <a:lnSpc>
                <a:spcPct val="250000"/>
              </a:lnSpc>
            </a:pPr>
            <a:r>
              <a:rPr lang="fa-IR" sz="3200" dirty="0">
                <a:cs typeface="B Nazanin" panose="00000400000000000000" pitchFamily="2" charset="-78"/>
              </a:rPr>
              <a:t> مردان 34%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xmlns="" id="{69B0DFFF-4C1E-9227-FCFD-790ADB513220}"/>
              </a:ext>
            </a:extLst>
          </p:cNvPr>
          <p:cNvSpPr/>
          <p:nvPr/>
        </p:nvSpPr>
        <p:spPr>
          <a:xfrm>
            <a:off x="5299819" y="1827731"/>
            <a:ext cx="373224" cy="2220686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065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3644B-F554-3BB1-46AF-A2BD5B78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3F00-77FA-8414-28A1-BECA5844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8D293C-C32D-E5B0-574F-D713093F0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16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C864B-CDB6-F214-3086-FEE90171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6" y="0"/>
            <a:ext cx="116627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F6CAA9-81FD-C25C-FEA4-582C871140D3}"/>
              </a:ext>
            </a:extLst>
          </p:cNvPr>
          <p:cNvSpPr/>
          <p:nvPr/>
        </p:nvSpPr>
        <p:spPr>
          <a:xfrm>
            <a:off x="3540154" y="2457974"/>
            <a:ext cx="998290" cy="2265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F2F5ED8C-BD98-BD93-BECB-693CF72CA267}"/>
                  </a:ext>
                </a:extLst>
              </p14:cNvPr>
              <p14:cNvContentPartPr/>
              <p14:nvPr/>
            </p14:nvContentPartPr>
            <p14:xfrm>
              <a:off x="5994200" y="1776480"/>
              <a:ext cx="1903320" cy="14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2F5ED8C-BD98-BD93-BECB-693CF72CA2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200" y="1668840"/>
                <a:ext cx="20109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B48DF8FD-4A59-5203-878E-19480B9EA60E}"/>
                  </a:ext>
                </a:extLst>
              </p14:cNvPr>
              <p14:cNvContentPartPr/>
              <p14:nvPr/>
            </p14:nvContentPartPr>
            <p14:xfrm>
              <a:off x="10400960" y="1815360"/>
              <a:ext cx="1371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48DF8FD-4A59-5203-878E-19480B9EA6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47320" y="1707720"/>
                <a:ext cx="1478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36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680D15-130C-8466-A18E-744AD7C0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6" y="249507"/>
            <a:ext cx="10385571" cy="740226"/>
          </a:xfrm>
        </p:spPr>
        <p:txBody>
          <a:bodyPr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b="1" dirty="0">
                <a:solidFill>
                  <a:srgbClr val="002060"/>
                </a:solidFill>
                <a:latin typeface="AvantGarde Bk BT" pitchFamily="34" charset="0"/>
                <a:ea typeface="+mj-ea"/>
                <a:cs typeface="B Titr" pitchFamily="2" charset="-78"/>
              </a:rPr>
              <a:t>شیوع فشار خون براساس  منطقه جغرافیایی در سال 2019</a:t>
            </a:r>
            <a:endParaRPr lang="en-US" altLang="fa-IR" b="1" dirty="0">
              <a:solidFill>
                <a:srgbClr val="002060"/>
              </a:solidFill>
              <a:latin typeface="AvantGarde Bk BT" pitchFamily="34" charset="0"/>
              <a:ea typeface="+mj-ea"/>
              <a:cs typeface="B Titr" pitchFamily="2" charset="-78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1B622D9-621E-3E9C-B8CF-D1F55C932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17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CCBA2F-2D96-E9D5-0955-D3F90FCA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62" y="1098995"/>
            <a:ext cx="9117638" cy="5652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3849C1-4777-42D2-2E17-98ABE462888B}"/>
              </a:ext>
            </a:extLst>
          </p:cNvPr>
          <p:cNvSpPr/>
          <p:nvPr/>
        </p:nvSpPr>
        <p:spPr>
          <a:xfrm>
            <a:off x="4152550" y="2097248"/>
            <a:ext cx="1568742" cy="31351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B65F34-3087-1209-4BB2-434D4BB1A0BB}"/>
              </a:ext>
            </a:extLst>
          </p:cNvPr>
          <p:cNvSpPr/>
          <p:nvPr/>
        </p:nvSpPr>
        <p:spPr bwMode="auto">
          <a:xfrm>
            <a:off x="8826500" y="2006600"/>
            <a:ext cx="1320800" cy="32639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>
              <a:noFill/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E57AE-2AEC-61D7-E213-295B5FC1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fa-IR" sz="32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شیوع فشار خون براساس  منطقه جغرافیایی و جنسیت در سال 2019</a:t>
            </a:r>
            <a:endParaRPr lang="fa-IR" sz="3200" b="1" dirty="0">
              <a:solidFill>
                <a:srgbClr val="002060"/>
              </a:solidFill>
              <a:latin typeface="AvantGarde Bk BT" pitchFamily="34" charset="0"/>
              <a:cs typeface="B Titr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E652B-1410-24C6-E49A-31EA6216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D814842-A647-AD09-36D5-4B2C4D57B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18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AA1C81-4B6C-C2C1-B3D0-716CF44A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" y="1448385"/>
            <a:ext cx="12073168" cy="540961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80D48AB-2BDD-AF31-C9F4-9FFC7381D1F7}"/>
              </a:ext>
            </a:extLst>
          </p:cNvPr>
          <p:cNvCxnSpPr/>
          <p:nvPr/>
        </p:nvCxnSpPr>
        <p:spPr>
          <a:xfrm flipH="1">
            <a:off x="4497355" y="5346441"/>
            <a:ext cx="1922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4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013A3-29AB-A2D0-AE6A-17281450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4" y="298296"/>
            <a:ext cx="11461751" cy="1246495"/>
          </a:xfrm>
        </p:spPr>
        <p:txBody>
          <a:bodyPr/>
          <a:lstStyle/>
          <a:p>
            <a:r>
              <a:rPr lang="fa-IR" altLang="fa-IR" sz="32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شیوع فشار خون براساس سطح درآمد  در سال 2019</a:t>
            </a:r>
            <a:r>
              <a:rPr kumimoji="0" lang="en-US" altLang="fa-IR" sz="4000" b="0" i="0" u="none" strike="noStrike" cap="none" normalizeH="0" baseline="0" dirty="0">
                <a:ln>
                  <a:noFill/>
                </a:ln>
                <a:effectLst/>
              </a:rPr>
              <a:t/>
            </a:r>
            <a:br>
              <a:rPr kumimoji="0" lang="en-US" altLang="fa-IR" sz="4000" b="0" i="0" u="none" strike="noStrike" cap="none" normalizeH="0" baseline="0" dirty="0">
                <a:ln>
                  <a:noFill/>
                </a:ln>
                <a:effectLst/>
              </a:rPr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70B45-6BCD-10E2-487E-6FD22F0C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B10647F-F270-D35E-6F1A-F3A83BE02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19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19137-2D44-9E7B-2CC9-5BEA5EE2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" y="1242618"/>
            <a:ext cx="11949327" cy="428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A9D94-2366-F8AD-338F-9257F83D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عناوین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A7D484-B69A-4521-DD74-CFE8BCE6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3632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تعاریف</a:t>
            </a:r>
          </a:p>
          <a:p>
            <a:pPr>
              <a:lnSpc>
                <a:spcPct val="150000"/>
              </a:lnSpc>
            </a:pPr>
            <a:r>
              <a:rPr lang="fa-IR" dirty="0"/>
              <a:t>اهمیت موضوع </a:t>
            </a:r>
          </a:p>
          <a:p>
            <a:pPr>
              <a:lnSpc>
                <a:spcPct val="150000"/>
              </a:lnSpc>
            </a:pPr>
            <a:r>
              <a:rPr lang="fa-IR" dirty="0"/>
              <a:t>عوامل خطر </a:t>
            </a:r>
          </a:p>
          <a:p>
            <a:pPr>
              <a:lnSpc>
                <a:spcPct val="150000"/>
              </a:lnSpc>
            </a:pPr>
            <a:r>
              <a:rPr lang="fa-IR" dirty="0"/>
              <a:t>وضعیت در ایران و جهان </a:t>
            </a:r>
          </a:p>
          <a:p>
            <a:pPr>
              <a:lnSpc>
                <a:spcPct val="150000"/>
              </a:lnSpc>
            </a:pPr>
            <a:r>
              <a:rPr lang="fa-IR" dirty="0"/>
              <a:t>نتیجه‌گیری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F23CF-0E4F-F939-9DE0-F0DDCFE2B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   45 -</a:t>
            </a:r>
          </a:p>
        </p:txBody>
      </p:sp>
    </p:spTree>
    <p:extLst>
      <p:ext uri="{BB962C8B-B14F-4D97-AF65-F5344CB8AC3E}">
        <p14:creationId xmlns:p14="http://schemas.microsoft.com/office/powerpoint/2010/main" val="103920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993C07CC-EBDE-0A21-A00A-726D8365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30"/>
            <a:ext cx="10515600" cy="707886"/>
          </a:xfrm>
        </p:spPr>
        <p:txBody>
          <a:bodyPr/>
          <a:lstStyle/>
          <a:p>
            <a:r>
              <a:rPr lang="fa-IR" altLang="fa-IR" sz="40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شیوع فشار خون براساس جنسیت</a:t>
            </a:r>
            <a:endParaRPr lang="fa-IR" sz="4000" b="1" dirty="0">
              <a:solidFill>
                <a:srgbClr val="002060"/>
              </a:solidFill>
              <a:latin typeface="AvantGarde Bk BT" pitchFamily="34" charset="0"/>
              <a:cs typeface="B Titr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AAD13-7EE0-845F-CD4C-0F67BFF0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619"/>
            <a:ext cx="10737979" cy="50230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در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گروه سنی ۳۰ تا 79 ساله </a:t>
            </a:r>
            <a:r>
              <a:rPr lang="fa-IR" b="0" i="0" dirty="0">
                <a:effectLst/>
                <a:latin typeface="D-DINExp"/>
              </a:rPr>
              <a:t>شیوع در </a:t>
            </a:r>
            <a:r>
              <a:rPr lang="fa-IR" b="1" dirty="0">
                <a:solidFill>
                  <a:srgbClr val="00B050"/>
                </a:solidFill>
                <a:latin typeface="D-DINExp"/>
              </a:rPr>
              <a:t>مردان 34٪       </a:t>
            </a:r>
            <a:r>
              <a:rPr lang="fa-IR" b="1" i="0" dirty="0">
                <a:solidFill>
                  <a:srgbClr val="0070C0"/>
                </a:solidFill>
                <a:effectLst/>
                <a:latin typeface="D-DINExp"/>
              </a:rPr>
              <a:t>زنان 32٪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در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گروه سنی ۳۰ تا ۴۹ ساله </a:t>
            </a:r>
            <a:r>
              <a:rPr lang="fa-IR" b="0" i="0" dirty="0">
                <a:effectLst/>
                <a:latin typeface="D-DINExp"/>
              </a:rPr>
              <a:t>شیوع در </a:t>
            </a:r>
            <a:r>
              <a:rPr lang="fa-IR" b="1" dirty="0">
                <a:solidFill>
                  <a:srgbClr val="00B050"/>
                </a:solidFill>
                <a:latin typeface="D-DINExp"/>
              </a:rPr>
              <a:t>مردان ٪۲۴</a:t>
            </a:r>
            <a:r>
              <a:rPr lang="fa-IR" b="0" i="0" dirty="0">
                <a:effectLst/>
                <a:latin typeface="D-DINExp"/>
              </a:rPr>
              <a:t>       </a:t>
            </a:r>
            <a:r>
              <a:rPr lang="fa-IR" b="1" dirty="0">
                <a:solidFill>
                  <a:srgbClr val="0070C0"/>
                </a:solidFill>
                <a:latin typeface="D-DINExp"/>
              </a:rPr>
              <a:t>زنان %۱۹</a:t>
            </a:r>
          </a:p>
          <a:p>
            <a:pPr lvl="2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 این الگو در بیشتر کشورهای جهان مشاهده می‌شود </a:t>
            </a:r>
          </a:p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در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گروه سنی ۵۰ تا ۷۹ سال</a:t>
            </a:r>
            <a:r>
              <a:rPr lang="fa-IR" b="0" i="0" dirty="0">
                <a:effectLst/>
                <a:latin typeface="D-DINExp"/>
              </a:rPr>
              <a:t> شیوع در هر </a:t>
            </a:r>
            <a:r>
              <a:rPr lang="fa-IR" b="0" i="0" dirty="0">
                <a:solidFill>
                  <a:srgbClr val="0070C0"/>
                </a:solidFill>
                <a:effectLst/>
                <a:latin typeface="D-DINExp"/>
              </a:rPr>
              <a:t>دو جنس تقریبا برابر </a:t>
            </a:r>
            <a:r>
              <a:rPr lang="fa-IR" b="0" i="0" dirty="0">
                <a:effectLst/>
                <a:latin typeface="D-DINExp"/>
              </a:rPr>
              <a:t>است و حدود </a:t>
            </a:r>
            <a:r>
              <a:rPr lang="fa-IR" b="1" i="0" dirty="0">
                <a:solidFill>
                  <a:srgbClr val="00B050"/>
                </a:solidFill>
                <a:effectLst/>
                <a:latin typeface="D-DINExp"/>
              </a:rPr>
              <a:t>۴۹٪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D5A1B4-02B8-2CD5-EF14-D47DDBBBE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20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34905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AAD13-7EE0-845F-CD4C-0F67BFF0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2" y="528670"/>
            <a:ext cx="10515600" cy="50510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به طور کلی، از سال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۱۹۹۰ تا ۲۰۱۹</a:t>
            </a:r>
            <a:r>
              <a:rPr lang="fa-IR" b="0" i="0" dirty="0">
                <a:effectLst/>
                <a:latin typeface="D-DINExp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شیوع استاندارد شده جهانی تغییر زیادی نکرده و از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۳۲٪ به ۳۳٪ </a:t>
            </a:r>
          </a:p>
          <a:p>
            <a:pPr lvl="1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شیوع درکشورهای با درآمد بالا کاهش اندکی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از ۳4٪ به ۳۲٪ </a:t>
            </a:r>
          </a:p>
          <a:p>
            <a:pPr lvl="1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این کاهش‌ها با افزایش‌های کوچک تا متوسط در دیگر مناطق جبران شده است، منطقه غرب اقیانوس آرام از ۲۴٪ به ۲۸٪</a:t>
            </a:r>
          </a:p>
          <a:p>
            <a:pPr lvl="1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منطقه جنوب شرقی آسیا از ۲۹٪ به ۳۲٪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0DF236-3D48-AE44-0949-B00659E83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21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93923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AAD13-7EE0-845F-CD4C-0F67BFF0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51" y="519338"/>
            <a:ext cx="10515600" cy="538693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تعداد بزرگسالان مبتلا به فشار خون بالا از سال۱۹۹۰ تا ۲۰۱۹ 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دو برابر </a:t>
            </a:r>
            <a:r>
              <a:rPr lang="fa-IR" b="0" i="0" dirty="0">
                <a:effectLst/>
                <a:latin typeface="D-DINExp"/>
              </a:rPr>
              <a:t>شده است</a:t>
            </a:r>
          </a:p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با توجه به رشد و تغییر ساختار سنی جمعیت، گروه‌های سنی پیرتر سهم بزرگ‌تری از کل جمعیت دارند.</a:t>
            </a:r>
          </a:p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 از آنجا که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میزان فشار خون بالا با افزایش سن افزایش </a:t>
            </a:r>
            <a:r>
              <a:rPr lang="fa-IR" b="0" i="0" dirty="0">
                <a:effectLst/>
                <a:latin typeface="D-DINExp"/>
              </a:rPr>
              <a:t>می‌یابد</a:t>
            </a:r>
          </a:p>
          <a:p>
            <a:pPr>
              <a:lnSpc>
                <a:spcPct val="200000"/>
              </a:lnSpc>
            </a:pPr>
            <a:r>
              <a:rPr lang="fa-IR" b="0" i="0" dirty="0">
                <a:effectLst/>
                <a:latin typeface="D-DINExp"/>
              </a:rPr>
              <a:t> </a:t>
            </a:r>
            <a:r>
              <a:rPr lang="fa-IR" b="1" i="0" dirty="0">
                <a:solidFill>
                  <a:srgbClr val="002060"/>
                </a:solidFill>
                <a:effectLst/>
                <a:latin typeface="D-DINExp"/>
              </a:rPr>
              <a:t>این دو روند هم‌زمان باعث شده‌اند میزان شیوع تغییر زیادی نداشته باشد.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B910E-F39E-A189-5AE9-232AA99CB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22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359112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1848F-D18F-186B-54E1-45F022BF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AAD13-7EE0-845F-CD4C-0F67BFF0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25625"/>
            <a:ext cx="1097928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حدود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۷۸٪</a:t>
            </a:r>
            <a:r>
              <a:rPr lang="fa-IR" b="0" i="0" dirty="0">
                <a:effectLst/>
                <a:latin typeface="D-DINExp"/>
              </a:rPr>
              <a:t> از بزرگسالان مبتلا به فشار خون بالا در </a:t>
            </a:r>
            <a:r>
              <a:rPr lang="fa-IR" b="0" i="0" dirty="0">
                <a:solidFill>
                  <a:srgbClr val="0070C0"/>
                </a:solidFill>
                <a:effectLst/>
                <a:latin typeface="D-DINExp"/>
              </a:rPr>
              <a:t>کشورهای با درآمد کم و متوسط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بیشترین تعداد </a:t>
            </a:r>
            <a:r>
              <a:rPr lang="fa-IR" b="0" i="0" dirty="0">
                <a:effectLst/>
                <a:latin typeface="D-DINExp"/>
              </a:rPr>
              <a:t>افراد مبتلا به فشار خون بالا در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منطقه غرب اقیانوس آرام </a:t>
            </a:r>
            <a:r>
              <a:rPr lang="fa-IR" b="0" i="0" dirty="0">
                <a:effectLst/>
                <a:latin typeface="D-DINExp"/>
              </a:rPr>
              <a:t>و </a:t>
            </a:r>
            <a:r>
              <a:rPr lang="fa-IR" b="0" i="0" dirty="0">
                <a:solidFill>
                  <a:srgbClr val="FF0000"/>
                </a:solidFill>
                <a:effectLst/>
                <a:latin typeface="D-DINExp"/>
              </a:rPr>
              <a:t>منطقه جنوب شرقی آسیا</a:t>
            </a:r>
            <a:endParaRPr lang="fa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71956-7230-B02E-617A-49338D441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23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1191681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22D1E-C1CF-935E-77B7-A7ACBBC5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DCBACF-A0FA-AA45-630A-F394A16C3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FBFE5EA-9A4F-3B1A-17C9-DADA008DA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24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E07664-9C7C-C0EF-7710-2C9F5E46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17" y="0"/>
            <a:ext cx="7110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D6EEB-42FB-F98B-EC32-C8E06332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29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مرگ ناشی از فشار خون بالا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8D4AF-7E2D-B392-DA7E-C35FED0C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674"/>
            <a:ext cx="10515600" cy="5118506"/>
          </a:xfrm>
        </p:spPr>
        <p:txBody>
          <a:bodyPr>
            <a:normAutofit fontScale="92500" lnSpcReduction="10000"/>
          </a:bodyPr>
          <a:lstStyle/>
          <a:p>
            <a:r>
              <a:rPr lang="fa-IR" dirty="0"/>
              <a:t>فشارخون بالا یکی از اصلی‌ترین عامل مرگ است.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/>
          </a:p>
          <a:p>
            <a:pPr>
              <a:lnSpc>
                <a:spcPct val="150000"/>
              </a:lnSpc>
            </a:pPr>
            <a:r>
              <a:rPr lang="fa-IR" dirty="0"/>
              <a:t>تقریبا 50% از مرگ‌های بیماری قلبی و سکته به دلیل فشار خون بالا است.</a:t>
            </a:r>
          </a:p>
          <a:p>
            <a:pPr>
              <a:lnSpc>
                <a:spcPct val="150000"/>
              </a:lnSpc>
            </a:pPr>
            <a:r>
              <a:rPr lang="fa-IR" dirty="0"/>
              <a:t>82% از مرگ در کشورهای دارای درآمد پایین و متوسط </a:t>
            </a:r>
          </a:p>
          <a:p>
            <a:pPr>
              <a:lnSpc>
                <a:spcPct val="150000"/>
              </a:lnSpc>
            </a:pPr>
            <a:r>
              <a:rPr lang="fa-I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میزان مرگ استاندارد شده سنی: 131 در 100،000 نفر</a:t>
            </a:r>
          </a:p>
          <a:p>
            <a:pPr>
              <a:lnSpc>
                <a:spcPct val="150000"/>
              </a:lnSpc>
            </a:pPr>
            <a:r>
              <a:rPr lang="fa-IR" dirty="0"/>
              <a:t>پیش بینی می شود تا </a:t>
            </a:r>
            <a:r>
              <a:rPr lang="fa-IR" dirty="0">
                <a:solidFill>
                  <a:srgbClr val="0070C0"/>
                </a:solidFill>
              </a:rPr>
              <a:t>سال 2050 </a:t>
            </a:r>
            <a:r>
              <a:rPr lang="fa-IR" dirty="0"/>
              <a:t>تعداد </a:t>
            </a:r>
            <a:r>
              <a:rPr lang="fa-IR" dirty="0">
                <a:solidFill>
                  <a:srgbClr val="C00000"/>
                </a:solidFill>
              </a:rPr>
              <a:t>مرگ به 18.9 میلیون نفر </a:t>
            </a:r>
            <a:r>
              <a:rPr lang="fa-IR" dirty="0"/>
              <a:t>برسد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A1BBB569-DA11-C3D9-CB44-237CA64A0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25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1A98F61-243F-A5E7-4C81-A2170B9ED178}"/>
              </a:ext>
            </a:extLst>
          </p:cNvPr>
          <p:cNvGrpSpPr/>
          <p:nvPr/>
        </p:nvGrpSpPr>
        <p:grpSpPr>
          <a:xfrm>
            <a:off x="4653031" y="1723018"/>
            <a:ext cx="4591049" cy="1417705"/>
            <a:chOff x="6407187" y="2317116"/>
            <a:chExt cx="4591049" cy="14177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A686ED9-D1C0-1FA4-47A1-0ECA8F624D76}"/>
                </a:ext>
              </a:extLst>
            </p:cNvPr>
            <p:cNvSpPr/>
            <p:nvPr/>
          </p:nvSpPr>
          <p:spPr>
            <a:xfrm>
              <a:off x="6407187" y="2319260"/>
              <a:ext cx="2155759" cy="742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4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10.4 میلیون نفر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ACEBDDC-B102-79D5-E471-86745CACBF4F}"/>
                </a:ext>
              </a:extLst>
            </p:cNvPr>
            <p:cNvSpPr/>
            <p:nvPr/>
          </p:nvSpPr>
          <p:spPr>
            <a:xfrm>
              <a:off x="7707085" y="2992549"/>
              <a:ext cx="2435290" cy="7422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19% کل مرگ‌ها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58919E-6B74-E9E5-22C4-2105D5012FD4}"/>
                </a:ext>
              </a:extLst>
            </p:cNvPr>
            <p:cNvSpPr/>
            <p:nvPr/>
          </p:nvSpPr>
          <p:spPr>
            <a:xfrm>
              <a:off x="8842477" y="2317116"/>
              <a:ext cx="2155759" cy="742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400" b="1" dirty="0">
                  <a:solidFill>
                    <a:srgbClr val="0070C0"/>
                  </a:solidFill>
                  <a:cs typeface="B Nazanin" panose="00000400000000000000" pitchFamily="2" charset="-78"/>
                </a:rPr>
                <a:t>تعداد مرگ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307163C-F572-090A-BA30-CB931D980CBE}"/>
                </a:ext>
              </a:extLst>
            </p:cNvPr>
            <p:cNvCxnSpPr/>
            <p:nvPr/>
          </p:nvCxnSpPr>
          <p:spPr>
            <a:xfrm flipH="1">
              <a:off x="8406882" y="2688251"/>
              <a:ext cx="839755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433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5B777A-A911-9EAD-AE09-2E2A05AFD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</a:rPr>
              <a:t>بیشترین میزان مرگ </a:t>
            </a:r>
            <a:r>
              <a:rPr lang="fa-IR" dirty="0"/>
              <a:t>ناشی از بیماری قلبی‌های مرتبط با فشار بالا مربوط به کشور </a:t>
            </a:r>
            <a:r>
              <a:rPr lang="fa-IR" dirty="0">
                <a:solidFill>
                  <a:srgbClr val="C00000"/>
                </a:solidFill>
              </a:rPr>
              <a:t>بلغارستان (۷۵0 مورد در ۱۰۰ هزار نفر) 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</a:rPr>
              <a:t>بیشترین</a:t>
            </a:r>
            <a:r>
              <a:rPr lang="fa-IR" dirty="0"/>
              <a:t> </a:t>
            </a:r>
            <a:r>
              <a:rPr lang="en-US" dirty="0"/>
              <a:t> ) </a:t>
            </a:r>
            <a:r>
              <a:rPr lang="en-US" dirty="0">
                <a:solidFill>
                  <a:srgbClr val="C00000"/>
                </a:solidFill>
              </a:rPr>
              <a:t>DALY</a:t>
            </a:r>
            <a:r>
              <a:rPr lang="en-US" dirty="0"/>
              <a:t> </a:t>
            </a:r>
            <a:r>
              <a:rPr lang="fa-IR" dirty="0"/>
              <a:t>سال‌های عمر از‌دست‌رفته ناشی از بیماری) در کشور </a:t>
            </a:r>
            <a:r>
              <a:rPr lang="fa-IR" dirty="0">
                <a:solidFill>
                  <a:srgbClr val="C00000"/>
                </a:solidFill>
              </a:rPr>
              <a:t>چین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C22C2-5801-05BF-988E-DDAEF3BFD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26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23707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D2849-F611-7558-37D6-03378C2A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0999235-86F3-76D6-0F8E-497DCCF64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136525"/>
            <a:ext cx="9507893" cy="656908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EAFF4FF-96D5-A6D3-0A01-82BCB70E3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27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311288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F7CC3-7C1B-665F-2FB1-5059437A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605E68C-E083-29DD-7F68-9C38D3322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91" y="258080"/>
            <a:ext cx="9257436" cy="6396047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1F8E19-2482-9F06-DC4C-71F5F47FF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28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1583066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00348-7793-F533-2381-3C275AFE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fa-IR" sz="36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اپیدمیولوژی فشار خون بالا در ایران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EE84A-B7B3-6BD3-99DD-830BF009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98" y="1253331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در اوایل دهه ۱۳۸۰، سازمان‌هایی مانند وزارت بهداشت به همراه نهادهای بین‌المللی، برنامه‌های ملی مبارزه با فشار خون را طراحی و اجرا کردند.</a:t>
            </a:r>
          </a:p>
          <a:p>
            <a:pPr algn="just">
              <a:lnSpc>
                <a:spcPct val="150000"/>
              </a:lnSpc>
            </a:pPr>
            <a:r>
              <a:rPr lang="fa-IR" b="0" i="0" dirty="0">
                <a:effectLst/>
                <a:latin typeface="D-DINExp"/>
              </a:rPr>
              <a:t> این برنامه‌ها </a:t>
            </a: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شامل غربالگری گسترده</a:t>
            </a:r>
            <a:r>
              <a:rPr lang="fa-IR" b="0" i="0" dirty="0">
                <a:effectLst/>
                <a:latin typeface="D-DINExp"/>
              </a:rPr>
              <a:t>، </a:t>
            </a: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آموزش جامعه</a:t>
            </a:r>
            <a:r>
              <a:rPr lang="fa-IR" b="0" i="0" dirty="0">
                <a:effectLst/>
                <a:latin typeface="D-DINExp"/>
              </a:rPr>
              <a:t>، </a:t>
            </a: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ترویج سبک زندگی سالم </a:t>
            </a:r>
            <a:r>
              <a:rPr lang="fa-IR" b="0" i="0" dirty="0">
                <a:effectLst/>
                <a:latin typeface="D-DINExp"/>
              </a:rPr>
              <a:t>و </a:t>
            </a: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ارتقاء کیفیت خدمات درمانی </a:t>
            </a:r>
            <a:r>
              <a:rPr lang="fa-IR" b="0" i="0" dirty="0">
                <a:effectLst/>
                <a:latin typeface="D-DINExp"/>
              </a:rPr>
              <a:t>در مراکز بهداشتی و درمانی بودند.</a:t>
            </a:r>
            <a:r>
              <a:rPr lang="fa-I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D6350-C12F-77A6-3473-69F8B8007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29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166010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034C3-55A7-4D63-49AE-AB1BC027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1" y="444301"/>
            <a:ext cx="10515600" cy="754053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تعریف و طبقه بندی فشارخون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0B7A7-4FE3-A14F-9BB6-02B2C7817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171575"/>
            <a:ext cx="10892406" cy="5321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a-IR" sz="3200" dirty="0"/>
              <a:t>فشارخون </a:t>
            </a:r>
            <a:r>
              <a:rPr lang="ar-SA" sz="3200" dirty="0"/>
              <a:t>از نظر هموديناميك عبارتست از نيروي</a:t>
            </a:r>
            <a:r>
              <a:rPr lang="fa-IR" sz="3200" dirty="0"/>
              <a:t>ی </a:t>
            </a:r>
            <a:r>
              <a:rPr lang="ar-SA" sz="3200" dirty="0"/>
              <a:t>كه خون بر ديواره رگ</a:t>
            </a:r>
            <a:r>
              <a:rPr lang="fa-IR" sz="3200" dirty="0"/>
              <a:t>‌</a:t>
            </a:r>
            <a:r>
              <a:rPr lang="ar-SA" sz="3200" dirty="0"/>
              <a:t>هايي كه در آن جريان دارد، وارد مي</a:t>
            </a:r>
            <a:r>
              <a:rPr lang="fa-IR" sz="3200" dirty="0"/>
              <a:t>‌</a:t>
            </a:r>
            <a:r>
              <a:rPr lang="ar-SA" sz="3200" dirty="0"/>
              <a:t>كند</a:t>
            </a:r>
            <a:r>
              <a:rPr lang="fa-IR" sz="3200" dirty="0"/>
              <a:t>. 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فشار خون دو عامل اصلي بستگي دارد:</a:t>
            </a:r>
            <a:endParaRPr lang="en-US" sz="32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برون ده قلب (</a:t>
            </a:r>
            <a:r>
              <a:rPr lang="en-US" sz="3200" b="1" dirty="0">
                <a:solidFill>
                  <a:srgbClr val="C00000"/>
                </a:solidFill>
                <a:cs typeface="B Nazanin" pitchFamily="2" charset="-78"/>
              </a:rPr>
              <a:t>Cardiac output</a:t>
            </a: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)</a:t>
            </a:r>
            <a:r>
              <a:rPr lang="fa-IR" sz="3200" b="1" dirty="0">
                <a:solidFill>
                  <a:srgbClr val="C00000"/>
                </a:solidFill>
                <a:cs typeface="B Nazanin" pitchFamily="2" charset="-78"/>
              </a:rPr>
              <a:t>:</a:t>
            </a: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حجم خوني كه در هر دقيقه قلب به داخل شريان</a:t>
            </a:r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‌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ها پمپ مي</a:t>
            </a:r>
            <a:r>
              <a:rPr lang="fa-IR" sz="3200" b="1" dirty="0">
                <a:solidFill>
                  <a:srgbClr val="002060"/>
                </a:solidFill>
                <a:cs typeface="B Nazanin" pitchFamily="2" charset="-78"/>
              </a:rPr>
              <a:t>‌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كند.</a:t>
            </a:r>
            <a:endParaRPr lang="en-US" sz="3200" b="1" dirty="0">
              <a:solidFill>
                <a:srgbClr val="00206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cs typeface="B Nazanin" pitchFamily="2" charset="-78"/>
              </a:rPr>
              <a:t>ميزان مقاومت عروق در مقابل جريان خون (</a:t>
            </a:r>
            <a:r>
              <a:rPr lang="en-US" sz="3200" b="1" dirty="0">
                <a:solidFill>
                  <a:srgbClr val="0070C0"/>
                </a:solidFill>
                <a:cs typeface="B Nazanin" pitchFamily="2" charset="-78"/>
              </a:rPr>
              <a:t>Peripheral resistance</a:t>
            </a:r>
            <a:r>
              <a:rPr lang="ar-SA" sz="3200" b="1" dirty="0">
                <a:solidFill>
                  <a:srgbClr val="0070C0"/>
                </a:solidFill>
                <a:cs typeface="B Nazanin" pitchFamily="2" charset="-78"/>
              </a:rPr>
              <a:t>) </a:t>
            </a:r>
            <a:endParaRPr lang="fa-IR" sz="3200" b="1" dirty="0">
              <a:solidFill>
                <a:srgbClr val="0070C0"/>
              </a:solidFill>
              <a:cs typeface="B Nazanin" pitchFamily="2" charset="-78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مقاومت عروق محيطي 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× </a:t>
            </a:r>
            <a:r>
              <a:rPr lang="ar-SA" sz="3200" b="1" dirty="0">
                <a:solidFill>
                  <a:srgbClr val="0070C0"/>
                </a:solidFill>
                <a:cs typeface="B Nazanin" pitchFamily="2" charset="-78"/>
              </a:rPr>
              <a:t>برون ده قلبي</a:t>
            </a:r>
            <a:r>
              <a:rPr lang="en-US" sz="3200" b="1" dirty="0">
                <a:solidFill>
                  <a:srgbClr val="002060"/>
                </a:solidFill>
                <a:cs typeface="B Nazanin" pitchFamily="2" charset="-78"/>
              </a:rPr>
              <a:t>=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فشار خون</a:t>
            </a: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  <a:p>
            <a:endParaRPr lang="fa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F6C058-3B5F-EF42-68D1-9A4C1C10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>
                <a:cs typeface="B Mitra" panose="00000400000000000000" pitchFamily="2" charset="-78"/>
              </a:rPr>
              <a:pPr/>
              <a:t>3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 45 </a:t>
            </a:r>
            <a:r>
              <a:rPr lang="fa-I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0393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66B43-4302-59F8-0D63-CED646F3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696620"/>
            <a:ext cx="11523305" cy="54335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از مهمترین برنامه های اجرا شده </a:t>
            </a:r>
            <a:r>
              <a:rPr lang="fa-IR" dirty="0">
                <a:solidFill>
                  <a:srgbClr val="C00000"/>
                </a:solidFill>
              </a:rPr>
              <a:t>پیمایش عوامل خطر بیماری های غیر واگیر در ایران (استپس)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solidFill>
                  <a:srgbClr val="002060"/>
                </a:solidFill>
                <a:effectLst/>
                <a:latin typeface="vazir"/>
              </a:rPr>
              <a:t>در سال‌های 1383، 1385، 1386، 1387، 1388، 1390، 1395 ،</a:t>
            </a:r>
            <a:r>
              <a:rPr lang="fa-IR" b="0" i="0" dirty="0">
                <a:solidFill>
                  <a:srgbClr val="C00000"/>
                </a:solidFill>
                <a:effectLst/>
                <a:latin typeface="vazir"/>
              </a:rPr>
              <a:t>1400</a:t>
            </a:r>
            <a:r>
              <a:rPr lang="fa-IR" b="0" i="0" dirty="0">
                <a:solidFill>
                  <a:srgbClr val="002060"/>
                </a:solidFill>
                <a:effectLst/>
                <a:latin typeface="vazir"/>
              </a:rPr>
              <a:t> و 1402 اجرا شد.</a:t>
            </a:r>
          </a:p>
          <a:p>
            <a:pPr>
              <a:lnSpc>
                <a:spcPct val="150000"/>
              </a:lnSpc>
            </a:pPr>
            <a:r>
              <a:rPr lang="fa-IR" sz="2800" dirty="0">
                <a:latin typeface="vazir"/>
              </a:rPr>
              <a:t>علاوه بر آن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latin typeface="vazir"/>
              </a:rPr>
              <a:t>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پروژه‌های پایلوت غربالگری در استان‌ها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طرح فعال‌سازی مراکز سلامت جامعه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سنجش فشار خون در ادارات، کارمندان و محیط‌های کاری</a:t>
            </a:r>
            <a:endParaRPr lang="fa-I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برنامه‌های درون ‌مدارس و دانش‌آموزی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FFC13-9FCA-C2B2-EE2B-8A6533A34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30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125894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6CF154-229F-9508-407E-44F032319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66" y="36332"/>
            <a:ext cx="7469267" cy="6785335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E9DAC669-EFE9-57FF-7FCC-C1EDA36B5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31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C5A7AF-69BF-E437-88D2-307100D2C6B8}"/>
              </a:ext>
            </a:extLst>
          </p:cNvPr>
          <p:cNvSpPr/>
          <p:nvPr/>
        </p:nvSpPr>
        <p:spPr>
          <a:xfrm>
            <a:off x="8649476" y="2038738"/>
            <a:ext cx="2192694" cy="172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فشار خون در کل کشور1400 :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32/03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88E116-A28E-F3CA-BD65-64B4D33383B8}"/>
              </a:ext>
            </a:extLst>
          </p:cNvPr>
          <p:cNvSpPr/>
          <p:nvPr/>
        </p:nvSpPr>
        <p:spPr>
          <a:xfrm>
            <a:off x="8546839" y="587828"/>
            <a:ext cx="2295331" cy="1138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شیوع فشار خون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بزرگسالان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در جهان :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33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51BAD91E-AF02-2133-15CE-0EE4BD4A7B16}"/>
              </a:ext>
            </a:extLst>
          </p:cNvPr>
          <p:cNvSpPr/>
          <p:nvPr/>
        </p:nvSpPr>
        <p:spPr>
          <a:xfrm>
            <a:off x="5038531" y="1922106"/>
            <a:ext cx="167951" cy="23326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CDABC3-7F30-C236-DD5E-DCED4A897C58}"/>
              </a:ext>
            </a:extLst>
          </p:cNvPr>
          <p:cNvSpPr/>
          <p:nvPr/>
        </p:nvSpPr>
        <p:spPr>
          <a:xfrm>
            <a:off x="8649476" y="4012162"/>
            <a:ext cx="2192694" cy="172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فشار خون در کل کشور سال 1395: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29/19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2DE38D54-B879-1DD0-8C5B-E9F7DA7CB397}"/>
              </a:ext>
            </a:extLst>
          </p:cNvPr>
          <p:cNvSpPr/>
          <p:nvPr/>
        </p:nvSpPr>
        <p:spPr>
          <a:xfrm>
            <a:off x="3345181" y="1463040"/>
            <a:ext cx="45719" cy="914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FF00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9C95844B-B53A-9DB1-ADD2-17EDF9507D86}"/>
              </a:ext>
            </a:extLst>
          </p:cNvPr>
          <p:cNvSpPr/>
          <p:nvPr/>
        </p:nvSpPr>
        <p:spPr>
          <a:xfrm>
            <a:off x="5267960" y="4323080"/>
            <a:ext cx="53340" cy="457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1720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4B314-303B-4CCE-D06B-9BC69A6E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4D0A758-4F0B-49D4-E7D7-B796A1CCC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32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315F7B-D7E7-8495-8A8C-E80D0E0C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3132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59B569-BAB8-E71D-2EDD-0A41D2B9887C}"/>
              </a:ext>
            </a:extLst>
          </p:cNvPr>
          <p:cNvSpPr/>
          <p:nvPr/>
        </p:nvSpPr>
        <p:spPr>
          <a:xfrm>
            <a:off x="8105775" y="3705225"/>
            <a:ext cx="2743394" cy="1073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آگاهی کل کشور: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61.47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4904CE14-3FBB-E651-E116-FD2D963A2E19}"/>
              </a:ext>
            </a:extLst>
          </p:cNvPr>
          <p:cNvSpPr/>
          <p:nvPr/>
        </p:nvSpPr>
        <p:spPr>
          <a:xfrm>
            <a:off x="3928188" y="2267339"/>
            <a:ext cx="110412" cy="195943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67C41FDF-D369-CFD8-211E-53EC0D6BA361}"/>
              </a:ext>
            </a:extLst>
          </p:cNvPr>
          <p:cNvSpPr/>
          <p:nvPr/>
        </p:nvSpPr>
        <p:spPr bwMode="auto">
          <a:xfrm>
            <a:off x="3476625" y="3533775"/>
            <a:ext cx="161925" cy="17145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10900550-3ABF-F25B-6CC3-D92FFC2A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5" y="2098805"/>
            <a:ext cx="2832100" cy="1073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آگاهی جهانی: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84630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085B8-EA83-D9CB-1981-D0696D50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8C667-1904-5A6F-8E17-DDAC52D01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8D2DEF9-F601-9DC9-4DA9-ACE36F622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33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8F9562-A3A9-ABD3-B8FE-195F2AAF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3405" cy="685800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A6E794E3-327A-A7E8-701F-8D669FCD9659}"/>
              </a:ext>
            </a:extLst>
          </p:cNvPr>
          <p:cNvSpPr/>
          <p:nvPr/>
        </p:nvSpPr>
        <p:spPr>
          <a:xfrm>
            <a:off x="4413380" y="2118049"/>
            <a:ext cx="177281" cy="2052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131A08-4E69-5C8B-3623-0BE2FA384EA1}"/>
              </a:ext>
            </a:extLst>
          </p:cNvPr>
          <p:cNvSpPr/>
          <p:nvPr/>
        </p:nvSpPr>
        <p:spPr>
          <a:xfrm>
            <a:off x="7893698" y="2425959"/>
            <a:ext cx="2864497" cy="1156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پوشش درمان در کل کشور: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52/01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1295CBFA-3CED-A2A7-B557-6EFEDCF6EED1}"/>
              </a:ext>
            </a:extLst>
          </p:cNvPr>
          <p:cNvSpPr/>
          <p:nvPr/>
        </p:nvSpPr>
        <p:spPr bwMode="auto">
          <a:xfrm>
            <a:off x="4236099" y="3088433"/>
            <a:ext cx="177281" cy="20527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51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6C881-511A-145D-3085-73D59C01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5131A-48DA-3700-DAC1-E146385BF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242D46D7-7ED8-3027-6D4C-E3476E630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34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23ABBF-FC3D-1C05-0598-CA51909C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5" y="0"/>
            <a:ext cx="6924675" cy="6743700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15048AD4-8AEF-063F-3E26-47FC656661D1}"/>
              </a:ext>
            </a:extLst>
          </p:cNvPr>
          <p:cNvSpPr/>
          <p:nvPr/>
        </p:nvSpPr>
        <p:spPr>
          <a:xfrm>
            <a:off x="4385388" y="1825625"/>
            <a:ext cx="223934" cy="16179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CA09B2-8E62-13EC-71FD-AB0B8EEABA79}"/>
              </a:ext>
            </a:extLst>
          </p:cNvPr>
          <p:cNvSpPr/>
          <p:nvPr/>
        </p:nvSpPr>
        <p:spPr>
          <a:xfrm>
            <a:off x="7442281" y="1675768"/>
            <a:ext cx="3480317" cy="1328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درمان موثر کشوری: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41.89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021CE6-28F7-DA05-0430-D9AF76C6338C}"/>
              </a:ext>
            </a:extLst>
          </p:cNvPr>
          <p:cNvSpPr/>
          <p:nvPr/>
        </p:nvSpPr>
        <p:spPr>
          <a:xfrm>
            <a:off x="7150877" y="3371850"/>
            <a:ext cx="4189445" cy="132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درصد درمان موثر جهانی در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بزرگسالان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2019: </a:t>
            </a:r>
            <a:r>
              <a:rPr lang="fa-IR" sz="2800" b="1" dirty="0">
                <a:solidFill>
                  <a:srgbClr val="C00000"/>
                </a:solidFill>
                <a:cs typeface="B Nazanin" panose="00000400000000000000" pitchFamily="2" charset="-7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19554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470BA-230A-1F5C-C80E-78522D0A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3649C1-B355-B07E-EDD8-64153D3E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314644C6-9442-6B86-521A-AB0E3312C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35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45A504-88FF-B4C1-1415-5A7F8106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1" y="0"/>
            <a:ext cx="1158993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E6D70E-115B-6841-25F1-A1E380C68C0B}"/>
              </a:ext>
            </a:extLst>
          </p:cNvPr>
          <p:cNvSpPr/>
          <p:nvPr/>
        </p:nvSpPr>
        <p:spPr>
          <a:xfrm>
            <a:off x="3514987" y="2449585"/>
            <a:ext cx="981512" cy="18455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A39DBCA1-829C-E119-79D2-A9A72EC43856}"/>
                  </a:ext>
                </a:extLst>
              </p14:cNvPr>
              <p14:cNvContentPartPr/>
              <p14:nvPr/>
            </p14:nvContentPartPr>
            <p14:xfrm>
              <a:off x="3536596" y="1772544"/>
              <a:ext cx="3405240" cy="76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9DBCA1-829C-E119-79D2-A9A72EC438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2956" y="1664544"/>
                <a:ext cx="35128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C63C9ED3-DBD8-5661-AABE-58B075004479}"/>
                  </a:ext>
                </a:extLst>
              </p14:cNvPr>
              <p14:cNvContentPartPr/>
              <p14:nvPr/>
            </p14:nvContentPartPr>
            <p14:xfrm>
              <a:off x="3591676" y="2498304"/>
              <a:ext cx="82620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3C9ED3-DBD8-5661-AABE-58B0750044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036" y="2390304"/>
                <a:ext cx="93384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643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D254F-5573-84F1-3E16-16DA5256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4" y="598378"/>
            <a:ext cx="11461751" cy="646331"/>
          </a:xfrm>
        </p:spPr>
        <p:txBody>
          <a:bodyPr/>
          <a:lstStyle/>
          <a:p>
            <a:r>
              <a:rPr lang="fa-IR" sz="36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مقایسه ایران با کانادا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CA669D-2239-60A2-B856-D259324A0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36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9D4FA5-4DFB-82CA-0746-31F20D43B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3" y="1369128"/>
            <a:ext cx="11818832" cy="2491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B27B0BCD-1915-B896-2728-E8952F250161}"/>
                  </a:ext>
                </a:extLst>
              </p14:cNvPr>
              <p14:cNvContentPartPr/>
              <p14:nvPr/>
            </p14:nvContentPartPr>
            <p14:xfrm>
              <a:off x="3670040" y="2093280"/>
              <a:ext cx="4347000" cy="129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7B0BCD-1915-B896-2728-E8952F2501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040" y="1985640"/>
                <a:ext cx="44546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74951946-084E-DE46-9C37-95F5A021BF72}"/>
                  </a:ext>
                </a:extLst>
              </p14:cNvPr>
              <p14:cNvContentPartPr/>
              <p14:nvPr/>
            </p14:nvContentPartPr>
            <p14:xfrm>
              <a:off x="4940120" y="560040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951946-084E-DE46-9C37-95F5A021BF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6120" y="54924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3CCA3B-191A-9B0F-7D44-0B3448FC4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" y="3983946"/>
            <a:ext cx="11818832" cy="24571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C9064BEE-B02F-E3D1-4A2D-949CE0301C83}"/>
                  </a:ext>
                </a:extLst>
              </p14:cNvPr>
              <p14:cNvContentPartPr/>
              <p14:nvPr/>
            </p14:nvContentPartPr>
            <p14:xfrm>
              <a:off x="4800440" y="4889040"/>
              <a:ext cx="3644280" cy="39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9064BEE-B02F-E3D1-4A2D-949CE0301C8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6440" y="4781040"/>
                <a:ext cx="3751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2676F76C-3F0B-1C8E-B736-03814E032BA5}"/>
                  </a:ext>
                </a:extLst>
              </p14:cNvPr>
              <p14:cNvContentPartPr/>
              <p14:nvPr/>
            </p14:nvContentPartPr>
            <p14:xfrm>
              <a:off x="-2032360" y="-508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76F76C-3F0B-1C8E-B736-03814E032B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086360" y="-61644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8753D9-48A6-E7A1-03D4-259A76FBACCE}"/>
              </a:ext>
            </a:extLst>
          </p:cNvPr>
          <p:cNvSpPr/>
          <p:nvPr/>
        </p:nvSpPr>
        <p:spPr bwMode="auto">
          <a:xfrm>
            <a:off x="5447520" y="4164888"/>
            <a:ext cx="2997200" cy="2923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>
                <a:cs typeface="B Nazanin" panose="00000400000000000000" pitchFamily="2" charset="-78"/>
              </a:rPr>
              <a:t>کنترل شده</a:t>
            </a:r>
            <a:endParaRPr kumimoji="0" lang="fa-I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536DD74F-4F24-846B-C447-C396FCE1293F}"/>
                  </a:ext>
                </a:extLst>
              </p14:cNvPr>
              <p14:cNvContentPartPr/>
              <p14:nvPr/>
            </p14:nvContentPartPr>
            <p14:xfrm>
              <a:off x="4086180" y="57142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6DD74F-4F24-846B-C447-C396FCE1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2180" y="46342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890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D83844-565C-2BE3-B3E6-C3BE85BD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962" y="919635"/>
            <a:ext cx="10363200" cy="4114800"/>
          </a:xfrm>
        </p:spPr>
        <p:txBody>
          <a:bodyPr/>
          <a:lstStyle/>
          <a:p>
            <a:r>
              <a:rPr lang="fa-IR" dirty="0"/>
              <a:t>براساس مطالعه متا آنالیز در سال 2021:</a:t>
            </a: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در مطاله کوهورت تهران شیوع فشارخون استاندارد شده سنی برای جمعیت بالای 35 سال تهران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xmlns="" id="{0EE34947-5CB4-FEBE-B4A4-1CEF86136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37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2CDF67A-57CA-8D97-BD63-D99AFB733D22}"/>
              </a:ext>
            </a:extLst>
          </p:cNvPr>
          <p:cNvGrpSpPr/>
          <p:nvPr/>
        </p:nvGrpSpPr>
        <p:grpSpPr>
          <a:xfrm>
            <a:off x="1750979" y="1801554"/>
            <a:ext cx="6261944" cy="1785451"/>
            <a:chOff x="4732563" y="2239476"/>
            <a:chExt cx="6261944" cy="1785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3DA23A7-C963-AF50-2C30-30416FC88B1B}"/>
                </a:ext>
              </a:extLst>
            </p:cNvPr>
            <p:cNvSpPr/>
            <p:nvPr/>
          </p:nvSpPr>
          <p:spPr>
            <a:xfrm>
              <a:off x="8030094" y="2640384"/>
              <a:ext cx="2964413" cy="84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شیوع فشار خون در جمعیت بالغین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FCAC7D8-0C45-BAF3-FACB-30A88E75495A}"/>
                </a:ext>
              </a:extLst>
            </p:cNvPr>
            <p:cNvSpPr/>
            <p:nvPr/>
          </p:nvSpPr>
          <p:spPr>
            <a:xfrm>
              <a:off x="5536293" y="2239476"/>
              <a:ext cx="1621972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b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Nazanin" panose="00000400000000000000" pitchFamily="2" charset="-78"/>
                </a:rPr>
                <a:t>26/26%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CF19904-9481-161F-285B-3B83AF804706}"/>
                </a:ext>
              </a:extLst>
            </p:cNvPr>
            <p:cNvSpPr/>
            <p:nvPr/>
          </p:nvSpPr>
          <p:spPr>
            <a:xfrm>
              <a:off x="5066522" y="3339127"/>
              <a:ext cx="214001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b="1" dirty="0">
                  <a:solidFill>
                    <a:srgbClr val="C00000"/>
                  </a:solidFill>
                  <a:cs typeface="B Nazanin" panose="00000400000000000000" pitchFamily="2" charset="-78"/>
                </a:rPr>
                <a:t>مردان: 26/22%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10E1F5F-637C-FBD3-703F-DC3346CA85B8}"/>
                </a:ext>
              </a:extLst>
            </p:cNvPr>
            <p:cNvSpPr/>
            <p:nvPr/>
          </p:nvSpPr>
          <p:spPr>
            <a:xfrm>
              <a:off x="4732563" y="2730986"/>
              <a:ext cx="2615682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b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Nazanin" panose="00000400000000000000" pitchFamily="2" charset="-78"/>
                </a:rPr>
                <a:t>زنان : 25/11%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58858ABE-8E23-3E06-F85C-390A7F6DC6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4612" y="2582376"/>
              <a:ext cx="1035698" cy="34638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78D083C-0CA8-90CE-35FB-5146B2C87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4612" y="3073886"/>
              <a:ext cx="1035698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B9F7627F-C175-0EF2-B088-FFC03CD29B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9927" y="3219014"/>
              <a:ext cx="970383" cy="40126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AA821A-9782-AAF9-53AA-9F735F0D86BE}"/>
              </a:ext>
            </a:extLst>
          </p:cNvPr>
          <p:cNvSpPr/>
          <p:nvPr/>
        </p:nvSpPr>
        <p:spPr>
          <a:xfrm>
            <a:off x="2350861" y="4723754"/>
            <a:ext cx="4460032" cy="102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(34/5%-38/5%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CI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) 36/5%  </a:t>
            </a:r>
          </a:p>
        </p:txBody>
      </p:sp>
    </p:spTree>
    <p:extLst>
      <p:ext uri="{BB962C8B-B14F-4D97-AF65-F5344CB8AC3E}">
        <p14:creationId xmlns:p14="http://schemas.microsoft.com/office/powerpoint/2010/main" val="1756824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0AFF4A-23FF-FC88-059E-5050404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0344D-1E1D-2148-7735-54B5762C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112522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/>
              <a:t>فشار خون بالا در ایران عامل </a:t>
            </a:r>
            <a:r>
              <a:rPr lang="fa-IR" dirty="0">
                <a:solidFill>
                  <a:srgbClr val="C00000"/>
                </a:solidFill>
              </a:rPr>
              <a:t>23% کل مرگ ها </a:t>
            </a:r>
          </a:p>
          <a:p>
            <a:pPr>
              <a:lnSpc>
                <a:spcPct val="150000"/>
              </a:lnSpc>
            </a:pPr>
            <a:r>
              <a:rPr lang="fa-IR" dirty="0"/>
              <a:t>در سال 2019، 95000 مرگ منتسب به فشار خون بالا گزارش شده است</a:t>
            </a:r>
          </a:p>
          <a:p>
            <a:pPr>
              <a:lnSpc>
                <a:spcPct val="150000"/>
              </a:lnSpc>
            </a:pPr>
            <a:r>
              <a:rPr lang="fa-IR" dirty="0"/>
              <a:t>میزان مرگ خام به دلیل فشار خون در ایران                 </a:t>
            </a:r>
            <a:r>
              <a:rPr lang="fa-IR" dirty="0">
                <a:solidFill>
                  <a:srgbClr val="C00000"/>
                </a:solidFill>
              </a:rPr>
              <a:t>110.4 در صد هزار نفر</a:t>
            </a:r>
          </a:p>
          <a:p>
            <a:pPr>
              <a:lnSpc>
                <a:spcPct val="150000"/>
              </a:lnSpc>
            </a:pPr>
            <a:r>
              <a:rPr lang="fa-IR" dirty="0"/>
              <a:t>میزان مرگ خام به دلیل فشار خون در استان سمنان       </a:t>
            </a:r>
            <a:r>
              <a:rPr lang="fa-IR" dirty="0">
                <a:solidFill>
                  <a:srgbClr val="C00000"/>
                </a:solidFill>
              </a:rPr>
              <a:t>106.5 در صد هزار نفر</a:t>
            </a:r>
          </a:p>
          <a:p>
            <a:pPr>
              <a:lnSpc>
                <a:spcPct val="150000"/>
              </a:lnSpc>
            </a:pPr>
            <a:endParaRPr lang="fa-IR" dirty="0"/>
          </a:p>
          <a:p>
            <a:pPr>
              <a:lnSpc>
                <a:spcPct val="150000"/>
              </a:lnSpc>
            </a:pPr>
            <a:endParaRPr lang="fa-I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BD417174-B128-F937-6F5D-D5FC47527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38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1EAA47E-A808-5A87-3591-A348B4BFD9AC}"/>
              </a:ext>
            </a:extLst>
          </p:cNvPr>
          <p:cNvCxnSpPr/>
          <p:nvPr/>
        </p:nvCxnSpPr>
        <p:spPr>
          <a:xfrm flipH="1">
            <a:off x="4368800" y="4254500"/>
            <a:ext cx="14224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07FAF63-61E5-C7F4-9921-B28031B3CF24}"/>
              </a:ext>
            </a:extLst>
          </p:cNvPr>
          <p:cNvCxnSpPr>
            <a:cxnSpLocks/>
          </p:cNvCxnSpPr>
          <p:nvPr/>
        </p:nvCxnSpPr>
        <p:spPr>
          <a:xfrm flipH="1">
            <a:off x="4330700" y="5029200"/>
            <a:ext cx="5715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61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77726-E77B-4CB1-823F-E1EF3FF0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0B0284A-1643-743A-D575-282CF31AC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85" y="1717374"/>
            <a:ext cx="6057600" cy="41852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A41373-4245-A731-09C9-65444F4A5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39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385BC420-CF4C-7C55-6704-9051FC4ED804}"/>
                  </a:ext>
                </a:extLst>
              </p14:cNvPr>
              <p14:cNvContentPartPr/>
              <p14:nvPr/>
            </p14:nvContentPartPr>
            <p14:xfrm>
              <a:off x="3067020" y="327627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5BC420-CF4C-7C55-6704-9051FC4ED8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020" y="316827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909949-A652-1D56-11F1-E1C92E503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73" y="1724025"/>
            <a:ext cx="5776412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B2903-767D-A174-1C12-7BD4C2FA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42873"/>
            <a:ext cx="10515600" cy="1066803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پرفشاری</a:t>
            </a:r>
            <a:r>
              <a:rPr lang="fa-IR" b="1" dirty="0">
                <a:solidFill>
                  <a:srgbClr val="002060"/>
                </a:solidFill>
              </a:rPr>
              <a:t> </a:t>
            </a:r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خون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925FF-5A5A-E57D-9B90-F77A67BB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43049"/>
            <a:ext cx="10515600" cy="46291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ar-SA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سطح</a:t>
            </a:r>
            <a:r>
              <a:rPr lang="fa-I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SA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از فشار خون كه در </a:t>
            </a:r>
            <a:r>
              <a:rPr lang="ar-SA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آن فوايد درمان از خطرهاي عدم درمان </a:t>
            </a:r>
            <a:r>
              <a:rPr lang="ar-SA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بيشتر باشد</a:t>
            </a:r>
            <a:r>
              <a:rPr lang="ar-SA" dirty="0">
                <a:solidFill>
                  <a:srgbClr val="002060"/>
                </a:solidFill>
              </a:rPr>
              <a:t>. </a:t>
            </a:r>
            <a:endParaRPr lang="fa-IR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ar-SA" dirty="0"/>
              <a:t>معيارهاي عددي كه پرفشاري خون را تعريف مي</a:t>
            </a:r>
            <a:r>
              <a:rPr lang="fa-IR" dirty="0"/>
              <a:t>‌</a:t>
            </a:r>
            <a:r>
              <a:rPr lang="ar-SA" dirty="0"/>
              <a:t>كنند، قراردادي هستند.</a:t>
            </a:r>
            <a:endParaRPr lang="en-US" dirty="0"/>
          </a:p>
          <a:p>
            <a:pPr>
              <a:defRPr/>
            </a:pPr>
            <a:r>
              <a:rPr lang="ar-SA" b="1" dirty="0">
                <a:solidFill>
                  <a:srgbClr val="002060"/>
                </a:solidFill>
                <a:cs typeface="B Nazanin" pitchFamily="2" charset="-78"/>
              </a:rPr>
              <a:t>فشار خون دو سطح حداكثر و حداقل دارد</a:t>
            </a:r>
            <a:endParaRPr lang="fa-IR" b="1" dirty="0">
              <a:solidFill>
                <a:srgbClr val="002060"/>
              </a:solidFill>
              <a:cs typeface="B Nazanin" pitchFamily="2" charset="-78"/>
            </a:endParaRPr>
          </a:p>
          <a:p>
            <a:pPr lvl="1">
              <a:defRPr/>
            </a:pP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سطح حداكثر « </a:t>
            </a:r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فشار ما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ک</a:t>
            </a:r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زيمم يا سيستولي</a:t>
            </a: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»</a:t>
            </a:r>
            <a:r>
              <a:rPr lang="ar-SA" sz="32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fa-IR" sz="3200" b="1" dirty="0">
              <a:solidFill>
                <a:srgbClr val="002060"/>
              </a:solidFill>
              <a:cs typeface="B Nazanin" pitchFamily="2" charset="-78"/>
            </a:endParaRPr>
          </a:p>
          <a:p>
            <a:pPr lvl="2">
              <a:defRPr/>
            </a:pPr>
            <a:r>
              <a:rPr lang="fa-IR" sz="3200" b="0" i="0" dirty="0">
                <a:solidFill>
                  <a:srgbClr val="001D35"/>
                </a:solidFill>
                <a:effectLst/>
                <a:latin typeface="Google Sans"/>
              </a:rPr>
              <a:t>فشاری است که هنگام انقباض قلب و پمپاژ خون به بدن ایجاد می‌شود. </a:t>
            </a:r>
          </a:p>
          <a:p>
            <a:pPr lvl="1">
              <a:defRPr/>
            </a:pP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سطح حداقل « </a:t>
            </a:r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فشار مينيمم يا دياستولي</a:t>
            </a:r>
            <a:r>
              <a:rPr lang="ar-SA" sz="3200" b="1" dirty="0">
                <a:solidFill>
                  <a:srgbClr val="C00000"/>
                </a:solidFill>
                <a:cs typeface="B Nazanin" pitchFamily="2" charset="-78"/>
              </a:rPr>
              <a:t>»</a:t>
            </a:r>
            <a:endParaRPr lang="fa-IR" sz="3200" b="1" dirty="0">
              <a:solidFill>
                <a:srgbClr val="C00000"/>
              </a:solidFill>
              <a:cs typeface="B Nazanin" pitchFamily="2" charset="-78"/>
            </a:endParaRPr>
          </a:p>
          <a:p>
            <a:pPr lvl="2">
              <a:defRPr/>
            </a:pPr>
            <a:r>
              <a:rPr lang="fa-IR" sz="3200" b="0" i="0" dirty="0">
                <a:solidFill>
                  <a:srgbClr val="001D35"/>
                </a:solidFill>
                <a:effectLst/>
                <a:latin typeface="Google Sans"/>
              </a:rPr>
              <a:t>فشاری است که در زمان استراحت قلب بین دو ضربان ایجاد می‌شود.</a:t>
            </a:r>
            <a:endParaRPr lang="fa-IR" sz="32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5EDA6C-AE89-CD1B-5280-59253D5CA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>
                <a:cs typeface="B Mitra" panose="00000400000000000000" pitchFamily="2" charset="-78"/>
              </a:rPr>
              <a:pPr/>
              <a:t>4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</a:t>
            </a:r>
            <a:r>
              <a:rPr lang="fa-IR" sz="1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0505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05E2A-15EE-AAB9-F447-06B8763C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B5BDE861-1213-DAB2-6B1D-FCC507635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" y="1295400"/>
            <a:ext cx="6297989" cy="4351338"/>
          </a:xfr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183A4811-BDC7-39D2-E14D-0A90EBF90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40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B0D2A0-B2D5-AE88-953E-ABDEAF3E0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19" y="1295401"/>
            <a:ext cx="62979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9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455A6-FF74-13E1-68FA-33979901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4" y="245159"/>
            <a:ext cx="11461751" cy="646331"/>
          </a:xfrm>
        </p:spPr>
        <p:txBody>
          <a:bodyPr/>
          <a:lstStyle/>
          <a:p>
            <a:r>
              <a:rPr lang="fa-IR" sz="36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وضعیت شاهرود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F46C8-4C03-DAAC-A667-7F2E783B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075"/>
            <a:ext cx="10515600" cy="4641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IranSans"/>
              </a:rPr>
              <a:t>بر اساس فاز 3 مطالعه کوهورت چشم شاهرود شیوع فشار خون </a:t>
            </a:r>
            <a:r>
              <a:rPr lang="fa-IR" b="0" i="0" dirty="0">
                <a:solidFill>
                  <a:srgbClr val="C00000"/>
                </a:solidFill>
                <a:effectLst/>
                <a:latin typeface="IranSans"/>
              </a:rPr>
              <a:t>کنترل نشده </a:t>
            </a:r>
            <a:r>
              <a:rPr lang="fa-IR" b="0" i="0" dirty="0">
                <a:effectLst/>
                <a:latin typeface="IranSans"/>
              </a:rPr>
              <a:t>در </a:t>
            </a:r>
            <a:r>
              <a:rPr lang="fa-IR" b="0" i="0" dirty="0">
                <a:solidFill>
                  <a:srgbClr val="C00000"/>
                </a:solidFill>
                <a:effectLst/>
                <a:latin typeface="IranSans"/>
              </a:rPr>
              <a:t>گروه سنی50 تا 79 سال 61/7% </a:t>
            </a:r>
            <a:r>
              <a:rPr lang="fa-IR" b="0" i="0" dirty="0">
                <a:effectLst/>
                <a:latin typeface="IranSans"/>
              </a:rPr>
              <a:t>(60/3-63/2</a:t>
            </a:r>
            <a:r>
              <a:rPr lang="en-US" b="0" i="0" dirty="0">
                <a:effectLst/>
                <a:latin typeface="IranSans"/>
              </a:rPr>
              <a:t> </a:t>
            </a:r>
            <a:r>
              <a:rPr lang="fa-IR" b="0" i="0" dirty="0">
                <a:effectLst/>
                <a:latin typeface="IranSans"/>
              </a:rPr>
              <a:t>95%</a:t>
            </a:r>
            <a:r>
              <a:rPr lang="en-US" b="0" i="0" dirty="0">
                <a:effectLst/>
                <a:latin typeface="IranSans"/>
              </a:rPr>
              <a:t>(</a:t>
            </a:r>
            <a:r>
              <a:rPr lang="en-US" dirty="0">
                <a:latin typeface="IranSans"/>
              </a:rPr>
              <a:t>CI:</a:t>
            </a:r>
            <a:endParaRPr lang="fa-IR" b="0" i="0" dirty="0">
              <a:effectLst/>
              <a:latin typeface="IranSans"/>
            </a:endParaRP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IranSans"/>
              </a:rPr>
              <a:t>در سال </a:t>
            </a:r>
            <a:r>
              <a:rPr lang="fa-IR" dirty="0">
                <a:latin typeface="IranSans"/>
              </a:rPr>
              <a:t>1402 در افراد بالای 30 سال </a:t>
            </a:r>
            <a:r>
              <a:rPr lang="fa-IR" dirty="0">
                <a:solidFill>
                  <a:srgbClr val="C00000"/>
                </a:solidFill>
                <a:latin typeface="IranSans"/>
              </a:rPr>
              <a:t>723 </a:t>
            </a:r>
            <a:r>
              <a:rPr lang="fa-IR" b="0" i="0" dirty="0">
                <a:solidFill>
                  <a:srgbClr val="C00000"/>
                </a:solidFill>
                <a:effectLst/>
                <a:latin typeface="IranSans"/>
              </a:rPr>
              <a:t>مورد جدید </a:t>
            </a:r>
            <a:r>
              <a:rPr lang="fa-IR" b="0" i="0" dirty="0">
                <a:effectLst/>
                <a:latin typeface="IranSans"/>
              </a:rPr>
              <a:t>شناسایی شد.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IranSans"/>
              </a:rPr>
              <a:t>تعداد افراد با فشار خون بالا در سال 1403، </a:t>
            </a:r>
            <a:r>
              <a:rPr lang="fa-IR" b="0" i="0" dirty="0">
                <a:solidFill>
                  <a:srgbClr val="C00000"/>
                </a:solidFill>
                <a:effectLst/>
                <a:latin typeface="IranSans"/>
              </a:rPr>
              <a:t>28650</a:t>
            </a:r>
            <a:r>
              <a:rPr lang="fa-IR" b="0" i="0" dirty="0">
                <a:effectLst/>
                <a:latin typeface="IranSans"/>
              </a:rPr>
              <a:t> نفر</a:t>
            </a:r>
          </a:p>
          <a:p>
            <a:pPr>
              <a:lnSpc>
                <a:spcPct val="150000"/>
              </a:lnSpc>
            </a:pPr>
            <a:r>
              <a:rPr lang="fa-IR" b="0" i="0" dirty="0">
                <a:effectLst/>
                <a:latin typeface="IranSans"/>
              </a:rPr>
              <a:t>شیوع </a:t>
            </a:r>
            <a:r>
              <a:rPr lang="fa-IR" b="0" i="0" u="sng" dirty="0">
                <a:solidFill>
                  <a:srgbClr val="C00000"/>
                </a:solidFill>
                <a:effectLst/>
                <a:latin typeface="IranSans"/>
              </a:rPr>
              <a:t>17/6</a:t>
            </a:r>
            <a:r>
              <a:rPr lang="fa-IR" b="0" i="0" dirty="0">
                <a:effectLst/>
                <a:latin typeface="IranSans"/>
              </a:rPr>
              <a:t> درصد در جمعیت بالای30 سال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9ED66-3C3E-B1FC-810E-997277657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41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572226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66825-E419-49E0-57CD-4DBAF7BD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141"/>
            <a:ext cx="10515600" cy="646331"/>
          </a:xfrm>
        </p:spPr>
        <p:txBody>
          <a:bodyPr/>
          <a:lstStyle/>
          <a:p>
            <a:r>
              <a:rPr lang="fa-IR" sz="36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راه‌های پیشگیری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B83F0-416B-A95F-3484-A6206201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53330"/>
            <a:ext cx="10515600" cy="522366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fa-IR" sz="36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تغییرات در سبک زندگی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fa-IR" sz="3600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مصرف بیشتر سبزیجات و میوه‌ها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fa-IR" sz="3600" dirty="0">
                <a:effectLst/>
              </a:rPr>
              <a:t>کاهش مصرف نمک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a-IR" sz="3600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فعالیت بدنی منظم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a-IR" sz="3600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کاهش وزن در صورت داشتن اضافه‌وزن یا چاقی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a-IR" sz="36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مصرف داروهای تجویز شده توسط پزشک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fa-IR" sz="3600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</a:rPr>
              <a:t>حضور منظم در ویزیت‌های پزشکی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42FCC1-58AD-035A-6047-1467492F0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42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196525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9F32E-72A3-D25A-62B2-D1E11C16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705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مدیریت مؤثر فشار خون در سطح جامعه و کشورها در تمامی سطوح درآمدی قابل دستیابی است. </a:t>
            </a:r>
          </a:p>
          <a:p>
            <a:pPr>
              <a:lnSpc>
                <a:spcPct val="150000"/>
              </a:lnSpc>
            </a:pP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کشورهایی مانند </a:t>
            </a:r>
            <a:r>
              <a:rPr lang="fa-IR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کانادا و کره‌جنوبی با اجرای برنامه های ملی </a:t>
            </a: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از مرز %۵۰ کنترل فشار خون عبور کرده‌اند.</a:t>
            </a:r>
          </a:p>
          <a:p>
            <a:pPr>
              <a:lnSpc>
                <a:spcPct val="150000"/>
              </a:lnSpc>
            </a:pP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برنامه‌های پایدار و سیستماتیک کنترل فشار خون در سطح ملی وکنترل بالا و مؤثر فشار خون منجر به </a:t>
            </a:r>
            <a:r>
              <a:rPr lang="fa-IR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کاهش سکته‌ها و حملات قلبی، و زندگی‌های طولانی‌تر و سالم‌تر </a:t>
            </a:r>
            <a:r>
              <a:rPr lang="fa-I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می‌شود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a-IR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E8116-DEDD-171F-BB02-F40D72A3F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43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040380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7CF78-BBCF-263D-B424-A4F096E9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37" y="623545"/>
            <a:ext cx="10207265" cy="646331"/>
          </a:xfrm>
        </p:spPr>
        <p:txBody>
          <a:bodyPr/>
          <a:lstStyle/>
          <a:p>
            <a:r>
              <a:rPr lang="fa-IR" sz="3600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نتیجه‌گیری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E69B1B-EF46-202F-02E1-C1311248A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4" y="1677987"/>
            <a:ext cx="10515600" cy="4315947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dirty="0">
                <a:effectLst/>
              </a:rPr>
              <a:t>فشار خون بالا یک بحران جهانی بهداشتی است. </a:t>
            </a:r>
          </a:p>
          <a:p>
            <a:pPr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dirty="0">
                <a:effectLst/>
              </a:rPr>
              <a:t>نزدیک به </a:t>
            </a:r>
            <a:r>
              <a:rPr lang="fa-IR" dirty="0">
                <a:solidFill>
                  <a:srgbClr val="C00000"/>
                </a:solidFill>
                <a:effectLst/>
              </a:rPr>
              <a:t>یک‌سوم جمعیت </a:t>
            </a:r>
            <a:r>
              <a:rPr lang="fa-IR" dirty="0">
                <a:effectLst/>
              </a:rPr>
              <a:t>بزرگسال را تحت تأثیر قرار داده است. </a:t>
            </a:r>
          </a:p>
          <a:p>
            <a:pPr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dirty="0">
                <a:effectLst/>
              </a:rPr>
              <a:t>عامل اصلی بسیاری از مرگ‌های قابل پیشگیری است.</a:t>
            </a:r>
          </a:p>
          <a:p>
            <a:pPr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dirty="0">
                <a:effectLst/>
              </a:rPr>
              <a:t>در ایران نیز، شیوع قابل توجه بوده، نیاز به اقدامات جدی در زمینه </a:t>
            </a:r>
            <a:r>
              <a:rPr lang="fa-IR" dirty="0">
                <a:solidFill>
                  <a:srgbClr val="C00000"/>
                </a:solidFill>
                <a:effectLst/>
              </a:rPr>
              <a:t>آگاهی‌بخشی، </a:t>
            </a:r>
            <a:r>
              <a:rPr lang="fa-IR" dirty="0">
                <a:solidFill>
                  <a:srgbClr val="0070C0"/>
                </a:solidFill>
                <a:effectLst/>
              </a:rPr>
              <a:t>تشخیص زودهنگام </a:t>
            </a:r>
            <a:r>
              <a:rPr lang="fa-IR" dirty="0">
                <a:solidFill>
                  <a:srgbClr val="C00000"/>
                </a:solidFill>
                <a:effectLst/>
              </a:rPr>
              <a:t>و درمان مؤثر </a:t>
            </a:r>
            <a:r>
              <a:rPr lang="fa-IR" dirty="0">
                <a:effectLst/>
              </a:rPr>
              <a:t>وجود دارد.</a:t>
            </a:r>
          </a:p>
          <a:p>
            <a:pPr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dirty="0">
                <a:effectLst/>
              </a:rPr>
              <a:t>توصیه می‌شود:</a:t>
            </a:r>
          </a:p>
          <a:p>
            <a:pPr marL="1200150" lvl="2" indent="-285750">
              <a:lnSpc>
                <a:spcPct val="100000"/>
              </a:lnSpc>
            </a:pPr>
            <a:r>
              <a:rPr lang="fa-IR" dirty="0"/>
              <a:t>اجرای برنامه </a:t>
            </a:r>
            <a:r>
              <a:rPr lang="fa-IR" dirty="0">
                <a:effectLst/>
              </a:rPr>
              <a:t>ملی کنترل فشار خون</a:t>
            </a:r>
          </a:p>
          <a:p>
            <a:pPr marL="1200150" lvl="2" indent="-285750">
              <a:lnSpc>
                <a:spcPct val="100000"/>
              </a:lnSpc>
            </a:pPr>
            <a:r>
              <a:rPr lang="fa-IR" dirty="0">
                <a:effectLst/>
              </a:rPr>
              <a:t>غربالگری مرتب جمعیت در سنین بالاتر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06D10-7E8E-5E09-BA8F-6696B7BAA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44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2456776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3BE59F-70F0-92CC-ECF9-B27879BE0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860" y="974725"/>
            <a:ext cx="911393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latin typeface="D-DINExp"/>
              </a:rPr>
              <a:t>17 می روز </a:t>
            </a:r>
            <a:r>
              <a:rPr lang="fa-IR" b="0" i="0" dirty="0">
                <a:effectLst/>
                <a:latin typeface="D-DINExp"/>
              </a:rPr>
              <a:t>جهانی فشار خون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>
                <a:latin typeface="D-DINExp"/>
              </a:rPr>
              <a:t>     شعار </a:t>
            </a:r>
            <a:r>
              <a:rPr lang="fa-IR" b="0" i="0" dirty="0">
                <a:effectLst/>
                <a:latin typeface="D-DINExp"/>
              </a:rPr>
              <a:t>بیستمین سالگرد برگزاری این روز: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b="0" i="0" dirty="0">
                <a:solidFill>
                  <a:srgbClr val="C00000"/>
                </a:solidFill>
                <a:effectLst/>
                <a:latin typeface="D-DINExp"/>
              </a:rPr>
              <a:t>          «فشار خون خود را دقیق اندازه‌گیری کنید، آن را کنترل کنید، عمر طولانی‌تری داشته باشید!»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61C43-93B3-10E0-D11B-A3FF32C3C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45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3054509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CDFDE-35F2-779E-5523-7E101DA2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51" y="220518"/>
            <a:ext cx="11461751" cy="747712"/>
          </a:xfrm>
        </p:spPr>
        <p:txBody>
          <a:bodyPr/>
          <a:lstStyle/>
          <a:p>
            <a:r>
              <a:rPr lang="fa-IR" dirty="0"/>
              <a:t>منابع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BF065-E662-4C68-0D09-CCB8ED9B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2" y="990600"/>
            <a:ext cx="11111550" cy="5124974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https://www.who.int/data/gho/data/indicators</a:t>
            </a:r>
            <a:endParaRPr lang="fa-IR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/>
              <a:t>https://vizhub.healthdata.org/gbd-compare</a:t>
            </a:r>
            <a:endParaRPr lang="fa-IR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https://nihr.tums.ac.ir/uploads/288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/>
              <a:t>Global report on hypertension, The race against a silent killer, World Health Organization 2023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https://www.who.int/news/item/25-08-2021-more-than-700-million-people-with-untreated-hypertension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https://www.who.int/srilanka/news/detail/17-05-2025-world-hypertension-day-2025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https://www.who.int/news/item/19-09-2023-first-who-report-details-devastating-impact-of-hypertension-and-ways-to-stop-it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https://learn.healthdata.org</a:t>
            </a:r>
            <a:endParaRPr lang="en-US" sz="1800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/>
              <a:t>Farhadi, F., </a:t>
            </a:r>
            <a:r>
              <a:rPr lang="en-US" sz="1800" dirty="0" err="1"/>
              <a:t>Aliyari</a:t>
            </a:r>
            <a:r>
              <a:rPr lang="en-US" sz="1800" dirty="0"/>
              <a:t>, R., Ebrahimi, H. et al. Prevalence of uncontrolled hypertension and its associated factors in 50–74 years old Iranian adults: a population-based study. BMC Cardiovasc </a:t>
            </a:r>
            <a:r>
              <a:rPr lang="en-US" sz="1800" dirty="0" err="1"/>
              <a:t>Disord</a:t>
            </a:r>
            <a:r>
              <a:rPr lang="en-US" sz="1800" dirty="0"/>
              <a:t> 23, 318 (2023). https://doi.org/10.1186/s12872-023-03357-x</a:t>
            </a:r>
            <a:endParaRPr lang="fa-IR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A4DE02-6B4F-DD29-62FF-7EB30F028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46</a:t>
            </a:fld>
            <a:r>
              <a:rPr lang="en-US"/>
              <a:t> </a:t>
            </a:r>
            <a:r>
              <a:rPr lang="fa-IR"/>
              <a:t> 45 -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5976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D1C1D-E6D2-0FA2-49E4-B615A86E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3E012-5267-4922-2717-67D3CD7E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03A528CD-5952-2457-A80E-D2CEEA426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47</a:t>
            </a:fld>
            <a:r>
              <a:rPr lang="en-US"/>
              <a:t>  </a:t>
            </a:r>
            <a:r>
              <a:rPr lang="fa-IR"/>
              <a:t>43-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5F3D37-4543-B99B-E5F7-B3200679F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30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D585FD-8EF8-6035-D2B2-A9DEFAC89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76" y="0"/>
            <a:ext cx="6453481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65D4B42-93B9-CFB6-C85C-CB6A051A8CF2}"/>
              </a:ext>
            </a:extLst>
          </p:cNvPr>
          <p:cNvCxnSpPr/>
          <p:nvPr/>
        </p:nvCxnSpPr>
        <p:spPr>
          <a:xfrm flipH="1">
            <a:off x="9144000" y="2313992"/>
            <a:ext cx="550506" cy="4851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1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9924B-F877-AF87-C07F-FFD61A3E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28999-4B75-F2F6-C603-4C3D35072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180B65-3189-E1F9-BBAB-C92D5CAD2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mtClean="0"/>
              <a:pPr/>
              <a:t>48</a:t>
            </a:fld>
            <a:r>
              <a:rPr lang="en-US"/>
              <a:t> </a:t>
            </a:r>
            <a:r>
              <a:rPr lang="fa-IR"/>
              <a:t> 45 -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D1F84A-172C-75B9-D660-A451B877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14" y="382280"/>
            <a:ext cx="9605686" cy="59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7C4C3-44DE-FB8A-5759-96D17254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881063"/>
            <a:ext cx="11461751" cy="747712"/>
          </a:xfrm>
        </p:spPr>
        <p:txBody>
          <a:bodyPr/>
          <a:lstStyle/>
          <a:p>
            <a:r>
              <a:rPr lang="ar-SA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طبقه‌بندي</a:t>
            </a:r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فشارخون</a:t>
            </a:r>
            <a:r>
              <a:rPr lang="ar-SA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7AD48B-D993-649C-DC71-5E851E287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77" y="1997417"/>
            <a:ext cx="7821846" cy="383471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C5069381-D2E4-FCE7-35EE-4C0F66D30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>
                <a:cs typeface="B Mitra" panose="00000400000000000000" pitchFamily="2" charset="-78"/>
              </a:rPr>
              <a:pPr/>
              <a:t>5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347229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D317D-D161-B0FB-46E6-133AFC0F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345"/>
          </a:xfrm>
        </p:spPr>
        <p:txBody>
          <a:bodyPr/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تشخیص فشار خون بالا</a:t>
            </a:r>
            <a:r>
              <a:rPr lang="fa-IR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025C41-2161-AED6-8F6A-D816BD3F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اندازه‌گیری فشار خون در دو روز متفاوت و در دو نوبت که:</a:t>
            </a:r>
          </a:p>
          <a:p>
            <a:pPr lvl="4">
              <a:lnSpc>
                <a:spcPct val="150000"/>
              </a:lnSpc>
            </a:pPr>
            <a:r>
              <a:rPr lang="fa-I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فشار سیستولیک </a:t>
            </a:r>
            <a:r>
              <a:rPr lang="fa-IR" sz="36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fa-IR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۱۴۰ میلی‌متر جیوه</a:t>
            </a:r>
          </a:p>
          <a:p>
            <a:pPr lvl="4">
              <a:lnSpc>
                <a:spcPct val="150000"/>
              </a:lnSpc>
            </a:pPr>
            <a:r>
              <a:rPr lang="fa-IR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فشار دیا‌ستولیک </a:t>
            </a:r>
            <a:r>
              <a:rPr lang="fa-IR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≥</a:t>
            </a:r>
            <a:r>
              <a:rPr lang="fa-IR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۹۰ میلی‌متر جیوه</a:t>
            </a:r>
            <a:endParaRPr lang="en-US" sz="3600" b="1" dirty="0">
              <a:solidFill>
                <a:srgbClr val="0070C0"/>
              </a:solidFill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endParaRPr lang="fa-I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A15CE-D11E-7CC1-0B74-F1452973F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>
                <a:cs typeface="B Mitra" panose="00000400000000000000" pitchFamily="2" charset="-78"/>
              </a:rPr>
              <a:pPr/>
              <a:t>6</a:t>
            </a:fld>
            <a:r>
              <a:rPr lang="en-US" sz="1800" dirty="0"/>
              <a:t> </a:t>
            </a:r>
            <a:r>
              <a:rPr lang="fa-IR" sz="1800" dirty="0">
                <a:cs typeface="B Mitra" panose="00000400000000000000" pitchFamily="2" charset="-78"/>
              </a:rPr>
              <a:t>45 </a:t>
            </a:r>
            <a:r>
              <a:rPr lang="fa-IR" sz="1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073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93E73-1A97-BE0C-2CB0-7EA56BA4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انواع فشار خون بالا</a:t>
            </a:r>
            <a:endParaRPr lang="fa-IR" b="1" dirty="0">
              <a:solidFill>
                <a:srgbClr val="002060"/>
              </a:solidFill>
              <a:latin typeface="AvantGarde Bk BT" pitchFamily="34" charset="0"/>
              <a:cs typeface="B Titr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2D71B29-250C-943E-0C10-D5406357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675"/>
            <a:ext cx="10515600" cy="4977846"/>
          </a:xfrm>
        </p:spPr>
        <p:txBody>
          <a:bodyPr>
            <a:normAutofit/>
          </a:bodyPr>
          <a:lstStyle/>
          <a:p>
            <a:pPr lvl="0" algn="just" rtl="1">
              <a:lnSpc>
                <a:spcPct val="150000"/>
              </a:lnSpc>
            </a:pPr>
            <a:r>
              <a:rPr lang="ar-SA" sz="2800" b="1" dirty="0">
                <a:solidFill>
                  <a:srgbClr val="002060"/>
                </a:solidFill>
                <a:cs typeface="B Nazanin" pitchFamily="2" charset="-78"/>
              </a:rPr>
              <a:t>فشار خون بالاي اوليه (</a:t>
            </a:r>
            <a:r>
              <a:rPr lang="en-US" sz="2800" b="1" dirty="0">
                <a:solidFill>
                  <a:srgbClr val="002060"/>
                </a:solidFill>
                <a:cs typeface="B Nazanin" pitchFamily="2" charset="-78"/>
              </a:rPr>
              <a:t>Essential</a:t>
            </a:r>
            <a:r>
              <a:rPr lang="ar-SA" sz="2800" b="1" dirty="0">
                <a:solidFill>
                  <a:srgbClr val="002060"/>
                </a:solidFill>
                <a:cs typeface="B Nazanin" pitchFamily="2" charset="-78"/>
              </a:rPr>
              <a:t>): </a:t>
            </a:r>
            <a:endParaRPr lang="fa-IR" sz="2800" b="1" dirty="0">
              <a:solidFill>
                <a:srgbClr val="002060"/>
              </a:solidFill>
              <a:cs typeface="B Nazanin" pitchFamily="2" charset="-78"/>
            </a:endParaRPr>
          </a:p>
          <a:p>
            <a:pPr lvl="2" algn="just">
              <a:lnSpc>
                <a:spcPct val="150000"/>
              </a:lnSpc>
            </a:pPr>
            <a:r>
              <a:rPr lang="ar-SA" sz="2800" b="1" dirty="0">
                <a:cs typeface="B Nazanin" pitchFamily="2" charset="-78"/>
              </a:rPr>
              <a:t>نوعي از فشار خون را كه علت خاصي براي آن قابل شناسايي نيست</a:t>
            </a:r>
            <a:r>
              <a:rPr lang="fa-IR" sz="2800" b="1" dirty="0">
                <a:cs typeface="B Nazanin" pitchFamily="2" charset="-78"/>
              </a:rPr>
              <a:t> </a:t>
            </a:r>
          </a:p>
          <a:p>
            <a:pPr lvl="2" algn="just">
              <a:lnSpc>
                <a:spcPct val="150000"/>
              </a:lnSpc>
            </a:pPr>
            <a:r>
              <a:rPr lang="ar-SA" sz="2800" b="1" dirty="0">
                <a:cs typeface="B Nazanin" pitchFamily="2" charset="-78"/>
              </a:rPr>
              <a:t>بيش از</a:t>
            </a:r>
            <a:r>
              <a:rPr lang="fa-IR" sz="2800" b="1" dirty="0">
                <a:solidFill>
                  <a:srgbClr val="C00000"/>
                </a:solidFill>
                <a:cs typeface="B Nazanin" pitchFamily="2" charset="-78"/>
              </a:rPr>
              <a:t>90 تا</a:t>
            </a:r>
            <a:r>
              <a:rPr lang="ar-SA" sz="2800" b="1" dirty="0">
                <a:solidFill>
                  <a:srgbClr val="C00000"/>
                </a:solidFill>
                <a:cs typeface="B Nazanin" pitchFamily="2" charset="-78"/>
              </a:rPr>
              <a:t> 95</a:t>
            </a:r>
            <a:r>
              <a:rPr lang="fa-IR" sz="2800" b="1" dirty="0">
                <a:solidFill>
                  <a:srgbClr val="C00000"/>
                </a:solidFill>
              </a:rPr>
              <a:t> </a:t>
            </a:r>
            <a:r>
              <a:rPr lang="fa-IR" sz="2800" b="1" dirty="0">
                <a:solidFill>
                  <a:srgbClr val="C00000"/>
                </a:solidFill>
                <a:cs typeface="B Nazanin" pitchFamily="2" charset="-78"/>
              </a:rPr>
              <a:t>درصد</a:t>
            </a:r>
            <a:r>
              <a:rPr lang="ar-SA" sz="2800" b="1" dirty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sz="2800" b="1" dirty="0">
                <a:cs typeface="B Nazanin" pitchFamily="2" charset="-78"/>
              </a:rPr>
              <a:t>موارد</a:t>
            </a:r>
            <a:endParaRPr lang="en-US" sz="2800" b="1" dirty="0">
              <a:cs typeface="B Nazanin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ar-SA" sz="2800" b="1" dirty="0">
                <a:solidFill>
                  <a:srgbClr val="002060"/>
                </a:solidFill>
                <a:cs typeface="B Nazanin" pitchFamily="2" charset="-78"/>
              </a:rPr>
              <a:t>فشار خون بالاي ثانويه (</a:t>
            </a:r>
            <a:r>
              <a:rPr lang="en-US" sz="2800" b="1" dirty="0">
                <a:solidFill>
                  <a:srgbClr val="002060"/>
                </a:solidFill>
                <a:cs typeface="B Nazanin" pitchFamily="2" charset="-78"/>
              </a:rPr>
              <a:t>Secondary</a:t>
            </a:r>
            <a:r>
              <a:rPr lang="ar-SA" sz="2800" b="1" dirty="0">
                <a:solidFill>
                  <a:srgbClr val="002060"/>
                </a:solidFill>
                <a:cs typeface="B Nazanin" pitchFamily="2" charset="-78"/>
              </a:rPr>
              <a:t>)</a:t>
            </a:r>
            <a:r>
              <a:rPr lang="en-US" sz="2800" b="1" dirty="0">
                <a:solidFill>
                  <a:srgbClr val="002060"/>
                </a:solidFill>
                <a:cs typeface="B Nazanin" pitchFamily="2" charset="-78"/>
              </a:rPr>
              <a:t>:</a:t>
            </a:r>
            <a:r>
              <a:rPr lang="ar-SA" sz="2800" b="1" dirty="0">
                <a:solidFill>
                  <a:srgbClr val="002060"/>
                </a:solidFill>
                <a:cs typeface="B Nazanin" pitchFamily="2" charset="-78"/>
              </a:rPr>
              <a:t> </a:t>
            </a:r>
            <a:endParaRPr lang="en-US" sz="2800" b="1" dirty="0">
              <a:solidFill>
                <a:srgbClr val="002060"/>
              </a:solidFill>
              <a:cs typeface="B Nazanin" pitchFamily="2" charset="-78"/>
            </a:endParaRPr>
          </a:p>
          <a:p>
            <a:pPr lvl="1"/>
            <a:r>
              <a:rPr lang="ar-SA" altLang="fa-IR" sz="2800" dirty="0"/>
              <a:t>ناشي از مشكلات</a:t>
            </a:r>
            <a:r>
              <a:rPr lang="fa-IR" altLang="fa-IR" sz="2800" dirty="0"/>
              <a:t>ی</a:t>
            </a:r>
            <a:r>
              <a:rPr lang="ar-SA" altLang="fa-IR" sz="2800" dirty="0"/>
              <a:t> نظير </a:t>
            </a:r>
            <a:r>
              <a:rPr lang="ar-SA" altLang="fa-IR" sz="2800" dirty="0">
                <a:solidFill>
                  <a:srgbClr val="FF0000"/>
                </a:solidFill>
              </a:rPr>
              <a:t>بيماري</a:t>
            </a:r>
            <a:r>
              <a:rPr lang="fa-IR" altLang="fa-IR" sz="2800" dirty="0">
                <a:solidFill>
                  <a:srgbClr val="FF0000"/>
                </a:solidFill>
              </a:rPr>
              <a:t>‌</a:t>
            </a:r>
            <a:r>
              <a:rPr lang="ar-SA" altLang="fa-IR" sz="2800" dirty="0">
                <a:solidFill>
                  <a:srgbClr val="FF0000"/>
                </a:solidFill>
              </a:rPr>
              <a:t>هاي كليوي </a:t>
            </a:r>
            <a:r>
              <a:rPr lang="ar-SA" altLang="fa-IR" sz="2800" dirty="0"/>
              <a:t>يا </a:t>
            </a:r>
            <a:r>
              <a:rPr lang="ar-SA" altLang="fa-IR" sz="2800" dirty="0">
                <a:solidFill>
                  <a:srgbClr val="FF0000"/>
                </a:solidFill>
              </a:rPr>
              <a:t>غيرطبيعي بودن هورمون</a:t>
            </a:r>
            <a:r>
              <a:rPr lang="fa-IR" altLang="fa-IR" sz="2800" dirty="0">
                <a:solidFill>
                  <a:srgbClr val="FF0000"/>
                </a:solidFill>
              </a:rPr>
              <a:t>‌</a:t>
            </a:r>
            <a:r>
              <a:rPr lang="ar-SA" altLang="fa-IR" sz="2800" dirty="0">
                <a:solidFill>
                  <a:srgbClr val="FF0000"/>
                </a:solidFill>
              </a:rPr>
              <a:t>ها</a:t>
            </a:r>
            <a:endParaRPr lang="fa-IR" altLang="fa-IR" sz="2800" dirty="0"/>
          </a:p>
          <a:p>
            <a:pPr lvl="1"/>
            <a:r>
              <a:rPr lang="fa-IR" altLang="fa-IR" sz="2800" dirty="0"/>
              <a:t>شایع‌ترین علت آن:</a:t>
            </a:r>
          </a:p>
          <a:p>
            <a:pPr lvl="2"/>
            <a:r>
              <a:rPr lang="fa-IR" altLang="fa-IR" sz="2800" dirty="0">
                <a:solidFill>
                  <a:srgbClr val="0070C0"/>
                </a:solidFill>
              </a:rPr>
              <a:t> در زنان جوان </a:t>
            </a:r>
            <a:r>
              <a:rPr lang="ar-SA" altLang="fa-IR" sz="2800" dirty="0">
                <a:solidFill>
                  <a:srgbClr val="0070C0"/>
                </a:solidFill>
              </a:rPr>
              <a:t>مصرف قرص</a:t>
            </a:r>
            <a:r>
              <a:rPr lang="fa-IR" altLang="fa-IR" sz="2800" dirty="0">
                <a:solidFill>
                  <a:srgbClr val="0070C0"/>
                </a:solidFill>
              </a:rPr>
              <a:t>‌</a:t>
            </a:r>
            <a:r>
              <a:rPr lang="ar-SA" altLang="fa-IR" sz="2800" dirty="0">
                <a:solidFill>
                  <a:srgbClr val="0070C0"/>
                </a:solidFill>
              </a:rPr>
              <a:t>هاي جلوگيري از </a:t>
            </a:r>
            <a:r>
              <a:rPr lang="fa-IR" altLang="fa-IR" sz="2800" dirty="0">
                <a:solidFill>
                  <a:srgbClr val="0070C0"/>
                </a:solidFill>
              </a:rPr>
              <a:t>بارداری</a:t>
            </a:r>
            <a:r>
              <a:rPr lang="ar-SA" altLang="fa-IR" sz="2800" dirty="0">
                <a:solidFill>
                  <a:srgbClr val="0070C0"/>
                </a:solidFill>
              </a:rPr>
              <a:t> </a:t>
            </a:r>
            <a:endParaRPr lang="fa-IR" altLang="fa-IR" sz="2800" dirty="0">
              <a:solidFill>
                <a:srgbClr val="0070C0"/>
              </a:solidFill>
            </a:endParaRPr>
          </a:p>
          <a:p>
            <a:pPr lvl="2"/>
            <a:r>
              <a:rPr lang="ar-SA" altLang="fa-IR" sz="2800" dirty="0"/>
              <a:t>ساير افراد بيماري</a:t>
            </a:r>
            <a:r>
              <a:rPr lang="fa-IR" altLang="fa-IR" sz="2800" dirty="0"/>
              <a:t>‌</a:t>
            </a:r>
            <a:r>
              <a:rPr lang="ar-SA" altLang="fa-IR" sz="2800" dirty="0"/>
              <a:t>هاي كليوي</a:t>
            </a:r>
            <a:endParaRPr lang="fa-IR" altLang="fa-IR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8AC23-B6CB-2B20-AE73-2DA52BBB2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>
                <a:cs typeface="B Mitra" panose="00000400000000000000" pitchFamily="2" charset="-78"/>
              </a:rPr>
              <a:pPr/>
              <a:t>7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3986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4467-6239-E0FD-0DC6-0E409C86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105066"/>
            <a:ext cx="10515600" cy="1325563"/>
          </a:xfrm>
        </p:spPr>
        <p:txBody>
          <a:bodyPr/>
          <a:lstStyle/>
          <a:p>
            <a:r>
              <a:rPr lang="ar-SA" alt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علايم فشارخون</a:t>
            </a:r>
            <a:r>
              <a:rPr lang="fa-IR" alt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 بالا</a:t>
            </a:r>
            <a:endParaRPr lang="fa-IR" b="1" dirty="0">
              <a:solidFill>
                <a:srgbClr val="002060"/>
              </a:solidFill>
              <a:latin typeface="AvantGarde Bk BT" pitchFamily="34" charset="0"/>
              <a:cs typeface="B Titr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B3FCB3-B09B-AAFB-9434-3807AA910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63562"/>
            <a:ext cx="10515600" cy="50030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a-IR" dirty="0"/>
              <a:t>فشار خون بالا، یک چالش اصلی سلامت عمومی است.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a-IR" dirty="0"/>
              <a:t> </a:t>
            </a:r>
            <a:r>
              <a:rPr lang="fa-IR" dirty="0">
                <a:solidFill>
                  <a:srgbClr val="C00000"/>
                </a:solidFill>
              </a:rPr>
              <a:t>قاتل خاموش </a:t>
            </a:r>
            <a:r>
              <a:rPr lang="fa-IR" dirty="0"/>
              <a:t>نامیده می‌شود.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ar-SA" dirty="0"/>
              <a:t>مهمترين مشخصه فشار خون بالا</a:t>
            </a:r>
            <a:r>
              <a:rPr lang="ar-SA" dirty="0">
                <a:solidFill>
                  <a:srgbClr val="C00000"/>
                </a:solidFill>
              </a:rPr>
              <a:t> بي</a:t>
            </a:r>
            <a:r>
              <a:rPr lang="fa-IR" dirty="0">
                <a:solidFill>
                  <a:srgbClr val="C00000"/>
                </a:solidFill>
              </a:rPr>
              <a:t>‌</a:t>
            </a:r>
            <a:r>
              <a:rPr lang="ar-SA" dirty="0">
                <a:solidFill>
                  <a:srgbClr val="C00000"/>
                </a:solidFill>
              </a:rPr>
              <a:t>علامتي </a:t>
            </a:r>
            <a:r>
              <a:rPr lang="ar-SA" dirty="0"/>
              <a:t>است</a:t>
            </a:r>
            <a:r>
              <a:rPr lang="fa-IR" dirty="0"/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ar-SA" dirty="0"/>
              <a:t>اغلب تا هنگام </a:t>
            </a:r>
            <a:r>
              <a:rPr lang="ar-SA" dirty="0">
                <a:solidFill>
                  <a:srgbClr val="0070C0"/>
                </a:solidFill>
              </a:rPr>
              <a:t>بروز عوارض</a:t>
            </a:r>
            <a:r>
              <a:rPr lang="ar-SA" dirty="0"/>
              <a:t>، </a:t>
            </a:r>
            <a:r>
              <a:rPr lang="fa-IR" dirty="0"/>
              <a:t>بدون علامت است.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ar-SA" dirty="0"/>
              <a:t>گاهي سردرد صبح</a:t>
            </a:r>
            <a:r>
              <a:rPr lang="fa-IR" dirty="0"/>
              <a:t>گ</a:t>
            </a:r>
            <a:r>
              <a:rPr lang="ar-SA" dirty="0"/>
              <a:t>اهي، سرگيجه و تاري ديد  </a:t>
            </a:r>
            <a:endParaRPr lang="fa-IR" dirty="0"/>
          </a:p>
          <a:p>
            <a:pPr>
              <a:lnSpc>
                <a:spcPct val="150000"/>
              </a:lnSpc>
              <a:defRPr/>
            </a:pPr>
            <a:r>
              <a:rPr lang="fa-IR" dirty="0">
                <a:solidFill>
                  <a:srgbClr val="C00000"/>
                </a:solidFill>
              </a:rPr>
              <a:t>تنها راه </a:t>
            </a:r>
            <a:r>
              <a:rPr lang="fa-IR" dirty="0"/>
              <a:t>مطمئن شدن از وضعیت فشار خون، </a:t>
            </a:r>
            <a:r>
              <a:rPr lang="fa-IR" dirty="0">
                <a:solidFill>
                  <a:srgbClr val="C00000"/>
                </a:solidFill>
              </a:rPr>
              <a:t>انجام معاینه و اندازه‌گیری</a:t>
            </a:r>
            <a:r>
              <a:rPr lang="fa-IR" dirty="0"/>
              <a:t> است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491F27-3205-A61C-9E84-ECF862113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8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</p:spTree>
    <p:extLst>
      <p:ext uri="{BB962C8B-B14F-4D97-AF65-F5344CB8AC3E}">
        <p14:creationId xmlns:p14="http://schemas.microsoft.com/office/powerpoint/2010/main" val="157931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76CB3-70E1-986A-9D7E-566DF119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664"/>
          </a:xfrm>
        </p:spPr>
        <p:txBody>
          <a:bodyPr>
            <a:noAutofit/>
          </a:bodyPr>
          <a:lstStyle/>
          <a:p>
            <a:r>
              <a:rPr lang="fa-IR" b="1" dirty="0">
                <a:solidFill>
                  <a:srgbClr val="002060"/>
                </a:solidFill>
                <a:latin typeface="AvantGarde Bk BT" pitchFamily="34" charset="0"/>
                <a:cs typeface="B Titr" pitchFamily="2" charset="-78"/>
              </a:rPr>
              <a:t>علایم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33EED0-0BA4-368F-4153-55012F67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417" y="2129420"/>
            <a:ext cx="8709869" cy="3768041"/>
          </a:xfrm>
        </p:spPr>
        <p:txBody>
          <a:bodyPr numCol="2" rtlCol="1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سردردهای شدید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درد قفسه سینه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سرگیجه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دشواری در تنفس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حالت تهوع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استفراغ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اضطراب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گیجی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صدای وزوز در گوش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خونریزی بینی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نامنظمی در نظم قلب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تاری دید یا تغییرات دیگر در بینایی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4CF13-7145-10CF-0F74-590227004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EEE1-1277-4A43-A8BA-7C8AACCEDDC1}" type="slidenum">
              <a:rPr lang="fa-IR" sz="1800" smtClean="0">
                <a:cs typeface="B Mitra" panose="00000400000000000000" pitchFamily="2" charset="-78"/>
              </a:rPr>
              <a:pPr/>
              <a:t>9</a:t>
            </a:fld>
            <a:r>
              <a:rPr lang="en-US" sz="1800" dirty="0">
                <a:cs typeface="B Mitra" panose="00000400000000000000" pitchFamily="2" charset="-78"/>
              </a:rPr>
              <a:t> </a:t>
            </a:r>
            <a:r>
              <a:rPr lang="fa-IR" sz="1800" dirty="0">
                <a:cs typeface="B Mitra" panose="00000400000000000000" pitchFamily="2" charset="-78"/>
              </a:rPr>
              <a:t>45 -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E9E9D1-2D12-807D-4EEC-052E08EE7E34}"/>
              </a:ext>
            </a:extLst>
          </p:cNvPr>
          <p:cNvSpPr txBox="1">
            <a:spLocks/>
          </p:cNvSpPr>
          <p:nvPr/>
        </p:nvSpPr>
        <p:spPr>
          <a:xfrm>
            <a:off x="1208714" y="1393403"/>
            <a:ext cx="10515600" cy="73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457200" marR="0" indent="-457200" algn="r" rtl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0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علایم در افراد با </a:t>
            </a:r>
            <a:r>
              <a:rPr lang="fa-IR" sz="2800" dirty="0">
                <a:solidFill>
                  <a:srgbClr val="C00000"/>
                </a:solidFill>
                <a:effectLst/>
                <a:latin typeface="DM Sans" pitchFamily="2" charset="0"/>
                <a:ea typeface="Times New Roman" panose="02020603050405020304" pitchFamily="18" charset="0"/>
                <a:cs typeface="B Nazanin" panose="00000400000000000000" pitchFamily="2" charset="-78"/>
              </a:rPr>
              <a:t>فشار خون بسیار بالا (معمولاً ۱۸۰/۱۲۰ میلی‌متر جیوه یا بالاتر):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670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ro 200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ntro 2002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002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002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949F053C-E84D-412E-9E2E-DC5FB2E711ED}" vid="{41780EB1-E133-45B2-A320-6A1E79E04D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1933</Words>
  <Application>Microsoft Office PowerPoint</Application>
  <PresentationFormat>Custom</PresentationFormat>
  <Paragraphs>264</Paragraphs>
  <Slides>48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Theme1</vt:lpstr>
      <vt:lpstr>اپیدمیولوژی فشارخون در بزرگسالان  ارایه دهنده: مریم عطایی دانشجوی کارشناسی ارشد اپیدمیولوژی- دانشگاه علوم پزشکی شاهرود</vt:lpstr>
      <vt:lpstr>عناوین</vt:lpstr>
      <vt:lpstr>تعریف و طبقه بندی فشارخون</vt:lpstr>
      <vt:lpstr>پرفشاری خون</vt:lpstr>
      <vt:lpstr>طبقه‌بندي فشارخون  </vt:lpstr>
      <vt:lpstr>تشخیص فشار خون بالا </vt:lpstr>
      <vt:lpstr>انواع فشار خون بالا</vt:lpstr>
      <vt:lpstr>علايم فشارخون بالا</vt:lpstr>
      <vt:lpstr>علایم</vt:lpstr>
      <vt:lpstr>عوامل خطر</vt:lpstr>
      <vt:lpstr>اهمیت کنترل فشارخون</vt:lpstr>
      <vt:lpstr>اهمیت کنترل فشارخون بالا</vt:lpstr>
      <vt:lpstr>PowerPoint Presentation</vt:lpstr>
      <vt:lpstr>اپیدمیولوژی بیماری جهان</vt:lpstr>
      <vt:lpstr>PowerPoint Presentation</vt:lpstr>
      <vt:lpstr>PowerPoint Presentation</vt:lpstr>
      <vt:lpstr>PowerPoint Presentation</vt:lpstr>
      <vt:lpstr>شیوع فشار خون براساس  منطقه جغرافیایی و جنسیت در سال 2019</vt:lpstr>
      <vt:lpstr>شیوع فشار خون براساس سطح درآمد  در سال 2019 </vt:lpstr>
      <vt:lpstr>شیوع فشار خون براساس جنسیت</vt:lpstr>
      <vt:lpstr>PowerPoint Presentation</vt:lpstr>
      <vt:lpstr>PowerPoint Presentation</vt:lpstr>
      <vt:lpstr>PowerPoint Presentation</vt:lpstr>
      <vt:lpstr>PowerPoint Presentation</vt:lpstr>
      <vt:lpstr>مرگ ناشی از فشار خون بالا</vt:lpstr>
      <vt:lpstr>PowerPoint Presentation</vt:lpstr>
      <vt:lpstr>PowerPoint Presentation</vt:lpstr>
      <vt:lpstr>PowerPoint Presentation</vt:lpstr>
      <vt:lpstr>اپیدمیولوژی فشار خون بالا در ایران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مقایسه ایران با کانادا</vt:lpstr>
      <vt:lpstr>PowerPoint Presentation</vt:lpstr>
      <vt:lpstr>PowerPoint Presentation</vt:lpstr>
      <vt:lpstr>PowerPoint Presentation</vt:lpstr>
      <vt:lpstr>PowerPoint Presentation</vt:lpstr>
      <vt:lpstr>وضعیت شاهرود</vt:lpstr>
      <vt:lpstr>راه‌های پیشگیری</vt:lpstr>
      <vt:lpstr>PowerPoint Presentation</vt:lpstr>
      <vt:lpstr>نتیجه‌گیری</vt:lpstr>
      <vt:lpstr>PowerPoint Presentation</vt:lpstr>
      <vt:lpstr>منابع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</dc:creator>
  <cp:lastModifiedBy>khosravi</cp:lastModifiedBy>
  <cp:revision>51</cp:revision>
  <dcterms:created xsi:type="dcterms:W3CDTF">2025-07-31T01:36:21Z</dcterms:created>
  <dcterms:modified xsi:type="dcterms:W3CDTF">2025-08-10T18:59:17Z</dcterms:modified>
</cp:coreProperties>
</file>