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60" r:id="rId3"/>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8" r:id="rId14"/>
    <p:sldId id="269" r:id="rId15"/>
    <p:sldId id="270" r:id="rId16"/>
    <p:sldId id="271" r:id="rId17"/>
    <p:sldId id="273" r:id="rId18"/>
    <p:sldId id="266" r:id="rId19"/>
    <p:sldId id="267" r:id="rId20"/>
    <p:sldId id="296" r:id="rId21"/>
    <p:sldId id="272" r:id="rId22"/>
    <p:sldId id="274" r:id="rId23"/>
    <p:sldId id="275" r:id="rId24"/>
    <p:sldId id="276" r:id="rId25"/>
    <p:sldId id="277" r:id="rId26"/>
    <p:sldId id="278" r:id="rId27"/>
    <p:sldId id="297" r:id="rId28"/>
    <p:sldId id="292" r:id="rId29"/>
    <p:sldId id="293" r:id="rId30"/>
    <p:sldId id="290" r:id="rId31"/>
    <p:sldId id="294" r:id="rId32"/>
    <p:sldId id="291" r:id="rId33"/>
    <p:sldId id="29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7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8" autoAdjust="0"/>
    <p:restoredTop sz="94660"/>
  </p:normalViewPr>
  <p:slideViewPr>
    <p:cSldViewPr snapToGrid="0">
      <p:cViewPr varScale="1">
        <p:scale>
          <a:sx n="86" d="100"/>
          <a:sy n="86"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5T14:45:41.460"/>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5D296-8295-41C1-84AD-05A17FC96824}"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C165E-8D24-4E4B-AA5F-325587522FBC}" type="slidenum">
              <a:rPr lang="en-US" smtClean="0"/>
              <a:t>‹#›</a:t>
            </a:fld>
            <a:endParaRPr lang="en-US"/>
          </a:p>
        </p:txBody>
      </p:sp>
    </p:spTree>
    <p:extLst>
      <p:ext uri="{BB962C8B-B14F-4D97-AF65-F5344CB8AC3E}">
        <p14:creationId xmlns:p14="http://schemas.microsoft.com/office/powerpoint/2010/main" val="160159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EEA6-02B3-CA21-3F8A-EF451C7830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7B6771-6DA0-D1E1-D106-AE72970D17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21D009-D3AB-10B7-6438-6944002BF5B8}"/>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FD7252E1-4E43-31B9-6766-83E54FE388A8}"/>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6E9EA91A-065A-F435-4D2E-D4B62E48C49D}"/>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99442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EC4CA-06A7-ACE9-14F3-E733B7E6CA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D2CC81-95DD-7544-05D9-44E6A21BAE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BB6EC-60C1-1B2D-525A-C09C0AA3A15D}"/>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E4164274-F30A-F2C4-AF81-F9703B66DECE}"/>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2184A600-06CA-6871-2608-99D8389603FF}"/>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95156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69BC81-0AE7-8B2A-CD10-6872CAE9E1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91619F-47B4-C0C4-F750-946114C5AC5C}"/>
              </a:ext>
            </a:extLst>
          </p:cNvPr>
          <p:cNvSpPr>
            <a:spLocks noGrp="1"/>
          </p:cNvSpPr>
          <p:nvPr>
            <p:ph type="body" orient="vert" idx="1"/>
          </p:nvPr>
        </p:nvSpPr>
        <p:spPr>
          <a:xfrm>
            <a:off x="838200" y="365125"/>
            <a:ext cx="77724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82575BC-A47F-F320-C98B-292DD5706073}"/>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B96E1ACD-D163-CB02-369F-32CB6E2652B2}"/>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C371AB27-A064-DB9A-23E1-167C419E06CA}"/>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337077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C6FF-AD15-A952-93AD-4215899644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A86844-25C5-C98D-5E69-1F4689ABA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9E6951-1E2E-8803-FB3E-37B912200D9C}"/>
              </a:ext>
            </a:extLst>
          </p:cNvPr>
          <p:cNvSpPr>
            <a:spLocks noGrp="1"/>
          </p:cNvSpPr>
          <p:nvPr>
            <p:ph type="dt" sz="half" idx="10"/>
          </p:nvPr>
        </p:nvSpPr>
        <p:spPr/>
        <p:txBody>
          <a:bodyPr/>
          <a:lstStyle/>
          <a:p>
            <a:fld id="{2C8E97D0-EB26-4503-A467-072EF6B41B4E}" type="datetimeFigureOut">
              <a:rPr lang="en-US" smtClean="0"/>
              <a:t>8/18/2025</a:t>
            </a:fld>
            <a:endParaRPr lang="en-US"/>
          </a:p>
        </p:txBody>
      </p:sp>
      <p:sp>
        <p:nvSpPr>
          <p:cNvPr id="5" name="Footer Placeholder 4">
            <a:extLst>
              <a:ext uri="{FF2B5EF4-FFF2-40B4-BE49-F238E27FC236}">
                <a16:creationId xmlns:a16="http://schemas.microsoft.com/office/drawing/2014/main" id="{37E2F474-56FF-5BE9-E2F6-BA65DB077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05F8C-CABF-19E5-D61F-FB3D16CE67F0}"/>
              </a:ext>
            </a:extLst>
          </p:cNvPr>
          <p:cNvSpPr>
            <a:spLocks noGrp="1"/>
          </p:cNvSpPr>
          <p:nvPr>
            <p:ph type="sldNum" sz="quarter" idx="12"/>
          </p:nvPr>
        </p:nvSpPr>
        <p:spPr/>
        <p:txBody>
          <a:bodyPr/>
          <a:lstStyle/>
          <a:p>
            <a:fld id="{755DEAAF-A586-41B8-AB80-0EF96A9FC7B4}" type="slidenum">
              <a:rPr lang="en-US" smtClean="0"/>
              <a:t>‹#›</a:t>
            </a:fld>
            <a:endParaRPr lang="en-US"/>
          </a:p>
        </p:txBody>
      </p:sp>
    </p:spTree>
    <p:extLst>
      <p:ext uri="{BB962C8B-B14F-4D97-AF65-F5344CB8AC3E}">
        <p14:creationId xmlns:p14="http://schemas.microsoft.com/office/powerpoint/2010/main" val="150228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8B10-0E49-B7E8-A9DB-A20D29BC9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B1633E-11E4-50AA-1513-669AAE0DC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A9800-ADA6-854F-40E9-BE8136CDE76A}"/>
              </a:ext>
            </a:extLst>
          </p:cNvPr>
          <p:cNvSpPr>
            <a:spLocks noGrp="1"/>
          </p:cNvSpPr>
          <p:nvPr>
            <p:ph type="dt" sz="half" idx="10"/>
          </p:nvPr>
        </p:nvSpPr>
        <p:spPr/>
        <p:txBody>
          <a:bodyPr/>
          <a:lstStyle/>
          <a:p>
            <a:fld id="{2C8E97D0-EB26-4503-A467-072EF6B41B4E}" type="datetimeFigureOut">
              <a:rPr lang="en-US" smtClean="0"/>
              <a:t>8/18/2025</a:t>
            </a:fld>
            <a:endParaRPr lang="en-US"/>
          </a:p>
        </p:txBody>
      </p:sp>
      <p:sp>
        <p:nvSpPr>
          <p:cNvPr id="5" name="Footer Placeholder 4">
            <a:extLst>
              <a:ext uri="{FF2B5EF4-FFF2-40B4-BE49-F238E27FC236}">
                <a16:creationId xmlns:a16="http://schemas.microsoft.com/office/drawing/2014/main" id="{A5DE48A7-1F04-1EAA-44F4-D2348A56C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827BF-2F26-06D0-45E2-0A48EF74BB86}"/>
              </a:ext>
            </a:extLst>
          </p:cNvPr>
          <p:cNvSpPr>
            <a:spLocks noGrp="1"/>
          </p:cNvSpPr>
          <p:nvPr>
            <p:ph type="sldNum" sz="quarter" idx="12"/>
          </p:nvPr>
        </p:nvSpPr>
        <p:spPr/>
        <p:txBody>
          <a:bodyPr/>
          <a:lstStyle/>
          <a:p>
            <a:fld id="{755DEAAF-A586-41B8-AB80-0EF96A9FC7B4}" type="slidenum">
              <a:rPr lang="en-US" smtClean="0"/>
              <a:t>‹#›</a:t>
            </a:fld>
            <a:endParaRPr lang="en-US"/>
          </a:p>
        </p:txBody>
      </p:sp>
    </p:spTree>
    <p:extLst>
      <p:ext uri="{BB962C8B-B14F-4D97-AF65-F5344CB8AC3E}">
        <p14:creationId xmlns:p14="http://schemas.microsoft.com/office/powerpoint/2010/main" val="1183259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E2B9-5F23-92C0-22A5-A65EEAF3C9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7F56C-84A0-ADA6-897C-B659E59AA4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C0BC51-115D-3F08-C438-354655B331DC}"/>
              </a:ext>
            </a:extLst>
          </p:cNvPr>
          <p:cNvSpPr>
            <a:spLocks noGrp="1"/>
          </p:cNvSpPr>
          <p:nvPr>
            <p:ph type="dt" sz="half" idx="10"/>
          </p:nvPr>
        </p:nvSpPr>
        <p:spPr/>
        <p:txBody>
          <a:bodyPr/>
          <a:lstStyle/>
          <a:p>
            <a:fld id="{2C8E97D0-EB26-4503-A467-072EF6B41B4E}" type="datetimeFigureOut">
              <a:rPr lang="en-US" smtClean="0"/>
              <a:t>8/18/2025</a:t>
            </a:fld>
            <a:endParaRPr lang="en-US"/>
          </a:p>
        </p:txBody>
      </p:sp>
      <p:sp>
        <p:nvSpPr>
          <p:cNvPr id="5" name="Footer Placeholder 4">
            <a:extLst>
              <a:ext uri="{FF2B5EF4-FFF2-40B4-BE49-F238E27FC236}">
                <a16:creationId xmlns:a16="http://schemas.microsoft.com/office/drawing/2014/main" id="{774BE61E-6EC2-C980-15F4-B286E06B8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0DC40-675E-3881-72C5-A1D1E6A3A673}"/>
              </a:ext>
            </a:extLst>
          </p:cNvPr>
          <p:cNvSpPr>
            <a:spLocks noGrp="1"/>
          </p:cNvSpPr>
          <p:nvPr>
            <p:ph type="sldNum" sz="quarter" idx="12"/>
          </p:nvPr>
        </p:nvSpPr>
        <p:spPr/>
        <p:txBody>
          <a:bodyPr/>
          <a:lstStyle/>
          <a:p>
            <a:fld id="{755DEAAF-A586-41B8-AB80-0EF96A9FC7B4}" type="slidenum">
              <a:rPr lang="en-US" smtClean="0"/>
              <a:t>‹#›</a:t>
            </a:fld>
            <a:endParaRPr lang="en-US"/>
          </a:p>
        </p:txBody>
      </p:sp>
    </p:spTree>
    <p:extLst>
      <p:ext uri="{BB962C8B-B14F-4D97-AF65-F5344CB8AC3E}">
        <p14:creationId xmlns:p14="http://schemas.microsoft.com/office/powerpoint/2010/main" val="3328977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0CBE-8808-414B-B092-EE3FA42653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AC21F-CA5D-8287-ED2C-F74F6DEB76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DE6B2E-EA86-40CA-BA00-EC7FBA3B88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EC8572-1C56-8BFF-1F00-D8883DC727CF}"/>
              </a:ext>
            </a:extLst>
          </p:cNvPr>
          <p:cNvSpPr>
            <a:spLocks noGrp="1"/>
          </p:cNvSpPr>
          <p:nvPr>
            <p:ph type="dt" sz="half" idx="10"/>
          </p:nvPr>
        </p:nvSpPr>
        <p:spPr/>
        <p:txBody>
          <a:bodyPr/>
          <a:lstStyle/>
          <a:p>
            <a:fld id="{2C8E97D0-EB26-4503-A467-072EF6B41B4E}" type="datetimeFigureOut">
              <a:rPr lang="en-US" smtClean="0"/>
              <a:t>8/18/2025</a:t>
            </a:fld>
            <a:endParaRPr lang="en-US"/>
          </a:p>
        </p:txBody>
      </p:sp>
      <p:sp>
        <p:nvSpPr>
          <p:cNvPr id="6" name="Footer Placeholder 5">
            <a:extLst>
              <a:ext uri="{FF2B5EF4-FFF2-40B4-BE49-F238E27FC236}">
                <a16:creationId xmlns:a16="http://schemas.microsoft.com/office/drawing/2014/main" id="{55DE03FF-19E8-6912-F83A-95043EED76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E807D-9428-9AD9-1AF1-7F13177FF529}"/>
              </a:ext>
            </a:extLst>
          </p:cNvPr>
          <p:cNvSpPr>
            <a:spLocks noGrp="1"/>
          </p:cNvSpPr>
          <p:nvPr>
            <p:ph type="sldNum" sz="quarter" idx="12"/>
          </p:nvPr>
        </p:nvSpPr>
        <p:spPr/>
        <p:txBody>
          <a:bodyPr/>
          <a:lstStyle/>
          <a:p>
            <a:fld id="{755DEAAF-A586-41B8-AB80-0EF96A9FC7B4}" type="slidenum">
              <a:rPr lang="en-US" smtClean="0"/>
              <a:t>‹#›</a:t>
            </a:fld>
            <a:endParaRPr lang="en-US"/>
          </a:p>
        </p:txBody>
      </p:sp>
    </p:spTree>
    <p:extLst>
      <p:ext uri="{BB962C8B-B14F-4D97-AF65-F5344CB8AC3E}">
        <p14:creationId xmlns:p14="http://schemas.microsoft.com/office/powerpoint/2010/main" val="930272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54309-800F-EFD0-2E01-BA66E006C7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E80367-4795-1EDA-60F2-2B2B9C956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048F16-4237-C5A8-DA11-A4A6C06C8F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4F7430-4AC7-5243-779E-29E5E896A7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86FDC0-0D36-9AD4-AA20-B66C233B57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759357-0FD1-AAEF-C632-5D998AF65D96}"/>
              </a:ext>
            </a:extLst>
          </p:cNvPr>
          <p:cNvSpPr>
            <a:spLocks noGrp="1"/>
          </p:cNvSpPr>
          <p:nvPr>
            <p:ph type="dt" sz="half" idx="10"/>
          </p:nvPr>
        </p:nvSpPr>
        <p:spPr/>
        <p:txBody>
          <a:bodyPr/>
          <a:lstStyle/>
          <a:p>
            <a:fld id="{2C8E97D0-EB26-4503-A467-072EF6B41B4E}" type="datetimeFigureOut">
              <a:rPr lang="en-US" smtClean="0"/>
              <a:t>8/18/2025</a:t>
            </a:fld>
            <a:endParaRPr lang="en-US"/>
          </a:p>
        </p:txBody>
      </p:sp>
      <p:sp>
        <p:nvSpPr>
          <p:cNvPr id="8" name="Footer Placeholder 7">
            <a:extLst>
              <a:ext uri="{FF2B5EF4-FFF2-40B4-BE49-F238E27FC236}">
                <a16:creationId xmlns:a16="http://schemas.microsoft.com/office/drawing/2014/main" id="{88EC2903-51B3-DB0B-A157-5C597F562F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CB517-E293-70C9-B0A0-44007E19E19D}"/>
              </a:ext>
            </a:extLst>
          </p:cNvPr>
          <p:cNvSpPr>
            <a:spLocks noGrp="1"/>
          </p:cNvSpPr>
          <p:nvPr>
            <p:ph type="sldNum" sz="quarter" idx="12"/>
          </p:nvPr>
        </p:nvSpPr>
        <p:spPr/>
        <p:txBody>
          <a:bodyPr/>
          <a:lstStyle/>
          <a:p>
            <a:fld id="{755DEAAF-A586-41B8-AB80-0EF96A9FC7B4}" type="slidenum">
              <a:rPr lang="en-US" smtClean="0"/>
              <a:t>‹#›</a:t>
            </a:fld>
            <a:endParaRPr lang="en-US"/>
          </a:p>
        </p:txBody>
      </p:sp>
    </p:spTree>
    <p:extLst>
      <p:ext uri="{BB962C8B-B14F-4D97-AF65-F5344CB8AC3E}">
        <p14:creationId xmlns:p14="http://schemas.microsoft.com/office/powerpoint/2010/main" val="145037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054F-570D-D039-BFF7-454FA91C35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B4C48E-5C2E-ED28-9C20-74A4EEE3058F}"/>
              </a:ext>
            </a:extLst>
          </p:cNvPr>
          <p:cNvSpPr>
            <a:spLocks noGrp="1"/>
          </p:cNvSpPr>
          <p:nvPr>
            <p:ph type="dt" sz="half" idx="10"/>
          </p:nvPr>
        </p:nvSpPr>
        <p:spPr/>
        <p:txBody>
          <a:bodyPr/>
          <a:lstStyle/>
          <a:p>
            <a:fld id="{2C8E97D0-EB26-4503-A467-072EF6B41B4E}" type="datetimeFigureOut">
              <a:rPr lang="en-US" smtClean="0"/>
              <a:t>8/18/2025</a:t>
            </a:fld>
            <a:endParaRPr lang="en-US"/>
          </a:p>
        </p:txBody>
      </p:sp>
      <p:sp>
        <p:nvSpPr>
          <p:cNvPr id="4" name="Footer Placeholder 3">
            <a:extLst>
              <a:ext uri="{FF2B5EF4-FFF2-40B4-BE49-F238E27FC236}">
                <a16:creationId xmlns:a16="http://schemas.microsoft.com/office/drawing/2014/main" id="{E176B4A5-D03B-6A1C-45AB-A87F985F16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6A162D-3B24-18C0-717B-85D837D04EE9}"/>
              </a:ext>
            </a:extLst>
          </p:cNvPr>
          <p:cNvSpPr>
            <a:spLocks noGrp="1"/>
          </p:cNvSpPr>
          <p:nvPr>
            <p:ph type="sldNum" sz="quarter" idx="12"/>
          </p:nvPr>
        </p:nvSpPr>
        <p:spPr/>
        <p:txBody>
          <a:bodyPr/>
          <a:lstStyle/>
          <a:p>
            <a:fld id="{755DEAAF-A586-41B8-AB80-0EF96A9FC7B4}" type="slidenum">
              <a:rPr lang="en-US" smtClean="0"/>
              <a:t>‹#›</a:t>
            </a:fld>
            <a:endParaRPr lang="en-US"/>
          </a:p>
        </p:txBody>
      </p:sp>
    </p:spTree>
    <p:extLst>
      <p:ext uri="{BB962C8B-B14F-4D97-AF65-F5344CB8AC3E}">
        <p14:creationId xmlns:p14="http://schemas.microsoft.com/office/powerpoint/2010/main" val="1040411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6573B4-CA0C-E6BD-1FA7-141F3F333E9E}"/>
              </a:ext>
            </a:extLst>
          </p:cNvPr>
          <p:cNvSpPr>
            <a:spLocks noGrp="1"/>
          </p:cNvSpPr>
          <p:nvPr>
            <p:ph type="dt" sz="half" idx="10"/>
          </p:nvPr>
        </p:nvSpPr>
        <p:spPr/>
        <p:txBody>
          <a:bodyPr/>
          <a:lstStyle/>
          <a:p>
            <a:fld id="{2C8E97D0-EB26-4503-A467-072EF6B41B4E}" type="datetimeFigureOut">
              <a:rPr lang="en-US" smtClean="0"/>
              <a:t>8/18/2025</a:t>
            </a:fld>
            <a:endParaRPr lang="en-US"/>
          </a:p>
        </p:txBody>
      </p:sp>
      <p:sp>
        <p:nvSpPr>
          <p:cNvPr id="3" name="Footer Placeholder 2">
            <a:extLst>
              <a:ext uri="{FF2B5EF4-FFF2-40B4-BE49-F238E27FC236}">
                <a16:creationId xmlns:a16="http://schemas.microsoft.com/office/drawing/2014/main" id="{3CBDA67D-DAE9-8B19-4BAB-B1E4C73437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661EB3-6872-AB6D-9195-DC8E78734B6F}"/>
              </a:ext>
            </a:extLst>
          </p:cNvPr>
          <p:cNvSpPr>
            <a:spLocks noGrp="1"/>
          </p:cNvSpPr>
          <p:nvPr>
            <p:ph type="sldNum" sz="quarter" idx="12"/>
          </p:nvPr>
        </p:nvSpPr>
        <p:spPr/>
        <p:txBody>
          <a:bodyPr/>
          <a:lstStyle/>
          <a:p>
            <a:fld id="{755DEAAF-A586-41B8-AB80-0EF96A9FC7B4}" type="slidenum">
              <a:rPr lang="en-US" smtClean="0"/>
              <a:t>‹#›</a:t>
            </a:fld>
            <a:endParaRPr lang="en-US"/>
          </a:p>
        </p:txBody>
      </p:sp>
    </p:spTree>
    <p:extLst>
      <p:ext uri="{BB962C8B-B14F-4D97-AF65-F5344CB8AC3E}">
        <p14:creationId xmlns:p14="http://schemas.microsoft.com/office/powerpoint/2010/main" val="57969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C77AD-8EBC-0D33-1663-73C5B681A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A58CFB-A067-5E0B-147B-B778008F1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2D672B-5D8D-196B-FB27-8C752870B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B4551-A3B0-AADA-CBC7-A18D1EE8A0C9}"/>
              </a:ext>
            </a:extLst>
          </p:cNvPr>
          <p:cNvSpPr>
            <a:spLocks noGrp="1"/>
          </p:cNvSpPr>
          <p:nvPr>
            <p:ph type="dt" sz="half" idx="10"/>
          </p:nvPr>
        </p:nvSpPr>
        <p:spPr/>
        <p:txBody>
          <a:bodyPr/>
          <a:lstStyle/>
          <a:p>
            <a:fld id="{2C8E97D0-EB26-4503-A467-072EF6B41B4E}" type="datetimeFigureOut">
              <a:rPr lang="en-US" smtClean="0"/>
              <a:t>8/18/2025</a:t>
            </a:fld>
            <a:endParaRPr lang="en-US"/>
          </a:p>
        </p:txBody>
      </p:sp>
      <p:sp>
        <p:nvSpPr>
          <p:cNvPr id="6" name="Footer Placeholder 5">
            <a:extLst>
              <a:ext uri="{FF2B5EF4-FFF2-40B4-BE49-F238E27FC236}">
                <a16:creationId xmlns:a16="http://schemas.microsoft.com/office/drawing/2014/main" id="{9181BDE5-E40B-8B54-FA9B-54C3030E4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F387E-AC74-EA95-F3ED-DE6EC7142A8A}"/>
              </a:ext>
            </a:extLst>
          </p:cNvPr>
          <p:cNvSpPr>
            <a:spLocks noGrp="1"/>
          </p:cNvSpPr>
          <p:nvPr>
            <p:ph type="sldNum" sz="quarter" idx="12"/>
          </p:nvPr>
        </p:nvSpPr>
        <p:spPr/>
        <p:txBody>
          <a:bodyPr/>
          <a:lstStyle/>
          <a:p>
            <a:fld id="{755DEAAF-A586-41B8-AB80-0EF96A9FC7B4}" type="slidenum">
              <a:rPr lang="en-US" smtClean="0"/>
              <a:t>‹#›</a:t>
            </a:fld>
            <a:endParaRPr lang="en-US"/>
          </a:p>
        </p:txBody>
      </p:sp>
    </p:spTree>
    <p:extLst>
      <p:ext uri="{BB962C8B-B14F-4D97-AF65-F5344CB8AC3E}">
        <p14:creationId xmlns:p14="http://schemas.microsoft.com/office/powerpoint/2010/main" val="294771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F2E2-7F08-F415-6D73-F33C311AEF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9954F0-040F-6F1F-6500-01236664AE70}"/>
              </a:ext>
            </a:extLst>
          </p:cNvPr>
          <p:cNvSpPr>
            <a:spLocks noGrp="1"/>
          </p:cNvSpPr>
          <p:nvPr>
            <p:ph idx="1"/>
          </p:nvPr>
        </p:nvSpPr>
        <p:spPr>
          <a:xfrm>
            <a:off x="838200" y="1850315"/>
            <a:ext cx="10515600" cy="4326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12F8BCB-4003-56D8-DC77-CF4BB76AA5A7}"/>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61878042-FB2F-1773-E80A-8F77306C2399}"/>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CC43E007-6ED8-F23F-B50C-108FA457926A}"/>
              </a:ext>
            </a:extLst>
          </p:cNvPr>
          <p:cNvSpPr>
            <a:spLocks noGrp="1"/>
          </p:cNvSpPr>
          <p:nvPr>
            <p:ph type="sldNum" sz="quarter" idx="12"/>
          </p:nvPr>
        </p:nvSpPr>
        <p:spPr/>
        <p:txBody>
          <a:bodyPr/>
          <a:lstStyle/>
          <a:p>
            <a:fld id="{379733A2-39B6-4A13-B3EC-8FBD5615B05B}" type="slidenum">
              <a:rPr lang="en-US" smtClean="0"/>
              <a:t>‹#›</a:t>
            </a:fld>
            <a:endParaRPr lang="en-US" dirty="0"/>
          </a:p>
        </p:txBody>
      </p:sp>
    </p:spTree>
    <p:extLst>
      <p:ext uri="{BB962C8B-B14F-4D97-AF65-F5344CB8AC3E}">
        <p14:creationId xmlns:p14="http://schemas.microsoft.com/office/powerpoint/2010/main" val="3702563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5772-FC0B-1BC6-11B5-6E555CA80C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25BB0B-0C75-8834-A5C4-F4CB9089AD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3A2948-AC59-1B51-EE71-1B415F04C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A5882-BAB8-AA4E-7B87-DA7AC302D8D1}"/>
              </a:ext>
            </a:extLst>
          </p:cNvPr>
          <p:cNvSpPr>
            <a:spLocks noGrp="1"/>
          </p:cNvSpPr>
          <p:nvPr>
            <p:ph type="dt" sz="half" idx="10"/>
          </p:nvPr>
        </p:nvSpPr>
        <p:spPr/>
        <p:txBody>
          <a:bodyPr/>
          <a:lstStyle/>
          <a:p>
            <a:fld id="{2C8E97D0-EB26-4503-A467-072EF6B41B4E}" type="datetimeFigureOut">
              <a:rPr lang="en-US" smtClean="0"/>
              <a:t>8/18/2025</a:t>
            </a:fld>
            <a:endParaRPr lang="en-US"/>
          </a:p>
        </p:txBody>
      </p:sp>
      <p:sp>
        <p:nvSpPr>
          <p:cNvPr id="6" name="Footer Placeholder 5">
            <a:extLst>
              <a:ext uri="{FF2B5EF4-FFF2-40B4-BE49-F238E27FC236}">
                <a16:creationId xmlns:a16="http://schemas.microsoft.com/office/drawing/2014/main" id="{EE0B021E-455C-000E-CE20-180F2EBAF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AF9E7-3534-3459-CDE8-867D319A37D1}"/>
              </a:ext>
            </a:extLst>
          </p:cNvPr>
          <p:cNvSpPr>
            <a:spLocks noGrp="1"/>
          </p:cNvSpPr>
          <p:nvPr>
            <p:ph type="sldNum" sz="quarter" idx="12"/>
          </p:nvPr>
        </p:nvSpPr>
        <p:spPr/>
        <p:txBody>
          <a:bodyPr/>
          <a:lstStyle/>
          <a:p>
            <a:fld id="{755DEAAF-A586-41B8-AB80-0EF96A9FC7B4}" type="slidenum">
              <a:rPr lang="en-US" smtClean="0"/>
              <a:t>‹#›</a:t>
            </a:fld>
            <a:endParaRPr lang="en-US"/>
          </a:p>
        </p:txBody>
      </p:sp>
    </p:spTree>
    <p:extLst>
      <p:ext uri="{BB962C8B-B14F-4D97-AF65-F5344CB8AC3E}">
        <p14:creationId xmlns:p14="http://schemas.microsoft.com/office/powerpoint/2010/main" val="3981829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5A17-136C-AA20-6AD6-210D305065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902379-01E1-C31A-10A3-2263D9ACB2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78037-DC7B-201B-A06F-044E3BD1C107}"/>
              </a:ext>
            </a:extLst>
          </p:cNvPr>
          <p:cNvSpPr>
            <a:spLocks noGrp="1"/>
          </p:cNvSpPr>
          <p:nvPr>
            <p:ph type="dt" sz="half" idx="10"/>
          </p:nvPr>
        </p:nvSpPr>
        <p:spPr/>
        <p:txBody>
          <a:bodyPr/>
          <a:lstStyle/>
          <a:p>
            <a:fld id="{2C8E97D0-EB26-4503-A467-072EF6B41B4E}" type="datetimeFigureOut">
              <a:rPr lang="en-US" smtClean="0"/>
              <a:t>8/18/2025</a:t>
            </a:fld>
            <a:endParaRPr lang="en-US"/>
          </a:p>
        </p:txBody>
      </p:sp>
      <p:sp>
        <p:nvSpPr>
          <p:cNvPr id="5" name="Footer Placeholder 4">
            <a:extLst>
              <a:ext uri="{FF2B5EF4-FFF2-40B4-BE49-F238E27FC236}">
                <a16:creationId xmlns:a16="http://schemas.microsoft.com/office/drawing/2014/main" id="{DCA4192D-4FB6-8200-675D-DF141A913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1DDDE-3514-BC92-6086-8AA08F36F827}"/>
              </a:ext>
            </a:extLst>
          </p:cNvPr>
          <p:cNvSpPr>
            <a:spLocks noGrp="1"/>
          </p:cNvSpPr>
          <p:nvPr>
            <p:ph type="sldNum" sz="quarter" idx="12"/>
          </p:nvPr>
        </p:nvSpPr>
        <p:spPr/>
        <p:txBody>
          <a:bodyPr/>
          <a:lstStyle/>
          <a:p>
            <a:fld id="{755DEAAF-A586-41B8-AB80-0EF96A9FC7B4}" type="slidenum">
              <a:rPr lang="en-US" smtClean="0"/>
              <a:t>‹#›</a:t>
            </a:fld>
            <a:endParaRPr lang="en-US"/>
          </a:p>
        </p:txBody>
      </p:sp>
    </p:spTree>
    <p:extLst>
      <p:ext uri="{BB962C8B-B14F-4D97-AF65-F5344CB8AC3E}">
        <p14:creationId xmlns:p14="http://schemas.microsoft.com/office/powerpoint/2010/main" val="4011851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3301B-9F99-5D7D-8084-9BFCFF7C15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9CA79D-602A-8C8F-E77D-65A61083C2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9FE8F-6A9F-4351-B40E-63E81A3EB5D7}"/>
              </a:ext>
            </a:extLst>
          </p:cNvPr>
          <p:cNvSpPr>
            <a:spLocks noGrp="1"/>
          </p:cNvSpPr>
          <p:nvPr>
            <p:ph type="dt" sz="half" idx="10"/>
          </p:nvPr>
        </p:nvSpPr>
        <p:spPr/>
        <p:txBody>
          <a:bodyPr/>
          <a:lstStyle/>
          <a:p>
            <a:fld id="{2C8E97D0-EB26-4503-A467-072EF6B41B4E}" type="datetimeFigureOut">
              <a:rPr lang="en-US" smtClean="0"/>
              <a:t>8/18/2025</a:t>
            </a:fld>
            <a:endParaRPr lang="en-US"/>
          </a:p>
        </p:txBody>
      </p:sp>
      <p:sp>
        <p:nvSpPr>
          <p:cNvPr id="5" name="Footer Placeholder 4">
            <a:extLst>
              <a:ext uri="{FF2B5EF4-FFF2-40B4-BE49-F238E27FC236}">
                <a16:creationId xmlns:a16="http://schemas.microsoft.com/office/drawing/2014/main" id="{49663867-73BA-19A8-5421-2977C6E87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A9F1A-AF38-26A0-A4B0-1CE08BB76DD6}"/>
              </a:ext>
            </a:extLst>
          </p:cNvPr>
          <p:cNvSpPr>
            <a:spLocks noGrp="1"/>
          </p:cNvSpPr>
          <p:nvPr>
            <p:ph type="sldNum" sz="quarter" idx="12"/>
          </p:nvPr>
        </p:nvSpPr>
        <p:spPr/>
        <p:txBody>
          <a:bodyPr/>
          <a:lstStyle/>
          <a:p>
            <a:fld id="{755DEAAF-A586-41B8-AB80-0EF96A9FC7B4}" type="slidenum">
              <a:rPr lang="en-US" smtClean="0"/>
              <a:t>‹#›</a:t>
            </a:fld>
            <a:endParaRPr lang="en-US"/>
          </a:p>
        </p:txBody>
      </p:sp>
    </p:spTree>
    <p:extLst>
      <p:ext uri="{BB962C8B-B14F-4D97-AF65-F5344CB8AC3E}">
        <p14:creationId xmlns:p14="http://schemas.microsoft.com/office/powerpoint/2010/main" val="1584491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EEA6-02B3-CA21-3F8A-EF451C7830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7B6771-6DA0-D1E1-D106-AE72970D17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21D009-D3AB-10B7-6438-6944002BF5B8}"/>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FD7252E1-4E43-31B9-6766-83E54FE388A8}"/>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6E9EA91A-065A-F435-4D2E-D4B62E48C49D}"/>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664275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F2E2-7F08-F415-6D73-F33C311AEF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9954F0-040F-6F1F-6500-01236664AE70}"/>
              </a:ext>
            </a:extLst>
          </p:cNvPr>
          <p:cNvSpPr>
            <a:spLocks noGrp="1"/>
          </p:cNvSpPr>
          <p:nvPr>
            <p:ph idx="1"/>
          </p:nvPr>
        </p:nvSpPr>
        <p:spPr>
          <a:xfrm>
            <a:off x="838200" y="1850315"/>
            <a:ext cx="10515600" cy="4326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12F8BCB-4003-56D8-DC77-CF4BB76AA5A7}"/>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61878042-FB2F-1773-E80A-8F77306C2399}"/>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CC43E007-6ED8-F23F-B50C-108FA457926A}"/>
              </a:ext>
            </a:extLst>
          </p:cNvPr>
          <p:cNvSpPr>
            <a:spLocks noGrp="1"/>
          </p:cNvSpPr>
          <p:nvPr>
            <p:ph type="sldNum" sz="quarter" idx="12"/>
          </p:nvPr>
        </p:nvSpPr>
        <p:spPr/>
        <p:txBody>
          <a:bodyPr/>
          <a:lstStyle/>
          <a:p>
            <a:fld id="{379733A2-39B6-4A13-B3EC-8FBD5615B05B}" type="slidenum">
              <a:rPr lang="en-US" smtClean="0"/>
              <a:t>‹#›</a:t>
            </a:fld>
            <a:endParaRPr lang="en-US" dirty="0"/>
          </a:p>
        </p:txBody>
      </p:sp>
    </p:spTree>
    <p:extLst>
      <p:ext uri="{BB962C8B-B14F-4D97-AF65-F5344CB8AC3E}">
        <p14:creationId xmlns:p14="http://schemas.microsoft.com/office/powerpoint/2010/main" val="102799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AC81-6306-75E0-4E2C-048178E31F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38829C-4643-B3A0-9D2F-518C1BA788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1BFC8A-E40C-66E4-5964-EC9023F714AF}"/>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0AC31C82-E81A-CEE4-C1E6-409775FF6BF5}"/>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9AA0745D-F59D-F7B9-59DA-15BC7799397A}"/>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867931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6D2D-B17B-2E59-B0E3-0CEA6F655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7E3AD-92F1-0AC2-B783-7C7E8C3497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ED9BE-CFF6-7A9B-F792-B1B79F80F9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7C2987-7114-E3F2-5E5E-7B4B53CDA9C8}"/>
              </a:ext>
            </a:extLst>
          </p:cNvPr>
          <p:cNvSpPr>
            <a:spLocks noGrp="1"/>
          </p:cNvSpPr>
          <p:nvPr>
            <p:ph type="dt" sz="half" idx="10"/>
          </p:nvPr>
        </p:nvSpPr>
        <p:spPr/>
        <p:txBody>
          <a:bodyPr/>
          <a:lstStyle/>
          <a:p>
            <a:r>
              <a:rPr lang="en-US"/>
              <a:t>27/2/1404</a:t>
            </a:r>
          </a:p>
        </p:txBody>
      </p:sp>
      <p:sp>
        <p:nvSpPr>
          <p:cNvPr id="6" name="Footer Placeholder 5">
            <a:extLst>
              <a:ext uri="{FF2B5EF4-FFF2-40B4-BE49-F238E27FC236}">
                <a16:creationId xmlns:a16="http://schemas.microsoft.com/office/drawing/2014/main" id="{5B332FB0-AB2B-9509-F07A-85EB7243E770}"/>
              </a:ext>
            </a:extLst>
          </p:cNvPr>
          <p:cNvSpPr>
            <a:spLocks noGrp="1"/>
          </p:cNvSpPr>
          <p:nvPr>
            <p:ph type="ftr" sz="quarter" idx="11"/>
          </p:nvPr>
        </p:nvSpPr>
        <p:spPr/>
        <p:txBody>
          <a:bodyPr/>
          <a:lstStyle/>
          <a:p>
            <a:r>
              <a:rPr lang="ar-SA"/>
              <a:t>معصومه اعلائی</a:t>
            </a:r>
            <a:endParaRPr lang="en-US"/>
          </a:p>
        </p:txBody>
      </p:sp>
      <p:sp>
        <p:nvSpPr>
          <p:cNvPr id="7" name="Slide Number Placeholder 6">
            <a:extLst>
              <a:ext uri="{FF2B5EF4-FFF2-40B4-BE49-F238E27FC236}">
                <a16:creationId xmlns:a16="http://schemas.microsoft.com/office/drawing/2014/main" id="{23FACFBC-A65E-B5CA-8E52-C2F0A9081ECA}"/>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3149700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E311-F54B-B44F-BDA4-106DB5A815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2CC8B2-C0E6-1FA7-593D-5349CF482B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92DAA5-30CC-A0D0-A2C4-1547F748A2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3C1ADD-BA65-5CB8-5BC5-E6D9269A7C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93424F-FDD6-9AE0-6BDD-F79C84A3B3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634AF8-1ECC-A52F-F01F-FC7BCC7B4712}"/>
              </a:ext>
            </a:extLst>
          </p:cNvPr>
          <p:cNvSpPr>
            <a:spLocks noGrp="1"/>
          </p:cNvSpPr>
          <p:nvPr>
            <p:ph type="dt" sz="half" idx="10"/>
          </p:nvPr>
        </p:nvSpPr>
        <p:spPr/>
        <p:txBody>
          <a:bodyPr/>
          <a:lstStyle/>
          <a:p>
            <a:r>
              <a:rPr lang="en-US"/>
              <a:t>27/2/1404</a:t>
            </a:r>
          </a:p>
        </p:txBody>
      </p:sp>
      <p:sp>
        <p:nvSpPr>
          <p:cNvPr id="8" name="Footer Placeholder 7">
            <a:extLst>
              <a:ext uri="{FF2B5EF4-FFF2-40B4-BE49-F238E27FC236}">
                <a16:creationId xmlns:a16="http://schemas.microsoft.com/office/drawing/2014/main" id="{0F37AB05-571F-9BB2-D050-8440A48DC577}"/>
              </a:ext>
            </a:extLst>
          </p:cNvPr>
          <p:cNvSpPr>
            <a:spLocks noGrp="1"/>
          </p:cNvSpPr>
          <p:nvPr>
            <p:ph type="ftr" sz="quarter" idx="11"/>
          </p:nvPr>
        </p:nvSpPr>
        <p:spPr/>
        <p:txBody>
          <a:bodyPr/>
          <a:lstStyle/>
          <a:p>
            <a:r>
              <a:rPr lang="ar-SA"/>
              <a:t>معصومه اعلائی</a:t>
            </a:r>
            <a:endParaRPr lang="en-US"/>
          </a:p>
        </p:txBody>
      </p:sp>
      <p:sp>
        <p:nvSpPr>
          <p:cNvPr id="9" name="Slide Number Placeholder 8">
            <a:extLst>
              <a:ext uri="{FF2B5EF4-FFF2-40B4-BE49-F238E27FC236}">
                <a16:creationId xmlns:a16="http://schemas.microsoft.com/office/drawing/2014/main" id="{6E1929E4-6060-0A88-E512-806FD48C7169}"/>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263574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7DCC-5691-2E01-66B6-59EFCA56F9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E3286F-84F1-BB9F-1B89-BCBE59A763D3}"/>
              </a:ext>
            </a:extLst>
          </p:cNvPr>
          <p:cNvSpPr>
            <a:spLocks noGrp="1"/>
          </p:cNvSpPr>
          <p:nvPr>
            <p:ph type="dt" sz="half" idx="10"/>
          </p:nvPr>
        </p:nvSpPr>
        <p:spPr/>
        <p:txBody>
          <a:bodyPr/>
          <a:lstStyle/>
          <a:p>
            <a:r>
              <a:rPr lang="en-US"/>
              <a:t>27/2/1404</a:t>
            </a:r>
          </a:p>
        </p:txBody>
      </p:sp>
      <p:sp>
        <p:nvSpPr>
          <p:cNvPr id="4" name="Footer Placeholder 3">
            <a:extLst>
              <a:ext uri="{FF2B5EF4-FFF2-40B4-BE49-F238E27FC236}">
                <a16:creationId xmlns:a16="http://schemas.microsoft.com/office/drawing/2014/main" id="{70E28F51-408F-9999-1DF1-CDE40CCC4AD7}"/>
              </a:ext>
            </a:extLst>
          </p:cNvPr>
          <p:cNvSpPr>
            <a:spLocks noGrp="1"/>
          </p:cNvSpPr>
          <p:nvPr>
            <p:ph type="ftr" sz="quarter" idx="11"/>
          </p:nvPr>
        </p:nvSpPr>
        <p:spPr/>
        <p:txBody>
          <a:bodyPr/>
          <a:lstStyle/>
          <a:p>
            <a:r>
              <a:rPr lang="ar-SA"/>
              <a:t>معصومه اعلائی</a:t>
            </a:r>
            <a:endParaRPr lang="en-US"/>
          </a:p>
        </p:txBody>
      </p:sp>
      <p:sp>
        <p:nvSpPr>
          <p:cNvPr id="5" name="Slide Number Placeholder 4">
            <a:extLst>
              <a:ext uri="{FF2B5EF4-FFF2-40B4-BE49-F238E27FC236}">
                <a16:creationId xmlns:a16="http://schemas.microsoft.com/office/drawing/2014/main" id="{1326804B-9342-31F9-FA6B-56F3CC9BCB18}"/>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1008503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BB669C-299E-2EAA-9A1D-A9BB24FA75B8}"/>
              </a:ext>
            </a:extLst>
          </p:cNvPr>
          <p:cNvSpPr>
            <a:spLocks noGrp="1"/>
          </p:cNvSpPr>
          <p:nvPr>
            <p:ph type="dt" sz="half" idx="10"/>
          </p:nvPr>
        </p:nvSpPr>
        <p:spPr/>
        <p:txBody>
          <a:bodyPr/>
          <a:lstStyle/>
          <a:p>
            <a:r>
              <a:rPr lang="en-US"/>
              <a:t>27/2/1404</a:t>
            </a:r>
          </a:p>
        </p:txBody>
      </p:sp>
      <p:sp>
        <p:nvSpPr>
          <p:cNvPr id="3" name="Footer Placeholder 2">
            <a:extLst>
              <a:ext uri="{FF2B5EF4-FFF2-40B4-BE49-F238E27FC236}">
                <a16:creationId xmlns:a16="http://schemas.microsoft.com/office/drawing/2014/main" id="{5D40DD2B-6D0D-4FFF-9B42-74FB7E917C0F}"/>
              </a:ext>
            </a:extLst>
          </p:cNvPr>
          <p:cNvSpPr>
            <a:spLocks noGrp="1"/>
          </p:cNvSpPr>
          <p:nvPr>
            <p:ph type="ftr" sz="quarter" idx="11"/>
          </p:nvPr>
        </p:nvSpPr>
        <p:spPr/>
        <p:txBody>
          <a:bodyPr/>
          <a:lstStyle/>
          <a:p>
            <a:r>
              <a:rPr lang="ar-SA"/>
              <a:t>معصومه اعلائی</a:t>
            </a:r>
            <a:endParaRPr lang="en-US"/>
          </a:p>
        </p:txBody>
      </p:sp>
      <p:sp>
        <p:nvSpPr>
          <p:cNvPr id="4" name="Slide Number Placeholder 3">
            <a:extLst>
              <a:ext uri="{FF2B5EF4-FFF2-40B4-BE49-F238E27FC236}">
                <a16:creationId xmlns:a16="http://schemas.microsoft.com/office/drawing/2014/main" id="{6326DE0A-BFC2-16DD-F547-26A3A86C3786}"/>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341529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AC81-6306-75E0-4E2C-048178E31F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38829C-4643-B3A0-9D2F-518C1BA788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1BFC8A-E40C-66E4-5964-EC9023F714AF}"/>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0AC31C82-E81A-CEE4-C1E6-409775FF6BF5}"/>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9AA0745D-F59D-F7B9-59DA-15BC7799397A}"/>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1969581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B2C0-9F44-4220-E1B3-6FDE78BC19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09910D-47A8-B8F5-9580-C3AD6B89D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B41633-DD64-BDFC-EC80-4C9C2C54F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D8840-D927-22B3-6BB2-5BBFC8A1D1D3}"/>
              </a:ext>
            </a:extLst>
          </p:cNvPr>
          <p:cNvSpPr>
            <a:spLocks noGrp="1"/>
          </p:cNvSpPr>
          <p:nvPr>
            <p:ph type="dt" sz="half" idx="10"/>
          </p:nvPr>
        </p:nvSpPr>
        <p:spPr/>
        <p:txBody>
          <a:bodyPr/>
          <a:lstStyle/>
          <a:p>
            <a:r>
              <a:rPr lang="en-US"/>
              <a:t>27/2/1404</a:t>
            </a:r>
          </a:p>
        </p:txBody>
      </p:sp>
      <p:sp>
        <p:nvSpPr>
          <p:cNvPr id="6" name="Footer Placeholder 5">
            <a:extLst>
              <a:ext uri="{FF2B5EF4-FFF2-40B4-BE49-F238E27FC236}">
                <a16:creationId xmlns:a16="http://schemas.microsoft.com/office/drawing/2014/main" id="{1C8993A6-B794-5403-8D3C-6F9AA9F9E134}"/>
              </a:ext>
            </a:extLst>
          </p:cNvPr>
          <p:cNvSpPr>
            <a:spLocks noGrp="1"/>
          </p:cNvSpPr>
          <p:nvPr>
            <p:ph type="ftr" sz="quarter" idx="11"/>
          </p:nvPr>
        </p:nvSpPr>
        <p:spPr/>
        <p:txBody>
          <a:bodyPr/>
          <a:lstStyle/>
          <a:p>
            <a:r>
              <a:rPr lang="ar-SA"/>
              <a:t>معصومه اعلائی</a:t>
            </a:r>
            <a:endParaRPr lang="en-US"/>
          </a:p>
        </p:txBody>
      </p:sp>
      <p:sp>
        <p:nvSpPr>
          <p:cNvPr id="7" name="Slide Number Placeholder 6">
            <a:extLst>
              <a:ext uri="{FF2B5EF4-FFF2-40B4-BE49-F238E27FC236}">
                <a16:creationId xmlns:a16="http://schemas.microsoft.com/office/drawing/2014/main" id="{2DBC0486-D7AF-D6A2-B7FC-D3CDD90DB026}"/>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3699218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547D9-A2C9-224F-41D5-07B858BAFC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F60000-0778-6FD0-AD10-F89DA61DBD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C3862C-4B78-D7DE-A8CA-82F727D32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E97880-EDC5-D4B0-8955-51FA43E7607C}"/>
              </a:ext>
            </a:extLst>
          </p:cNvPr>
          <p:cNvSpPr>
            <a:spLocks noGrp="1"/>
          </p:cNvSpPr>
          <p:nvPr>
            <p:ph type="dt" sz="half" idx="10"/>
          </p:nvPr>
        </p:nvSpPr>
        <p:spPr/>
        <p:txBody>
          <a:bodyPr/>
          <a:lstStyle/>
          <a:p>
            <a:r>
              <a:rPr lang="en-US"/>
              <a:t>27/2/1404</a:t>
            </a:r>
          </a:p>
        </p:txBody>
      </p:sp>
      <p:sp>
        <p:nvSpPr>
          <p:cNvPr id="6" name="Footer Placeholder 5">
            <a:extLst>
              <a:ext uri="{FF2B5EF4-FFF2-40B4-BE49-F238E27FC236}">
                <a16:creationId xmlns:a16="http://schemas.microsoft.com/office/drawing/2014/main" id="{1973424F-49CC-16C9-5C64-AA050B36D0DD}"/>
              </a:ext>
            </a:extLst>
          </p:cNvPr>
          <p:cNvSpPr>
            <a:spLocks noGrp="1"/>
          </p:cNvSpPr>
          <p:nvPr>
            <p:ph type="ftr" sz="quarter" idx="11"/>
          </p:nvPr>
        </p:nvSpPr>
        <p:spPr/>
        <p:txBody>
          <a:bodyPr/>
          <a:lstStyle/>
          <a:p>
            <a:r>
              <a:rPr lang="ar-SA"/>
              <a:t>معصومه اعلائی</a:t>
            </a:r>
            <a:endParaRPr lang="en-US"/>
          </a:p>
        </p:txBody>
      </p:sp>
      <p:sp>
        <p:nvSpPr>
          <p:cNvPr id="7" name="Slide Number Placeholder 6">
            <a:extLst>
              <a:ext uri="{FF2B5EF4-FFF2-40B4-BE49-F238E27FC236}">
                <a16:creationId xmlns:a16="http://schemas.microsoft.com/office/drawing/2014/main" id="{08B41E37-63EB-EC66-40D9-89747B7A14BA}"/>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3715084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EC4CA-06A7-ACE9-14F3-E733B7E6CA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D2CC81-95DD-7544-05D9-44E6A21BAE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BB6EC-60C1-1B2D-525A-C09C0AA3A15D}"/>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E4164274-F30A-F2C4-AF81-F9703B66DECE}"/>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2184A600-06CA-6871-2608-99D8389603FF}"/>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2294072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69BC81-0AE7-8B2A-CD10-6872CAE9E1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91619F-47B4-C0C4-F750-946114C5AC5C}"/>
              </a:ext>
            </a:extLst>
          </p:cNvPr>
          <p:cNvSpPr>
            <a:spLocks noGrp="1"/>
          </p:cNvSpPr>
          <p:nvPr>
            <p:ph type="body" orient="vert" idx="1"/>
          </p:nvPr>
        </p:nvSpPr>
        <p:spPr>
          <a:xfrm>
            <a:off x="838200" y="365125"/>
            <a:ext cx="77724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82575BC-A47F-F320-C98B-292DD5706073}"/>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B96E1ACD-D163-CB02-369F-32CB6E2652B2}"/>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C371AB27-A064-DB9A-23E1-167C419E06CA}"/>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87929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6D2D-B17B-2E59-B0E3-0CEA6F655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7E3AD-92F1-0AC2-B783-7C7E8C3497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4ED9BE-CFF6-7A9B-F792-B1B79F80F9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7C2987-7114-E3F2-5E5E-7B4B53CDA9C8}"/>
              </a:ext>
            </a:extLst>
          </p:cNvPr>
          <p:cNvSpPr>
            <a:spLocks noGrp="1"/>
          </p:cNvSpPr>
          <p:nvPr>
            <p:ph type="dt" sz="half" idx="10"/>
          </p:nvPr>
        </p:nvSpPr>
        <p:spPr/>
        <p:txBody>
          <a:bodyPr/>
          <a:lstStyle/>
          <a:p>
            <a:r>
              <a:rPr lang="en-US"/>
              <a:t>27/2/1404</a:t>
            </a:r>
          </a:p>
        </p:txBody>
      </p:sp>
      <p:sp>
        <p:nvSpPr>
          <p:cNvPr id="6" name="Footer Placeholder 5">
            <a:extLst>
              <a:ext uri="{FF2B5EF4-FFF2-40B4-BE49-F238E27FC236}">
                <a16:creationId xmlns:a16="http://schemas.microsoft.com/office/drawing/2014/main" id="{5B332FB0-AB2B-9509-F07A-85EB7243E770}"/>
              </a:ext>
            </a:extLst>
          </p:cNvPr>
          <p:cNvSpPr>
            <a:spLocks noGrp="1"/>
          </p:cNvSpPr>
          <p:nvPr>
            <p:ph type="ftr" sz="quarter" idx="11"/>
          </p:nvPr>
        </p:nvSpPr>
        <p:spPr/>
        <p:txBody>
          <a:bodyPr/>
          <a:lstStyle/>
          <a:p>
            <a:r>
              <a:rPr lang="ar-SA"/>
              <a:t>معصومه اعلائی</a:t>
            </a:r>
            <a:endParaRPr lang="en-US"/>
          </a:p>
        </p:txBody>
      </p:sp>
      <p:sp>
        <p:nvSpPr>
          <p:cNvPr id="7" name="Slide Number Placeholder 6">
            <a:extLst>
              <a:ext uri="{FF2B5EF4-FFF2-40B4-BE49-F238E27FC236}">
                <a16:creationId xmlns:a16="http://schemas.microsoft.com/office/drawing/2014/main" id="{23FACFBC-A65E-B5CA-8E52-C2F0A9081ECA}"/>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373907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E311-F54B-B44F-BDA4-106DB5A815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2CC8B2-C0E6-1FA7-593D-5349CF482B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92DAA5-30CC-A0D0-A2C4-1547F748A2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3C1ADD-BA65-5CB8-5BC5-E6D9269A7C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93424F-FDD6-9AE0-6BDD-F79C84A3B3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634AF8-1ECC-A52F-F01F-FC7BCC7B4712}"/>
              </a:ext>
            </a:extLst>
          </p:cNvPr>
          <p:cNvSpPr>
            <a:spLocks noGrp="1"/>
          </p:cNvSpPr>
          <p:nvPr>
            <p:ph type="dt" sz="half" idx="10"/>
          </p:nvPr>
        </p:nvSpPr>
        <p:spPr/>
        <p:txBody>
          <a:bodyPr/>
          <a:lstStyle/>
          <a:p>
            <a:r>
              <a:rPr lang="en-US"/>
              <a:t>27/2/1404</a:t>
            </a:r>
          </a:p>
        </p:txBody>
      </p:sp>
      <p:sp>
        <p:nvSpPr>
          <p:cNvPr id="8" name="Footer Placeholder 7">
            <a:extLst>
              <a:ext uri="{FF2B5EF4-FFF2-40B4-BE49-F238E27FC236}">
                <a16:creationId xmlns:a16="http://schemas.microsoft.com/office/drawing/2014/main" id="{0F37AB05-571F-9BB2-D050-8440A48DC577}"/>
              </a:ext>
            </a:extLst>
          </p:cNvPr>
          <p:cNvSpPr>
            <a:spLocks noGrp="1"/>
          </p:cNvSpPr>
          <p:nvPr>
            <p:ph type="ftr" sz="quarter" idx="11"/>
          </p:nvPr>
        </p:nvSpPr>
        <p:spPr/>
        <p:txBody>
          <a:bodyPr/>
          <a:lstStyle/>
          <a:p>
            <a:r>
              <a:rPr lang="ar-SA"/>
              <a:t>معصومه اعلائی</a:t>
            </a:r>
            <a:endParaRPr lang="en-US"/>
          </a:p>
        </p:txBody>
      </p:sp>
      <p:sp>
        <p:nvSpPr>
          <p:cNvPr id="9" name="Slide Number Placeholder 8">
            <a:extLst>
              <a:ext uri="{FF2B5EF4-FFF2-40B4-BE49-F238E27FC236}">
                <a16:creationId xmlns:a16="http://schemas.microsoft.com/office/drawing/2014/main" id="{6E1929E4-6060-0A88-E512-806FD48C7169}"/>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372734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7DCC-5691-2E01-66B6-59EFCA56F9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E3286F-84F1-BB9F-1B89-BCBE59A763D3}"/>
              </a:ext>
            </a:extLst>
          </p:cNvPr>
          <p:cNvSpPr>
            <a:spLocks noGrp="1"/>
          </p:cNvSpPr>
          <p:nvPr>
            <p:ph type="dt" sz="half" idx="10"/>
          </p:nvPr>
        </p:nvSpPr>
        <p:spPr/>
        <p:txBody>
          <a:bodyPr/>
          <a:lstStyle/>
          <a:p>
            <a:r>
              <a:rPr lang="en-US"/>
              <a:t>27/2/1404</a:t>
            </a:r>
          </a:p>
        </p:txBody>
      </p:sp>
      <p:sp>
        <p:nvSpPr>
          <p:cNvPr id="4" name="Footer Placeholder 3">
            <a:extLst>
              <a:ext uri="{FF2B5EF4-FFF2-40B4-BE49-F238E27FC236}">
                <a16:creationId xmlns:a16="http://schemas.microsoft.com/office/drawing/2014/main" id="{70E28F51-408F-9999-1DF1-CDE40CCC4AD7}"/>
              </a:ext>
            </a:extLst>
          </p:cNvPr>
          <p:cNvSpPr>
            <a:spLocks noGrp="1"/>
          </p:cNvSpPr>
          <p:nvPr>
            <p:ph type="ftr" sz="quarter" idx="11"/>
          </p:nvPr>
        </p:nvSpPr>
        <p:spPr/>
        <p:txBody>
          <a:bodyPr/>
          <a:lstStyle/>
          <a:p>
            <a:r>
              <a:rPr lang="ar-SA"/>
              <a:t>معصومه اعلائی</a:t>
            </a:r>
            <a:endParaRPr lang="en-US"/>
          </a:p>
        </p:txBody>
      </p:sp>
      <p:sp>
        <p:nvSpPr>
          <p:cNvPr id="5" name="Slide Number Placeholder 4">
            <a:extLst>
              <a:ext uri="{FF2B5EF4-FFF2-40B4-BE49-F238E27FC236}">
                <a16:creationId xmlns:a16="http://schemas.microsoft.com/office/drawing/2014/main" id="{1326804B-9342-31F9-FA6B-56F3CC9BCB18}"/>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312373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BB669C-299E-2EAA-9A1D-A9BB24FA75B8}"/>
              </a:ext>
            </a:extLst>
          </p:cNvPr>
          <p:cNvSpPr>
            <a:spLocks noGrp="1"/>
          </p:cNvSpPr>
          <p:nvPr>
            <p:ph type="dt" sz="half" idx="10"/>
          </p:nvPr>
        </p:nvSpPr>
        <p:spPr/>
        <p:txBody>
          <a:bodyPr/>
          <a:lstStyle/>
          <a:p>
            <a:r>
              <a:rPr lang="en-US"/>
              <a:t>27/2/1404</a:t>
            </a:r>
          </a:p>
        </p:txBody>
      </p:sp>
      <p:sp>
        <p:nvSpPr>
          <p:cNvPr id="3" name="Footer Placeholder 2">
            <a:extLst>
              <a:ext uri="{FF2B5EF4-FFF2-40B4-BE49-F238E27FC236}">
                <a16:creationId xmlns:a16="http://schemas.microsoft.com/office/drawing/2014/main" id="{5D40DD2B-6D0D-4FFF-9B42-74FB7E917C0F}"/>
              </a:ext>
            </a:extLst>
          </p:cNvPr>
          <p:cNvSpPr>
            <a:spLocks noGrp="1"/>
          </p:cNvSpPr>
          <p:nvPr>
            <p:ph type="ftr" sz="quarter" idx="11"/>
          </p:nvPr>
        </p:nvSpPr>
        <p:spPr/>
        <p:txBody>
          <a:bodyPr/>
          <a:lstStyle/>
          <a:p>
            <a:r>
              <a:rPr lang="ar-SA"/>
              <a:t>معصومه اعلائی</a:t>
            </a:r>
            <a:endParaRPr lang="en-US"/>
          </a:p>
        </p:txBody>
      </p:sp>
      <p:sp>
        <p:nvSpPr>
          <p:cNvPr id="4" name="Slide Number Placeholder 3">
            <a:extLst>
              <a:ext uri="{FF2B5EF4-FFF2-40B4-BE49-F238E27FC236}">
                <a16:creationId xmlns:a16="http://schemas.microsoft.com/office/drawing/2014/main" id="{6326DE0A-BFC2-16DD-F547-26A3A86C3786}"/>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119152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0B2C0-9F44-4220-E1B3-6FDE78BC19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09910D-47A8-B8F5-9580-C3AD6B89D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B41633-DD64-BDFC-EC80-4C9C2C54F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D8840-D927-22B3-6BB2-5BBFC8A1D1D3}"/>
              </a:ext>
            </a:extLst>
          </p:cNvPr>
          <p:cNvSpPr>
            <a:spLocks noGrp="1"/>
          </p:cNvSpPr>
          <p:nvPr>
            <p:ph type="dt" sz="half" idx="10"/>
          </p:nvPr>
        </p:nvSpPr>
        <p:spPr/>
        <p:txBody>
          <a:bodyPr/>
          <a:lstStyle/>
          <a:p>
            <a:r>
              <a:rPr lang="en-US"/>
              <a:t>27/2/1404</a:t>
            </a:r>
          </a:p>
        </p:txBody>
      </p:sp>
      <p:sp>
        <p:nvSpPr>
          <p:cNvPr id="6" name="Footer Placeholder 5">
            <a:extLst>
              <a:ext uri="{FF2B5EF4-FFF2-40B4-BE49-F238E27FC236}">
                <a16:creationId xmlns:a16="http://schemas.microsoft.com/office/drawing/2014/main" id="{1C8993A6-B794-5403-8D3C-6F9AA9F9E134}"/>
              </a:ext>
            </a:extLst>
          </p:cNvPr>
          <p:cNvSpPr>
            <a:spLocks noGrp="1"/>
          </p:cNvSpPr>
          <p:nvPr>
            <p:ph type="ftr" sz="quarter" idx="11"/>
          </p:nvPr>
        </p:nvSpPr>
        <p:spPr/>
        <p:txBody>
          <a:bodyPr/>
          <a:lstStyle/>
          <a:p>
            <a:r>
              <a:rPr lang="ar-SA"/>
              <a:t>معصومه اعلائی</a:t>
            </a:r>
            <a:endParaRPr lang="en-US"/>
          </a:p>
        </p:txBody>
      </p:sp>
      <p:sp>
        <p:nvSpPr>
          <p:cNvPr id="7" name="Slide Number Placeholder 6">
            <a:extLst>
              <a:ext uri="{FF2B5EF4-FFF2-40B4-BE49-F238E27FC236}">
                <a16:creationId xmlns:a16="http://schemas.microsoft.com/office/drawing/2014/main" id="{2DBC0486-D7AF-D6A2-B7FC-D3CDD90DB026}"/>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109720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547D9-A2C9-224F-41D5-07B858BAFC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F60000-0778-6FD0-AD10-F89DA61DBD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C3862C-4B78-D7DE-A8CA-82F727D32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E97880-EDC5-D4B0-8955-51FA43E7607C}"/>
              </a:ext>
            </a:extLst>
          </p:cNvPr>
          <p:cNvSpPr>
            <a:spLocks noGrp="1"/>
          </p:cNvSpPr>
          <p:nvPr>
            <p:ph type="dt" sz="half" idx="10"/>
          </p:nvPr>
        </p:nvSpPr>
        <p:spPr/>
        <p:txBody>
          <a:bodyPr/>
          <a:lstStyle/>
          <a:p>
            <a:r>
              <a:rPr lang="en-US"/>
              <a:t>27/2/1404</a:t>
            </a:r>
          </a:p>
        </p:txBody>
      </p:sp>
      <p:sp>
        <p:nvSpPr>
          <p:cNvPr id="6" name="Footer Placeholder 5">
            <a:extLst>
              <a:ext uri="{FF2B5EF4-FFF2-40B4-BE49-F238E27FC236}">
                <a16:creationId xmlns:a16="http://schemas.microsoft.com/office/drawing/2014/main" id="{1973424F-49CC-16C9-5C64-AA050B36D0DD}"/>
              </a:ext>
            </a:extLst>
          </p:cNvPr>
          <p:cNvSpPr>
            <a:spLocks noGrp="1"/>
          </p:cNvSpPr>
          <p:nvPr>
            <p:ph type="ftr" sz="quarter" idx="11"/>
          </p:nvPr>
        </p:nvSpPr>
        <p:spPr/>
        <p:txBody>
          <a:bodyPr/>
          <a:lstStyle/>
          <a:p>
            <a:r>
              <a:rPr lang="ar-SA"/>
              <a:t>معصومه اعلائی</a:t>
            </a:r>
            <a:endParaRPr lang="en-US"/>
          </a:p>
        </p:txBody>
      </p:sp>
      <p:sp>
        <p:nvSpPr>
          <p:cNvPr id="7" name="Slide Number Placeholder 6">
            <a:extLst>
              <a:ext uri="{FF2B5EF4-FFF2-40B4-BE49-F238E27FC236}">
                <a16:creationId xmlns:a16="http://schemas.microsoft.com/office/drawing/2014/main" id="{08B41E37-63EB-EC66-40D9-89747B7A14BA}"/>
              </a:ext>
            </a:extLst>
          </p:cNvPr>
          <p:cNvSpPr>
            <a:spLocks noGrp="1"/>
          </p:cNvSpPr>
          <p:nvPr>
            <p:ph type="sldNum" sz="quarter" idx="12"/>
          </p:nvPr>
        </p:nvSpPr>
        <p:spPr/>
        <p:txBody>
          <a:bodyPr/>
          <a:lstStyle/>
          <a:p>
            <a:fld id="{379733A2-39B6-4A13-B3EC-8FBD5615B05B}" type="slidenum">
              <a:rPr lang="en-US" smtClean="0"/>
              <a:t>‹#›</a:t>
            </a:fld>
            <a:endParaRPr lang="en-US"/>
          </a:p>
        </p:txBody>
      </p:sp>
    </p:spTree>
    <p:extLst>
      <p:ext uri="{BB962C8B-B14F-4D97-AF65-F5344CB8AC3E}">
        <p14:creationId xmlns:p14="http://schemas.microsoft.com/office/powerpoint/2010/main" val="286457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B1F1AB-3240-669E-4073-8E7D637FC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4CA335F-11B3-9CDE-FCF0-4ABFCE9002A4}"/>
              </a:ext>
            </a:extLst>
          </p:cNvPr>
          <p:cNvSpPr>
            <a:spLocks noGrp="1"/>
          </p:cNvSpPr>
          <p:nvPr>
            <p:ph type="body" idx="1"/>
          </p:nvPr>
        </p:nvSpPr>
        <p:spPr>
          <a:xfrm>
            <a:off x="838200" y="1844936"/>
            <a:ext cx="10515600" cy="43320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3D3687-2888-5DB5-6E34-9AA4D2997A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dirty="0"/>
              <a:t>27/2/1404</a:t>
            </a:r>
          </a:p>
        </p:txBody>
      </p:sp>
      <p:sp>
        <p:nvSpPr>
          <p:cNvPr id="5" name="Footer Placeholder 4">
            <a:extLst>
              <a:ext uri="{FF2B5EF4-FFF2-40B4-BE49-F238E27FC236}">
                <a16:creationId xmlns:a16="http://schemas.microsoft.com/office/drawing/2014/main" id="{D028930B-9CEC-7540-3C0B-779718C91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ar-SA"/>
              <a:t>معصومه اعلائی</a:t>
            </a:r>
            <a:endParaRPr lang="en-US"/>
          </a:p>
        </p:txBody>
      </p:sp>
      <p:sp>
        <p:nvSpPr>
          <p:cNvPr id="6" name="Slide Number Placeholder 5">
            <a:extLst>
              <a:ext uri="{FF2B5EF4-FFF2-40B4-BE49-F238E27FC236}">
                <a16:creationId xmlns:a16="http://schemas.microsoft.com/office/drawing/2014/main" id="{F1EC42F6-C715-CF43-FE0C-0C24794199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9733A2-39B6-4A13-B3EC-8FBD5615B05B}" type="slidenum">
              <a:rPr lang="en-US" smtClean="0"/>
              <a:pPr/>
              <a:t>‹#›</a:t>
            </a:fld>
            <a:endParaRPr lang="en-US" dirty="0"/>
          </a:p>
        </p:txBody>
      </p:sp>
      <p:sp>
        <p:nvSpPr>
          <p:cNvPr id="8" name="TextBox 7">
            <a:extLst>
              <a:ext uri="{FF2B5EF4-FFF2-40B4-BE49-F238E27FC236}">
                <a16:creationId xmlns:a16="http://schemas.microsoft.com/office/drawing/2014/main" id="{C4833AD7-9359-7B6C-46AA-D1E054C9461F}"/>
              </a:ext>
            </a:extLst>
          </p:cNvPr>
          <p:cNvSpPr txBox="1"/>
          <p:nvPr userDrawn="1"/>
        </p:nvSpPr>
        <p:spPr>
          <a:xfrm>
            <a:off x="10792609" y="6408107"/>
            <a:ext cx="691179" cy="261610"/>
          </a:xfrm>
          <a:prstGeom prst="rect">
            <a:avLst/>
          </a:prstGeom>
          <a:noFill/>
        </p:spPr>
        <p:txBody>
          <a:bodyPr wrap="square" rtlCol="0">
            <a:spAutoFit/>
          </a:bodyPr>
          <a:lstStyle/>
          <a:p>
            <a:r>
              <a:rPr lang="en-US" sz="1100" dirty="0"/>
              <a:t>25\</a:t>
            </a:r>
          </a:p>
        </p:txBody>
      </p:sp>
      <p:cxnSp>
        <p:nvCxnSpPr>
          <p:cNvPr id="9" name="Straight Connector 8">
            <a:extLst>
              <a:ext uri="{FF2B5EF4-FFF2-40B4-BE49-F238E27FC236}">
                <a16:creationId xmlns:a16="http://schemas.microsoft.com/office/drawing/2014/main" id="{4420EF42-CF01-F821-BC01-82F1F05FA1BC}"/>
              </a:ext>
            </a:extLst>
          </p:cNvPr>
          <p:cNvCxnSpPr/>
          <p:nvPr userDrawn="1"/>
        </p:nvCxnSpPr>
        <p:spPr>
          <a:xfrm>
            <a:off x="891846" y="1698270"/>
            <a:ext cx="10179170" cy="0"/>
          </a:xfrm>
          <a:prstGeom prst="line">
            <a:avLst/>
          </a:prstGeom>
          <a:ln w="57150">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2339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1" eaLnBrk="1" latinLnBrk="0" hangingPunct="1">
        <a:lnSpc>
          <a:spcPct val="90000"/>
        </a:lnSpc>
        <a:spcBef>
          <a:spcPct val="0"/>
        </a:spcBef>
        <a:buNone/>
        <a:defRPr sz="4400" kern="1200">
          <a:solidFill>
            <a:schemeClr val="tx1"/>
          </a:solidFill>
          <a:latin typeface="+mj-lt"/>
          <a:ea typeface="+mj-ea"/>
          <a:cs typeface="B Titr" panose="00000700000000000000" pitchFamily="2" charset="-78"/>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B Nazani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Nazanin"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B Nazanin"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Nazanin"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Nazani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340A5-8E9D-0FD9-EE88-22B6922D1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684755-D011-52DC-C160-77C755FD6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946B6-0B32-A43D-97BD-D33D1014E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8E97D0-EB26-4503-A467-072EF6B41B4E}" type="datetimeFigureOut">
              <a:rPr lang="en-US" smtClean="0"/>
              <a:t>8/18/2025</a:t>
            </a:fld>
            <a:endParaRPr lang="en-US"/>
          </a:p>
        </p:txBody>
      </p:sp>
      <p:sp>
        <p:nvSpPr>
          <p:cNvPr id="5" name="Footer Placeholder 4">
            <a:extLst>
              <a:ext uri="{FF2B5EF4-FFF2-40B4-BE49-F238E27FC236}">
                <a16:creationId xmlns:a16="http://schemas.microsoft.com/office/drawing/2014/main" id="{68671D49-C862-24D1-6318-38FCB3033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16157C1-86DF-D97A-A1E5-3B79B147AD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5DEAAF-A586-41B8-AB80-0EF96A9FC7B4}" type="slidenum">
              <a:rPr lang="en-US" smtClean="0"/>
              <a:t>‹#›</a:t>
            </a:fld>
            <a:endParaRPr lang="en-US"/>
          </a:p>
        </p:txBody>
      </p:sp>
    </p:spTree>
    <p:extLst>
      <p:ext uri="{BB962C8B-B14F-4D97-AF65-F5344CB8AC3E}">
        <p14:creationId xmlns:p14="http://schemas.microsoft.com/office/powerpoint/2010/main" val="42073511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B1F1AB-3240-669E-4073-8E7D637FC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4CA335F-11B3-9CDE-FCF0-4ABFCE9002A4}"/>
              </a:ext>
            </a:extLst>
          </p:cNvPr>
          <p:cNvSpPr>
            <a:spLocks noGrp="1"/>
          </p:cNvSpPr>
          <p:nvPr>
            <p:ph type="body" idx="1"/>
          </p:nvPr>
        </p:nvSpPr>
        <p:spPr>
          <a:xfrm>
            <a:off x="838200" y="1844936"/>
            <a:ext cx="10515600" cy="43320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3D3687-2888-5DB5-6E34-9AA4D2997A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dirty="0"/>
              <a:t>27/2/1404</a:t>
            </a:r>
          </a:p>
        </p:txBody>
      </p:sp>
      <p:sp>
        <p:nvSpPr>
          <p:cNvPr id="5" name="Footer Placeholder 4">
            <a:extLst>
              <a:ext uri="{FF2B5EF4-FFF2-40B4-BE49-F238E27FC236}">
                <a16:creationId xmlns:a16="http://schemas.microsoft.com/office/drawing/2014/main" id="{D028930B-9CEC-7540-3C0B-779718C91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ar-SA"/>
              <a:t>معصومه اعلائی</a:t>
            </a:r>
            <a:endParaRPr lang="en-US"/>
          </a:p>
        </p:txBody>
      </p:sp>
      <p:sp>
        <p:nvSpPr>
          <p:cNvPr id="6" name="Slide Number Placeholder 5">
            <a:extLst>
              <a:ext uri="{FF2B5EF4-FFF2-40B4-BE49-F238E27FC236}">
                <a16:creationId xmlns:a16="http://schemas.microsoft.com/office/drawing/2014/main" id="{F1EC42F6-C715-CF43-FE0C-0C24794199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9733A2-39B6-4A13-B3EC-8FBD5615B05B}" type="slidenum">
              <a:rPr lang="en-US" smtClean="0"/>
              <a:pPr/>
              <a:t>‹#›</a:t>
            </a:fld>
            <a:endParaRPr lang="en-US" dirty="0"/>
          </a:p>
        </p:txBody>
      </p:sp>
      <p:sp>
        <p:nvSpPr>
          <p:cNvPr id="8" name="TextBox 7">
            <a:extLst>
              <a:ext uri="{FF2B5EF4-FFF2-40B4-BE49-F238E27FC236}">
                <a16:creationId xmlns:a16="http://schemas.microsoft.com/office/drawing/2014/main" id="{C4833AD7-9359-7B6C-46AA-D1E054C9461F}"/>
              </a:ext>
            </a:extLst>
          </p:cNvPr>
          <p:cNvSpPr txBox="1"/>
          <p:nvPr userDrawn="1"/>
        </p:nvSpPr>
        <p:spPr>
          <a:xfrm>
            <a:off x="10792609" y="6408107"/>
            <a:ext cx="691179" cy="261610"/>
          </a:xfrm>
          <a:prstGeom prst="rect">
            <a:avLst/>
          </a:prstGeom>
          <a:noFill/>
        </p:spPr>
        <p:txBody>
          <a:bodyPr wrap="square" rtlCol="0">
            <a:spAutoFit/>
          </a:bodyPr>
          <a:lstStyle/>
          <a:p>
            <a:r>
              <a:rPr lang="en-US" sz="1100" dirty="0"/>
              <a:t>40\</a:t>
            </a:r>
          </a:p>
        </p:txBody>
      </p:sp>
    </p:spTree>
    <p:extLst>
      <p:ext uri="{BB962C8B-B14F-4D97-AF65-F5344CB8AC3E}">
        <p14:creationId xmlns:p14="http://schemas.microsoft.com/office/powerpoint/2010/main" val="3842141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1" eaLnBrk="1" latinLnBrk="0" hangingPunct="1">
        <a:lnSpc>
          <a:spcPct val="90000"/>
        </a:lnSpc>
        <a:spcBef>
          <a:spcPct val="0"/>
        </a:spcBef>
        <a:buNone/>
        <a:defRPr sz="4400" kern="1200">
          <a:solidFill>
            <a:schemeClr val="tx1"/>
          </a:solidFill>
          <a:latin typeface="+mj-lt"/>
          <a:ea typeface="+mj-ea"/>
          <a:cs typeface="B Titr" panose="00000700000000000000" pitchFamily="2" charset="-78"/>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B Nazani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Nazanin"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B Nazanin"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Nazanin"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Nazani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regnant person injecting a insulin shot&#10;&#10;AI-generated content may be incorrect.">
            <a:extLst>
              <a:ext uri="{FF2B5EF4-FFF2-40B4-BE49-F238E27FC236}">
                <a16:creationId xmlns:a16="http://schemas.microsoft.com/office/drawing/2014/main" id="{FFF69CAF-567E-E1CA-3EAA-6605318E2A7A}"/>
              </a:ext>
            </a:extLst>
          </p:cNvPr>
          <p:cNvPicPr>
            <a:picLocks noChangeAspect="1"/>
          </p:cNvPicPr>
          <p:nvPr/>
        </p:nvPicPr>
        <p:blipFill>
          <a:blip r:embed="rId2">
            <a:alphaModFix amt="45000"/>
            <a:extLst>
              <a:ext uri="{28A0092B-C50C-407E-A947-70E740481C1C}">
                <a14:useLocalDpi xmlns:a14="http://schemas.microsoft.com/office/drawing/2010/main" val="0"/>
              </a:ext>
            </a:extLst>
          </a:blip>
          <a:srcRect l="20569" r="120"/>
          <a:stretch>
            <a:fillRect/>
          </a:stretch>
        </p:blipFill>
        <p:spPr>
          <a:xfrm>
            <a:off x="3455366" y="10"/>
            <a:ext cx="8741434" cy="6857990"/>
          </a:xfrm>
          <a:prstGeom prst="rect">
            <a:avLst/>
          </a:prstGeom>
        </p:spPr>
      </p:pic>
      <p:sp>
        <p:nvSpPr>
          <p:cNvPr id="28" name="Rectangle 27">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7C3408-459C-95D7-4C47-2862F699AB03}"/>
              </a:ext>
            </a:extLst>
          </p:cNvPr>
          <p:cNvSpPr>
            <a:spLocks noGrp="1"/>
          </p:cNvSpPr>
          <p:nvPr>
            <p:ph type="ctrTitle"/>
          </p:nvPr>
        </p:nvSpPr>
        <p:spPr>
          <a:xfrm>
            <a:off x="871713" y="1167441"/>
            <a:ext cx="6408049" cy="2990492"/>
          </a:xfrm>
          <a:noFill/>
        </p:spPr>
        <p:txBody>
          <a:bodyPr anchor="t">
            <a:normAutofit/>
          </a:bodyPr>
          <a:lstStyle/>
          <a:p>
            <a:pPr rtl="1">
              <a:lnSpc>
                <a:spcPct val="100000"/>
              </a:lnSpc>
            </a:pPr>
            <a:r>
              <a:rPr lang="fa-IR" sz="3600" dirty="0">
                <a:cs typeface="B Titr" panose="00000700000000000000" pitchFamily="2" charset="-78"/>
              </a:rPr>
              <a:t>ویژگی‌های خواب و خطر طولانی ‌مدت دیابت نوع 2 در میان زنان مبتلا به دیابت بارداری</a:t>
            </a:r>
            <a:r>
              <a:rPr lang="fa-IR" sz="3600" dirty="0"/>
              <a:t/>
            </a:r>
            <a:br>
              <a:rPr lang="fa-IR" sz="3600" dirty="0"/>
            </a:br>
            <a:r>
              <a:rPr lang="en-US" sz="3600" dirty="0">
                <a:latin typeface="Arial" panose="020B0604020202020204" pitchFamily="34" charset="0"/>
                <a:cs typeface="Arial" panose="020B0604020202020204" pitchFamily="34" charset="0"/>
              </a:rPr>
              <a:t>A longitudinal cohort study</a:t>
            </a:r>
            <a:r>
              <a:rPr lang="en-US" sz="3600" dirty="0"/>
              <a:t/>
            </a:r>
            <a:br>
              <a:rPr lang="en-US" sz="3600" dirty="0"/>
            </a:br>
            <a:r>
              <a:rPr lang="en-US" sz="3200" b="1" dirty="0">
                <a:latin typeface="Arial" panose="020B0604020202020204" pitchFamily="34" charset="0"/>
                <a:cs typeface="Arial" panose="020B0604020202020204" pitchFamily="34" charset="0"/>
              </a:rPr>
              <a:t>JAMA NETWORK</a:t>
            </a:r>
            <a:endParaRPr lang="en-US" sz="88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9E28F37-7C99-7672-E40C-A2C61345D48A}"/>
              </a:ext>
            </a:extLst>
          </p:cNvPr>
          <p:cNvSpPr>
            <a:spLocks noGrp="1"/>
          </p:cNvSpPr>
          <p:nvPr>
            <p:ph type="subTitle" idx="1"/>
          </p:nvPr>
        </p:nvSpPr>
        <p:spPr>
          <a:xfrm>
            <a:off x="971890" y="4290204"/>
            <a:ext cx="6207696" cy="1748287"/>
          </a:xfrm>
          <a:noFill/>
        </p:spPr>
        <p:txBody>
          <a:bodyPr>
            <a:normAutofit lnSpcReduction="10000"/>
          </a:bodyPr>
          <a:lstStyle/>
          <a:p>
            <a:pPr algn="l"/>
            <a:r>
              <a:rPr lang="en-US" b="1" dirty="0"/>
              <a:t>Sleep Characteristics and Long-Term Risk of Type 2 Diabetes Among Women With Gestational Diabetes</a:t>
            </a:r>
          </a:p>
          <a:p>
            <a:pPr rtl="1"/>
            <a:r>
              <a:rPr lang="fa-IR" dirty="0"/>
              <a:t>ارائه دهنده : معصومه اعلائی</a:t>
            </a:r>
            <a:endParaRPr lang="en-US" dirty="0"/>
          </a:p>
        </p:txBody>
      </p:sp>
      <p:sp>
        <p:nvSpPr>
          <p:cNvPr id="4" name="TextBox 3">
            <a:extLst>
              <a:ext uri="{FF2B5EF4-FFF2-40B4-BE49-F238E27FC236}">
                <a16:creationId xmlns:a16="http://schemas.microsoft.com/office/drawing/2014/main" id="{4997DCCD-E85A-5440-6441-09874D440D7F}"/>
              </a:ext>
            </a:extLst>
          </p:cNvPr>
          <p:cNvSpPr txBox="1"/>
          <p:nvPr/>
        </p:nvSpPr>
        <p:spPr>
          <a:xfrm>
            <a:off x="278416" y="547308"/>
            <a:ext cx="7547667" cy="369332"/>
          </a:xfrm>
          <a:prstGeom prst="rect">
            <a:avLst/>
          </a:prstGeom>
          <a:noFill/>
        </p:spPr>
        <p:txBody>
          <a:bodyPr wrap="square" rtlCol="1">
            <a:spAutoFit/>
          </a:bodyPr>
          <a:lstStyle/>
          <a:p>
            <a:pPr algn="r" rtl="1"/>
            <a:r>
              <a:rPr lang="fa-IR" dirty="0" smtClean="0">
                <a:cs typeface="B Titr" panose="00000700000000000000" pitchFamily="2" charset="-78"/>
              </a:rPr>
              <a:t>پنجمین </a:t>
            </a:r>
            <a:r>
              <a:rPr lang="fa-IR" dirty="0">
                <a:cs typeface="B Titr" panose="00000700000000000000" pitchFamily="2" charset="-78"/>
              </a:rPr>
              <a:t>جلسه از سلسله جلسات ژورنال کلاب گروه اپیدمیولوژی دانشگاه علوم پزشکی شاهرود</a:t>
            </a:r>
          </a:p>
        </p:txBody>
      </p:sp>
    </p:spTree>
    <p:extLst>
      <p:ext uri="{BB962C8B-B14F-4D97-AF65-F5344CB8AC3E}">
        <p14:creationId xmlns:p14="http://schemas.microsoft.com/office/powerpoint/2010/main" val="2215965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3874-0A98-B245-FCC8-4B86A56C6305}"/>
              </a:ext>
            </a:extLst>
          </p:cNvPr>
          <p:cNvSpPr>
            <a:spLocks noGrp="1"/>
          </p:cNvSpPr>
          <p:nvPr>
            <p:ph type="title"/>
          </p:nvPr>
        </p:nvSpPr>
        <p:spPr/>
        <p:txBody>
          <a:bodyPr/>
          <a:lstStyle/>
          <a:p>
            <a:r>
              <a:rPr lang="fa-IR" dirty="0"/>
              <a:t>تحلیل آماری</a:t>
            </a:r>
            <a:endParaRPr lang="en-US" dirty="0"/>
          </a:p>
        </p:txBody>
      </p:sp>
      <p:sp>
        <p:nvSpPr>
          <p:cNvPr id="3" name="Content Placeholder 2">
            <a:extLst>
              <a:ext uri="{FF2B5EF4-FFF2-40B4-BE49-F238E27FC236}">
                <a16:creationId xmlns:a16="http://schemas.microsoft.com/office/drawing/2014/main" id="{C84FA3AF-226C-82F8-3F50-E43FA2C9B21A}"/>
              </a:ext>
            </a:extLst>
          </p:cNvPr>
          <p:cNvSpPr>
            <a:spLocks noGrp="1"/>
          </p:cNvSpPr>
          <p:nvPr>
            <p:ph idx="1"/>
          </p:nvPr>
        </p:nvSpPr>
        <p:spPr/>
        <p:txBody>
          <a:bodyPr>
            <a:normAutofit/>
          </a:bodyPr>
          <a:lstStyle/>
          <a:p>
            <a:r>
              <a:rPr lang="ar-SA" dirty="0"/>
              <a:t>داده‌ها از نوامبر ۲۰۲۳ تا آگوست ۲۰۲۴ تحلیل شدند</a:t>
            </a:r>
            <a:endParaRPr lang="fa-IR" dirty="0"/>
          </a:p>
          <a:p>
            <a:r>
              <a:rPr lang="ar-SA" dirty="0"/>
              <a:t>زمان پیگیری از نقطه‌ی شروع</a:t>
            </a:r>
            <a:r>
              <a:rPr lang="fa-IR" dirty="0"/>
              <a:t> مطالعه</a:t>
            </a:r>
            <a:r>
              <a:rPr lang="ar-SA" dirty="0"/>
              <a:t> سال ۲۰۰۱ تا زمان </a:t>
            </a:r>
            <a:r>
              <a:rPr lang="ar-SA" dirty="0">
                <a:solidFill>
                  <a:srgbClr val="C00000"/>
                </a:solidFill>
              </a:rPr>
              <a:t>تشخیص دیابت نوع ۲</a:t>
            </a:r>
            <a:r>
              <a:rPr lang="ar-SA" dirty="0"/>
              <a:t>، </a:t>
            </a:r>
            <a:r>
              <a:rPr lang="ar-SA" dirty="0">
                <a:solidFill>
                  <a:srgbClr val="C00000"/>
                </a:solidFill>
              </a:rPr>
              <a:t>مرگ</a:t>
            </a:r>
            <a:r>
              <a:rPr lang="ar-SA" dirty="0"/>
              <a:t>، </a:t>
            </a:r>
            <a:r>
              <a:rPr lang="ar-SA" dirty="0">
                <a:solidFill>
                  <a:srgbClr val="C00000"/>
                </a:solidFill>
              </a:rPr>
              <a:t>آخرین پاسخ به پرسش‌نامه‌ی دوسالانه</a:t>
            </a:r>
            <a:r>
              <a:rPr lang="ar-SA" dirty="0"/>
              <a:t>، یا </a:t>
            </a:r>
            <a:r>
              <a:rPr lang="ar-SA" dirty="0">
                <a:solidFill>
                  <a:srgbClr val="C00000"/>
                </a:solidFill>
              </a:rPr>
              <a:t>ژوئن ۲۰۲۱ </a:t>
            </a:r>
            <a:r>
              <a:rPr lang="ar-SA" dirty="0"/>
              <a:t>(هرکدام که زودتر اتفاق افتاده باشد</a:t>
            </a:r>
            <a:r>
              <a:rPr lang="fa-IR" dirty="0"/>
              <a:t>)</a:t>
            </a:r>
          </a:p>
          <a:p>
            <a:r>
              <a:rPr lang="ar-SA" dirty="0"/>
              <a:t>رگرسیون خطرات نسبی کاکس</a:t>
            </a:r>
            <a:r>
              <a:rPr lang="en-US" dirty="0"/>
              <a:t>Cox proportional hazards regression models</a:t>
            </a:r>
            <a:r>
              <a:rPr lang="fa-IR" dirty="0"/>
              <a:t> </a:t>
            </a:r>
            <a:r>
              <a:rPr lang="ar-SA" dirty="0"/>
              <a:t>برای برآورد نسبت‌های خطر</a:t>
            </a:r>
            <a:r>
              <a:rPr lang="en-US" dirty="0"/>
              <a:t> (HRs)</a:t>
            </a:r>
            <a:r>
              <a:rPr lang="ar-SA" dirty="0"/>
              <a:t>و</a:t>
            </a:r>
            <a:r>
              <a:rPr lang="en-US" dirty="0"/>
              <a:t> (95% CIs)</a:t>
            </a:r>
          </a:p>
          <a:p>
            <a:r>
              <a:rPr lang="en-US" dirty="0"/>
              <a:t> </a:t>
            </a:r>
            <a:r>
              <a:rPr lang="fa-IR" dirty="0"/>
              <a:t>آزمون نسبت احتمال</a:t>
            </a:r>
            <a:r>
              <a:rPr lang="en-US" dirty="0"/>
              <a:t> likelihood ratio test </a:t>
            </a:r>
            <a:endParaRPr lang="fa-IR" dirty="0"/>
          </a:p>
          <a:p>
            <a:r>
              <a:rPr lang="fa-IR" dirty="0">
                <a:hlinkClick r:id="rId2" action="ppaction://hlinksldjump"/>
              </a:rPr>
              <a:t>متغیر</a:t>
            </a:r>
            <a:r>
              <a:rPr lang="fa-IR" dirty="0"/>
              <a:t> های بسیاری توسط مدل تعدیل شدند</a:t>
            </a:r>
          </a:p>
          <a:p>
            <a:r>
              <a:rPr lang="ar-SA" dirty="0"/>
              <a:t>نرم‌افزار </a:t>
            </a:r>
            <a:r>
              <a:rPr lang="en-US" dirty="0"/>
              <a:t>SAS</a:t>
            </a:r>
            <a:endParaRPr lang="fa-IR" dirty="0"/>
          </a:p>
          <a:p>
            <a:endParaRPr lang="en-US" dirty="0"/>
          </a:p>
        </p:txBody>
      </p:sp>
      <p:sp>
        <p:nvSpPr>
          <p:cNvPr id="4" name="Date Placeholder 3">
            <a:extLst>
              <a:ext uri="{FF2B5EF4-FFF2-40B4-BE49-F238E27FC236}">
                <a16:creationId xmlns:a16="http://schemas.microsoft.com/office/drawing/2014/main" id="{CDB10C5F-BC71-9201-632C-52BC0F788432}"/>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D32434AC-D4A0-2E5E-9354-C4EB79B07F15}"/>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B8CFE15E-668F-AD53-CB5E-4D8848157D04}"/>
              </a:ext>
            </a:extLst>
          </p:cNvPr>
          <p:cNvSpPr>
            <a:spLocks noGrp="1"/>
          </p:cNvSpPr>
          <p:nvPr>
            <p:ph type="sldNum" sz="quarter" idx="12"/>
          </p:nvPr>
        </p:nvSpPr>
        <p:spPr/>
        <p:txBody>
          <a:bodyPr/>
          <a:lstStyle/>
          <a:p>
            <a:fld id="{379733A2-39B6-4A13-B3EC-8FBD5615B05B}" type="slidenum">
              <a:rPr lang="en-US" smtClean="0"/>
              <a:t>10</a:t>
            </a:fld>
            <a:endParaRPr lang="en-US"/>
          </a:p>
        </p:txBody>
      </p:sp>
    </p:spTree>
    <p:extLst>
      <p:ext uri="{BB962C8B-B14F-4D97-AF65-F5344CB8AC3E}">
        <p14:creationId xmlns:p14="http://schemas.microsoft.com/office/powerpoint/2010/main" val="138914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document&#10;&#10;AI-generated content may be incorrect.">
            <a:extLst>
              <a:ext uri="{FF2B5EF4-FFF2-40B4-BE49-F238E27FC236}">
                <a16:creationId xmlns:a16="http://schemas.microsoft.com/office/drawing/2014/main" id="{C60E63F1-BA22-E69A-1A56-5F42E1D7F3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487" y="51758"/>
            <a:ext cx="10621992" cy="6607834"/>
          </a:xfrm>
        </p:spPr>
      </p:pic>
      <p:sp>
        <p:nvSpPr>
          <p:cNvPr id="4" name="Date Placeholder 3">
            <a:extLst>
              <a:ext uri="{FF2B5EF4-FFF2-40B4-BE49-F238E27FC236}">
                <a16:creationId xmlns:a16="http://schemas.microsoft.com/office/drawing/2014/main" id="{0E5EDA3E-89C4-0CE4-C05A-76894D1CD013}"/>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AE609926-D5FE-100C-A903-C66ED03949F8}"/>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1172CCFE-BB1A-FECD-23FB-EBF5CF679E33}"/>
              </a:ext>
            </a:extLst>
          </p:cNvPr>
          <p:cNvSpPr>
            <a:spLocks noGrp="1"/>
          </p:cNvSpPr>
          <p:nvPr>
            <p:ph type="sldNum" sz="quarter" idx="12"/>
          </p:nvPr>
        </p:nvSpPr>
        <p:spPr/>
        <p:txBody>
          <a:bodyPr/>
          <a:lstStyle/>
          <a:p>
            <a:fld id="{379733A2-39B6-4A13-B3EC-8FBD5615B05B}" type="slidenum">
              <a:rPr lang="en-US" smtClean="0"/>
              <a:t>11</a:t>
            </a:fld>
            <a:endParaRPr lang="en-US"/>
          </a:p>
        </p:txBody>
      </p:sp>
      <p:cxnSp>
        <p:nvCxnSpPr>
          <p:cNvPr id="17" name="Straight Connector 16">
            <a:extLst>
              <a:ext uri="{FF2B5EF4-FFF2-40B4-BE49-F238E27FC236}">
                <a16:creationId xmlns:a16="http://schemas.microsoft.com/office/drawing/2014/main" id="{EDA1834C-884C-1684-29CA-D49D7F6964E9}"/>
              </a:ext>
            </a:extLst>
          </p:cNvPr>
          <p:cNvCxnSpPr/>
          <p:nvPr/>
        </p:nvCxnSpPr>
        <p:spPr>
          <a:xfrm>
            <a:off x="2478657" y="2012830"/>
            <a:ext cx="284096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64C1B8E-5104-D799-A494-88B9CF51C550}"/>
              </a:ext>
            </a:extLst>
          </p:cNvPr>
          <p:cNvCxnSpPr/>
          <p:nvPr/>
        </p:nvCxnSpPr>
        <p:spPr>
          <a:xfrm>
            <a:off x="8517147" y="2064589"/>
            <a:ext cx="240964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27EAA37-1FB4-831D-215C-077440C89437}"/>
              </a:ext>
            </a:extLst>
          </p:cNvPr>
          <p:cNvCxnSpPr/>
          <p:nvPr/>
        </p:nvCxnSpPr>
        <p:spPr>
          <a:xfrm>
            <a:off x="339306" y="1926566"/>
            <a:ext cx="42556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5334BB9-2202-4B4A-C49E-F1040EE700CA}"/>
              </a:ext>
            </a:extLst>
          </p:cNvPr>
          <p:cNvCxnSpPr/>
          <p:nvPr/>
        </p:nvCxnSpPr>
        <p:spPr>
          <a:xfrm>
            <a:off x="362309" y="1650521"/>
            <a:ext cx="36806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29853DC-FEDB-083F-8990-B6261141C9BE}"/>
              </a:ext>
            </a:extLst>
          </p:cNvPr>
          <p:cNvCxnSpPr/>
          <p:nvPr/>
        </p:nvCxnSpPr>
        <p:spPr>
          <a:xfrm>
            <a:off x="471577" y="1495245"/>
            <a:ext cx="29329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BDF6BC2E-8BE2-A3D2-8C51-BA2B76C61510}"/>
              </a:ext>
            </a:extLst>
          </p:cNvPr>
          <p:cNvCxnSpPr/>
          <p:nvPr/>
        </p:nvCxnSpPr>
        <p:spPr>
          <a:xfrm>
            <a:off x="362309" y="2530415"/>
            <a:ext cx="36806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FD6F6F12-DC84-4975-2E43-8A4E1E308471}"/>
              </a:ext>
            </a:extLst>
          </p:cNvPr>
          <p:cNvCxnSpPr/>
          <p:nvPr/>
        </p:nvCxnSpPr>
        <p:spPr>
          <a:xfrm>
            <a:off x="632604" y="2064589"/>
            <a:ext cx="9776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0EC211E-A96C-2B3C-76C0-30FAA9F38B8E}"/>
              </a:ext>
            </a:extLst>
          </p:cNvPr>
          <p:cNvCxnSpPr/>
          <p:nvPr/>
        </p:nvCxnSpPr>
        <p:spPr>
          <a:xfrm>
            <a:off x="5727940" y="2012830"/>
            <a:ext cx="153550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E2E6250-E3B7-E164-21DD-FAD5AF5E3A55}"/>
              </a:ext>
            </a:extLst>
          </p:cNvPr>
          <p:cNvCxnSpPr/>
          <p:nvPr/>
        </p:nvCxnSpPr>
        <p:spPr>
          <a:xfrm>
            <a:off x="2530415" y="2576423"/>
            <a:ext cx="446273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A2E22B45-092E-1660-0271-CB0C6AE141CF}"/>
              </a:ext>
            </a:extLst>
          </p:cNvPr>
          <p:cNvCxnSpPr/>
          <p:nvPr/>
        </p:nvCxnSpPr>
        <p:spPr>
          <a:xfrm>
            <a:off x="8517147" y="2576423"/>
            <a:ext cx="225437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4360A805-AEAC-75F5-CEBE-CE46B03C2F72}"/>
              </a:ext>
            </a:extLst>
          </p:cNvPr>
          <p:cNvCxnSpPr/>
          <p:nvPr/>
        </p:nvCxnSpPr>
        <p:spPr>
          <a:xfrm>
            <a:off x="471577" y="3502325"/>
            <a:ext cx="29329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B71D9EE7-C7D3-A81B-0398-A0DCFCD244C4}"/>
              </a:ext>
            </a:extLst>
          </p:cNvPr>
          <p:cNvCxnSpPr/>
          <p:nvPr/>
        </p:nvCxnSpPr>
        <p:spPr>
          <a:xfrm>
            <a:off x="471577" y="3663351"/>
            <a:ext cx="29329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ADE96584-6F00-8DFA-999E-BA03A484239E}"/>
              </a:ext>
            </a:extLst>
          </p:cNvPr>
          <p:cNvCxnSpPr/>
          <p:nvPr/>
        </p:nvCxnSpPr>
        <p:spPr>
          <a:xfrm>
            <a:off x="414068" y="3812876"/>
            <a:ext cx="31630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4C36F353-A959-DB82-159F-F3DB1B52984D}"/>
              </a:ext>
            </a:extLst>
          </p:cNvPr>
          <p:cNvCxnSpPr/>
          <p:nvPr/>
        </p:nvCxnSpPr>
        <p:spPr>
          <a:xfrm>
            <a:off x="379563" y="2812211"/>
            <a:ext cx="35080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0D898B8-EC08-7071-4CCF-8D21F37DE3DA}"/>
              </a:ext>
            </a:extLst>
          </p:cNvPr>
          <p:cNvCxnSpPr/>
          <p:nvPr/>
        </p:nvCxnSpPr>
        <p:spPr>
          <a:xfrm>
            <a:off x="2530415" y="3565585"/>
            <a:ext cx="824110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0440A3C4-3EC4-DA1D-904E-D853D9C675C3}"/>
              </a:ext>
            </a:extLst>
          </p:cNvPr>
          <p:cNvCxnSpPr/>
          <p:nvPr/>
        </p:nvCxnSpPr>
        <p:spPr>
          <a:xfrm>
            <a:off x="1794294" y="3720860"/>
            <a:ext cx="897722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F0A1EAD6-956B-8C35-F2E5-96814D5E4A6F}"/>
              </a:ext>
            </a:extLst>
          </p:cNvPr>
          <p:cNvCxnSpPr/>
          <p:nvPr/>
        </p:nvCxnSpPr>
        <p:spPr>
          <a:xfrm>
            <a:off x="2409645" y="3904891"/>
            <a:ext cx="826985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E31C37BD-BE74-AF40-1B33-B03DF6038D66}"/>
              </a:ext>
            </a:extLst>
          </p:cNvPr>
          <p:cNvCxnSpPr/>
          <p:nvPr/>
        </p:nvCxnSpPr>
        <p:spPr>
          <a:xfrm>
            <a:off x="414068" y="5204604"/>
            <a:ext cx="35080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C4867B22-F1B8-905E-A8E6-AC40D6ECA311}"/>
              </a:ext>
            </a:extLst>
          </p:cNvPr>
          <p:cNvCxnSpPr/>
          <p:nvPr/>
        </p:nvCxnSpPr>
        <p:spPr>
          <a:xfrm>
            <a:off x="339306" y="5635925"/>
            <a:ext cx="39106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681316DD-75AE-D268-41CC-A6BE41BFD5C7}"/>
              </a:ext>
            </a:extLst>
          </p:cNvPr>
          <p:cNvCxnSpPr/>
          <p:nvPr/>
        </p:nvCxnSpPr>
        <p:spPr>
          <a:xfrm>
            <a:off x="471577" y="4997570"/>
            <a:ext cx="25879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74033E80-DE69-3616-8036-C1EDA024F67D}"/>
              </a:ext>
            </a:extLst>
          </p:cNvPr>
          <p:cNvCxnSpPr/>
          <p:nvPr/>
        </p:nvCxnSpPr>
        <p:spPr>
          <a:xfrm>
            <a:off x="632604" y="4307457"/>
            <a:ext cx="25304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8F80ADD1-FDD0-A519-9D15-FD35F21EDD0F}"/>
              </a:ext>
            </a:extLst>
          </p:cNvPr>
          <p:cNvSpPr txBox="1"/>
          <p:nvPr/>
        </p:nvSpPr>
        <p:spPr>
          <a:xfrm>
            <a:off x="11254596" y="626853"/>
            <a:ext cx="799381" cy="584775"/>
          </a:xfrm>
          <a:prstGeom prst="rect">
            <a:avLst/>
          </a:prstGeom>
          <a:noFill/>
        </p:spPr>
        <p:txBody>
          <a:bodyPr wrap="square" rtlCol="0">
            <a:spAutoFit/>
          </a:bodyPr>
          <a:lstStyle/>
          <a:p>
            <a:pPr algn="r" rtl="1"/>
            <a:r>
              <a:rPr lang="fa-IR" sz="3200" dirty="0"/>
              <a:t>نتایج</a:t>
            </a:r>
            <a:endParaRPr lang="en-US" dirty="0"/>
          </a:p>
        </p:txBody>
      </p:sp>
      <p:cxnSp>
        <p:nvCxnSpPr>
          <p:cNvPr id="7" name="Straight Connector 6">
            <a:extLst>
              <a:ext uri="{FF2B5EF4-FFF2-40B4-BE49-F238E27FC236}">
                <a16:creationId xmlns:a16="http://schemas.microsoft.com/office/drawing/2014/main" id="{58EF6456-00C8-5AC3-9653-F32896516250}"/>
              </a:ext>
            </a:extLst>
          </p:cNvPr>
          <p:cNvCxnSpPr/>
          <p:nvPr/>
        </p:nvCxnSpPr>
        <p:spPr>
          <a:xfrm>
            <a:off x="5658928" y="2702943"/>
            <a:ext cx="37381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1AD10B5-4032-2F52-DFA7-2D34448679B7}"/>
              </a:ext>
            </a:extLst>
          </p:cNvPr>
          <p:cNvCxnSpPr/>
          <p:nvPr/>
        </p:nvCxnSpPr>
        <p:spPr>
          <a:xfrm>
            <a:off x="10363200" y="2720196"/>
            <a:ext cx="31630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A714A28-4FDD-8B6B-16CA-DF02E72E044E}"/>
              </a:ext>
            </a:extLst>
          </p:cNvPr>
          <p:cNvCxnSpPr/>
          <p:nvPr/>
        </p:nvCxnSpPr>
        <p:spPr>
          <a:xfrm>
            <a:off x="362309" y="2656935"/>
            <a:ext cx="3680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71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table of information&#10;&#10;AI-generated content may be incorrect.">
            <a:extLst>
              <a:ext uri="{FF2B5EF4-FFF2-40B4-BE49-F238E27FC236}">
                <a16:creationId xmlns:a16="http://schemas.microsoft.com/office/drawing/2014/main" id="{4E84DBF1-4F2F-32E7-A5B9-0D3D59C025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433" y="136525"/>
            <a:ext cx="10262381" cy="6272544"/>
          </a:xfrm>
        </p:spPr>
      </p:pic>
      <p:sp>
        <p:nvSpPr>
          <p:cNvPr id="4" name="Date Placeholder 3">
            <a:extLst>
              <a:ext uri="{FF2B5EF4-FFF2-40B4-BE49-F238E27FC236}">
                <a16:creationId xmlns:a16="http://schemas.microsoft.com/office/drawing/2014/main" id="{37C467A5-1ADB-DD9C-9EF2-2E5C54D72D54}"/>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AB9DFA85-09B0-9AA6-5E03-17E07A8FDCD9}"/>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C3934A05-7A15-10DA-C2ED-B700CBA10663}"/>
              </a:ext>
            </a:extLst>
          </p:cNvPr>
          <p:cNvSpPr>
            <a:spLocks noGrp="1"/>
          </p:cNvSpPr>
          <p:nvPr>
            <p:ph type="sldNum" sz="quarter" idx="12"/>
          </p:nvPr>
        </p:nvSpPr>
        <p:spPr/>
        <p:txBody>
          <a:bodyPr/>
          <a:lstStyle/>
          <a:p>
            <a:fld id="{379733A2-39B6-4A13-B3EC-8FBD5615B05B}" type="slidenum">
              <a:rPr lang="en-US" smtClean="0"/>
              <a:t>12</a:t>
            </a:fld>
            <a:endParaRPr lang="en-US"/>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BCC3461E-7C30-19AC-80A9-E3621BCCFC61}"/>
                  </a:ext>
                </a:extLst>
              </p14:cNvPr>
              <p14:cNvContentPartPr/>
              <p14:nvPr/>
            </p14:nvContentPartPr>
            <p14:xfrm>
              <a:off x="879675" y="1673083"/>
              <a:ext cx="360" cy="360"/>
            </p14:xfrm>
          </p:contentPart>
        </mc:Choice>
        <mc:Fallback xmlns="">
          <p:pic>
            <p:nvPicPr>
              <p:cNvPr id="9" name="Ink 8">
                <a:extLst>
                  <a:ext uri="{FF2B5EF4-FFF2-40B4-BE49-F238E27FC236}">
                    <a16:creationId xmlns:a16="http://schemas.microsoft.com/office/drawing/2014/main" id="{BCC3461E-7C30-19AC-80A9-E3621BCCFC61}"/>
                  </a:ext>
                </a:extLst>
              </p:cNvPr>
              <p:cNvPicPr/>
              <p:nvPr/>
            </p:nvPicPr>
            <p:blipFill>
              <a:blip r:embed="rId4"/>
              <a:stretch>
                <a:fillRect/>
              </a:stretch>
            </p:blipFill>
            <p:spPr>
              <a:xfrm>
                <a:off x="816675" y="1610443"/>
                <a:ext cx="126000" cy="126000"/>
              </a:xfrm>
              <a:prstGeom prst="rect">
                <a:avLst/>
              </a:prstGeom>
            </p:spPr>
          </p:pic>
        </mc:Fallback>
      </mc:AlternateContent>
      <p:cxnSp>
        <p:nvCxnSpPr>
          <p:cNvPr id="12" name="Straight Connector 11">
            <a:extLst>
              <a:ext uri="{FF2B5EF4-FFF2-40B4-BE49-F238E27FC236}">
                <a16:creationId xmlns:a16="http://schemas.microsoft.com/office/drawing/2014/main" id="{8755E036-6DC7-8895-26E0-D7988C916440}"/>
              </a:ext>
            </a:extLst>
          </p:cNvPr>
          <p:cNvCxnSpPr/>
          <p:nvPr/>
        </p:nvCxnSpPr>
        <p:spPr>
          <a:xfrm>
            <a:off x="6142008" y="2346385"/>
            <a:ext cx="456049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CB3AB08-2578-0A08-37BD-6DA8292A5B93}"/>
              </a:ext>
            </a:extLst>
          </p:cNvPr>
          <p:cNvCxnSpPr/>
          <p:nvPr/>
        </p:nvCxnSpPr>
        <p:spPr>
          <a:xfrm>
            <a:off x="6096000" y="2576423"/>
            <a:ext cx="453749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9300F12-BA9A-526D-1DFB-51B71A438E65}"/>
              </a:ext>
            </a:extLst>
          </p:cNvPr>
          <p:cNvCxnSpPr/>
          <p:nvPr/>
        </p:nvCxnSpPr>
        <p:spPr>
          <a:xfrm>
            <a:off x="6142008" y="2777706"/>
            <a:ext cx="101216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8D3E122-F24B-40B1-4FCC-100465ED3A2D}"/>
              </a:ext>
            </a:extLst>
          </p:cNvPr>
          <p:cNvCxnSpPr/>
          <p:nvPr/>
        </p:nvCxnSpPr>
        <p:spPr>
          <a:xfrm>
            <a:off x="8103079" y="2846717"/>
            <a:ext cx="233488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A17CBE57-9F9C-F8D4-6796-9B73FBB5864D}"/>
              </a:ext>
            </a:extLst>
          </p:cNvPr>
          <p:cNvCxnSpPr/>
          <p:nvPr/>
        </p:nvCxnSpPr>
        <p:spPr>
          <a:xfrm>
            <a:off x="3531079" y="4048664"/>
            <a:ext cx="454325"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512416AA-7805-98CA-4DCD-2D8C76C12E07}"/>
              </a:ext>
            </a:extLst>
          </p:cNvPr>
          <p:cNvCxnSpPr/>
          <p:nvPr/>
        </p:nvCxnSpPr>
        <p:spPr>
          <a:xfrm>
            <a:off x="3651849" y="4272951"/>
            <a:ext cx="31630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D2D213D-5DE7-C028-7D87-94260EAAA3E9}"/>
              </a:ext>
            </a:extLst>
          </p:cNvPr>
          <p:cNvCxnSpPr/>
          <p:nvPr/>
        </p:nvCxnSpPr>
        <p:spPr>
          <a:xfrm>
            <a:off x="3581400" y="4502989"/>
            <a:ext cx="34074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Right Brace 37">
            <a:extLst>
              <a:ext uri="{FF2B5EF4-FFF2-40B4-BE49-F238E27FC236}">
                <a16:creationId xmlns:a16="http://schemas.microsoft.com/office/drawing/2014/main" id="{5879C35E-C4F3-0ABA-66E5-A596C6DEDDDA}"/>
              </a:ext>
            </a:extLst>
          </p:cNvPr>
          <p:cNvSpPr/>
          <p:nvPr/>
        </p:nvSpPr>
        <p:spPr>
          <a:xfrm>
            <a:off x="9535064" y="3858883"/>
            <a:ext cx="316302" cy="822384"/>
          </a:xfrm>
          <a:prstGeom prst="rightBrace">
            <a:avLst/>
          </a:prstGeom>
          <a:noFill/>
          <a:ln w="38100">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93184492-30A3-13D6-DEA5-E15EDF968782}"/>
              </a:ext>
            </a:extLst>
          </p:cNvPr>
          <p:cNvCxnSpPr/>
          <p:nvPr/>
        </p:nvCxnSpPr>
        <p:spPr>
          <a:xfrm>
            <a:off x="8103079" y="5957977"/>
            <a:ext cx="242114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3" name="Left Brace 42">
            <a:extLst>
              <a:ext uri="{FF2B5EF4-FFF2-40B4-BE49-F238E27FC236}">
                <a16:creationId xmlns:a16="http://schemas.microsoft.com/office/drawing/2014/main" id="{968A4C95-3E70-7D05-BDCB-3E16BBA650B7}"/>
              </a:ext>
            </a:extLst>
          </p:cNvPr>
          <p:cNvSpPr/>
          <p:nvPr/>
        </p:nvSpPr>
        <p:spPr>
          <a:xfrm>
            <a:off x="5940725" y="5727940"/>
            <a:ext cx="201283" cy="628409"/>
          </a:xfrm>
          <a:prstGeom prst="leftBrace">
            <a:avLst/>
          </a:prstGeom>
          <a:ln w="381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Left Brace 44">
            <a:extLst>
              <a:ext uri="{FF2B5EF4-FFF2-40B4-BE49-F238E27FC236}">
                <a16:creationId xmlns:a16="http://schemas.microsoft.com/office/drawing/2014/main" id="{3C551976-93B8-DCA2-B49C-0A0571DE3AA7}"/>
              </a:ext>
            </a:extLst>
          </p:cNvPr>
          <p:cNvSpPr/>
          <p:nvPr/>
        </p:nvSpPr>
        <p:spPr>
          <a:xfrm>
            <a:off x="7953555" y="6009736"/>
            <a:ext cx="149524" cy="346613"/>
          </a:xfrm>
          <a:prstGeom prst="leftBrace">
            <a:avLst/>
          </a:prstGeom>
          <a:ln w="381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2502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graph of sleep duration with a line&#10;&#10;AI-generated content may be incorrect.">
            <a:extLst>
              <a:ext uri="{FF2B5EF4-FFF2-40B4-BE49-F238E27FC236}">
                <a16:creationId xmlns:a16="http://schemas.microsoft.com/office/drawing/2014/main" id="{919A679E-2600-6C5B-BEFD-10C68ACEE4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893" y="136524"/>
            <a:ext cx="10610691" cy="6143506"/>
          </a:xfrm>
        </p:spPr>
      </p:pic>
      <p:sp>
        <p:nvSpPr>
          <p:cNvPr id="4" name="Date Placeholder 3">
            <a:extLst>
              <a:ext uri="{FF2B5EF4-FFF2-40B4-BE49-F238E27FC236}">
                <a16:creationId xmlns:a16="http://schemas.microsoft.com/office/drawing/2014/main" id="{521DC0B7-B541-9D7D-E947-0D7CA401D473}"/>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A71786FB-2132-25BB-1E46-841387E7EA0F}"/>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B949BA0A-F515-47FD-BFCD-C6164BA5165D}"/>
              </a:ext>
            </a:extLst>
          </p:cNvPr>
          <p:cNvSpPr>
            <a:spLocks noGrp="1"/>
          </p:cNvSpPr>
          <p:nvPr>
            <p:ph type="sldNum" sz="quarter" idx="12"/>
          </p:nvPr>
        </p:nvSpPr>
        <p:spPr/>
        <p:txBody>
          <a:bodyPr/>
          <a:lstStyle/>
          <a:p>
            <a:fld id="{379733A2-39B6-4A13-B3EC-8FBD5615B05B}" type="slidenum">
              <a:rPr lang="en-US" smtClean="0"/>
              <a:t>13</a:t>
            </a:fld>
            <a:endParaRPr lang="en-US"/>
          </a:p>
        </p:txBody>
      </p:sp>
    </p:spTree>
    <p:extLst>
      <p:ext uri="{BB962C8B-B14F-4D97-AF65-F5344CB8AC3E}">
        <p14:creationId xmlns:p14="http://schemas.microsoft.com/office/powerpoint/2010/main" val="71054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graph of a sleep shift&#10;&#10;AI-generated content may be incorrect.">
            <a:extLst>
              <a:ext uri="{FF2B5EF4-FFF2-40B4-BE49-F238E27FC236}">
                <a16:creationId xmlns:a16="http://schemas.microsoft.com/office/drawing/2014/main" id="{8559D881-FB42-FF58-622D-D794C5C84D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603" y="477328"/>
            <a:ext cx="10783019" cy="5879022"/>
          </a:xfrm>
        </p:spPr>
      </p:pic>
      <p:sp>
        <p:nvSpPr>
          <p:cNvPr id="4" name="Date Placeholder 3">
            <a:extLst>
              <a:ext uri="{FF2B5EF4-FFF2-40B4-BE49-F238E27FC236}">
                <a16:creationId xmlns:a16="http://schemas.microsoft.com/office/drawing/2014/main" id="{98FBCFE5-E991-6951-0836-C53F4BAE3FB3}"/>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E8F4EE91-4601-0219-FBF6-A7AA95947E02}"/>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8CA8A06D-04A1-D3FC-49F4-FDC1F4403EC4}"/>
              </a:ext>
            </a:extLst>
          </p:cNvPr>
          <p:cNvSpPr>
            <a:spLocks noGrp="1"/>
          </p:cNvSpPr>
          <p:nvPr>
            <p:ph type="sldNum" sz="quarter" idx="12"/>
          </p:nvPr>
        </p:nvSpPr>
        <p:spPr/>
        <p:txBody>
          <a:bodyPr/>
          <a:lstStyle/>
          <a:p>
            <a:fld id="{379733A2-39B6-4A13-B3EC-8FBD5615B05B}" type="slidenum">
              <a:rPr lang="en-US" smtClean="0"/>
              <a:t>14</a:t>
            </a:fld>
            <a:endParaRPr lang="en-US"/>
          </a:p>
        </p:txBody>
      </p:sp>
      <p:cxnSp>
        <p:nvCxnSpPr>
          <p:cNvPr id="10" name="Straight Arrow Connector 9">
            <a:extLst>
              <a:ext uri="{FF2B5EF4-FFF2-40B4-BE49-F238E27FC236}">
                <a16:creationId xmlns:a16="http://schemas.microsoft.com/office/drawing/2014/main" id="{C4D6118D-EAB3-A2C8-9AA7-A88FCCFC753B}"/>
              </a:ext>
            </a:extLst>
          </p:cNvPr>
          <p:cNvCxnSpPr/>
          <p:nvPr/>
        </p:nvCxnSpPr>
        <p:spPr>
          <a:xfrm>
            <a:off x="2127849" y="1374475"/>
            <a:ext cx="552091" cy="56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6CD0C9C-C1B7-2E2A-7791-75392128D3F4}"/>
              </a:ext>
            </a:extLst>
          </p:cNvPr>
          <p:cNvCxnSpPr/>
          <p:nvPr/>
        </p:nvCxnSpPr>
        <p:spPr>
          <a:xfrm>
            <a:off x="2697192" y="1351472"/>
            <a:ext cx="437072" cy="5405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449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7701619-3943-DC79-C68B-13965A5EA3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6525"/>
            <a:ext cx="10261119" cy="6219825"/>
          </a:xfrm>
        </p:spPr>
      </p:pic>
      <p:sp>
        <p:nvSpPr>
          <p:cNvPr id="4" name="Date Placeholder 3">
            <a:extLst>
              <a:ext uri="{FF2B5EF4-FFF2-40B4-BE49-F238E27FC236}">
                <a16:creationId xmlns:a16="http://schemas.microsoft.com/office/drawing/2014/main" id="{5C39CD96-E156-B02B-8122-F943E1225277}"/>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0F0B8F39-0BE0-FEE3-12AE-72A2407E14F6}"/>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FA2D6AF9-37C6-3F57-8F5B-0A598DD602ED}"/>
              </a:ext>
            </a:extLst>
          </p:cNvPr>
          <p:cNvSpPr>
            <a:spLocks noGrp="1"/>
          </p:cNvSpPr>
          <p:nvPr>
            <p:ph type="sldNum" sz="quarter" idx="12"/>
          </p:nvPr>
        </p:nvSpPr>
        <p:spPr/>
        <p:txBody>
          <a:bodyPr/>
          <a:lstStyle/>
          <a:p>
            <a:fld id="{379733A2-39B6-4A13-B3EC-8FBD5615B05B}" type="slidenum">
              <a:rPr lang="en-US" smtClean="0"/>
              <a:t>15</a:t>
            </a:fld>
            <a:endParaRPr lang="en-US"/>
          </a:p>
        </p:txBody>
      </p:sp>
      <p:cxnSp>
        <p:nvCxnSpPr>
          <p:cNvPr id="10" name="Straight Arrow Connector 9">
            <a:extLst>
              <a:ext uri="{FF2B5EF4-FFF2-40B4-BE49-F238E27FC236}">
                <a16:creationId xmlns:a16="http://schemas.microsoft.com/office/drawing/2014/main" id="{47074A72-39BA-1F45-FBA8-0D8882600F76}"/>
              </a:ext>
            </a:extLst>
          </p:cNvPr>
          <p:cNvCxnSpPr/>
          <p:nvPr/>
        </p:nvCxnSpPr>
        <p:spPr>
          <a:xfrm flipH="1">
            <a:off x="10616242" y="1547004"/>
            <a:ext cx="36230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A4CAC4E7-81D1-7F27-49AD-3DAA05014389}"/>
              </a:ext>
            </a:extLst>
          </p:cNvPr>
          <p:cNvCxnSpPr/>
          <p:nvPr/>
        </p:nvCxnSpPr>
        <p:spPr>
          <a:xfrm flipH="1">
            <a:off x="10610491" y="1765540"/>
            <a:ext cx="36806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FB5F906-5198-B07D-7E69-15EEB0029753}"/>
              </a:ext>
            </a:extLst>
          </p:cNvPr>
          <p:cNvCxnSpPr/>
          <p:nvPr/>
        </p:nvCxnSpPr>
        <p:spPr>
          <a:xfrm flipH="1">
            <a:off x="10616242" y="2334883"/>
            <a:ext cx="362309"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2752CD38-6B5B-7BA6-51B7-812537005CCF}"/>
              </a:ext>
            </a:extLst>
          </p:cNvPr>
          <p:cNvCxnSpPr/>
          <p:nvPr/>
        </p:nvCxnSpPr>
        <p:spPr>
          <a:xfrm flipH="1">
            <a:off x="10610491" y="2524664"/>
            <a:ext cx="36806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AF76DF5-BB90-4909-B227-1A39E2D3634B}"/>
              </a:ext>
            </a:extLst>
          </p:cNvPr>
          <p:cNvSpPr txBox="1"/>
          <p:nvPr/>
        </p:nvSpPr>
        <p:spPr>
          <a:xfrm>
            <a:off x="3936520" y="1177672"/>
            <a:ext cx="1216325" cy="276999"/>
          </a:xfrm>
          <a:prstGeom prst="rect">
            <a:avLst/>
          </a:prstGeom>
          <a:noFill/>
        </p:spPr>
        <p:txBody>
          <a:bodyPr wrap="square" rtlCol="0">
            <a:spAutoFit/>
          </a:bodyPr>
          <a:lstStyle/>
          <a:p>
            <a:r>
              <a:rPr lang="en-US" sz="1200" dirty="0">
                <a:solidFill>
                  <a:srgbClr val="FF0000"/>
                </a:solidFill>
              </a:rPr>
              <a:t>reference</a:t>
            </a:r>
          </a:p>
        </p:txBody>
      </p:sp>
      <p:sp>
        <p:nvSpPr>
          <p:cNvPr id="18" name="TextBox 17">
            <a:extLst>
              <a:ext uri="{FF2B5EF4-FFF2-40B4-BE49-F238E27FC236}">
                <a16:creationId xmlns:a16="http://schemas.microsoft.com/office/drawing/2014/main" id="{8BFCA5AA-E271-5B08-20EC-489153A26312}"/>
              </a:ext>
            </a:extLst>
          </p:cNvPr>
          <p:cNvSpPr txBox="1"/>
          <p:nvPr/>
        </p:nvSpPr>
        <p:spPr>
          <a:xfrm>
            <a:off x="6320286" y="3767011"/>
            <a:ext cx="1216325" cy="276999"/>
          </a:xfrm>
          <a:prstGeom prst="rect">
            <a:avLst/>
          </a:prstGeom>
          <a:noFill/>
        </p:spPr>
        <p:txBody>
          <a:bodyPr wrap="square" rtlCol="0">
            <a:spAutoFit/>
          </a:bodyPr>
          <a:lstStyle/>
          <a:p>
            <a:r>
              <a:rPr lang="en-US" sz="1200" dirty="0">
                <a:solidFill>
                  <a:srgbClr val="FF0000"/>
                </a:solidFill>
              </a:rPr>
              <a:t>reference</a:t>
            </a:r>
          </a:p>
        </p:txBody>
      </p:sp>
      <p:cxnSp>
        <p:nvCxnSpPr>
          <p:cNvPr id="20" name="Straight Arrow Connector 19">
            <a:extLst>
              <a:ext uri="{FF2B5EF4-FFF2-40B4-BE49-F238E27FC236}">
                <a16:creationId xmlns:a16="http://schemas.microsoft.com/office/drawing/2014/main" id="{6A6534DC-C119-EB62-5788-6FFBAAD25797}"/>
              </a:ext>
            </a:extLst>
          </p:cNvPr>
          <p:cNvCxnSpPr/>
          <p:nvPr/>
        </p:nvCxnSpPr>
        <p:spPr>
          <a:xfrm flipH="1">
            <a:off x="10610491" y="3105509"/>
            <a:ext cx="316301"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950F31E-0D6C-F298-1690-389B7F349779}"/>
              </a:ext>
            </a:extLst>
          </p:cNvPr>
          <p:cNvCxnSpPr/>
          <p:nvPr/>
        </p:nvCxnSpPr>
        <p:spPr>
          <a:xfrm flipH="1">
            <a:off x="10610491" y="3312543"/>
            <a:ext cx="3048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Right Brace 22">
            <a:extLst>
              <a:ext uri="{FF2B5EF4-FFF2-40B4-BE49-F238E27FC236}">
                <a16:creationId xmlns:a16="http://schemas.microsoft.com/office/drawing/2014/main" id="{28F832F7-92B5-3119-5A99-8C016656F95E}"/>
              </a:ext>
            </a:extLst>
          </p:cNvPr>
          <p:cNvSpPr/>
          <p:nvPr/>
        </p:nvSpPr>
        <p:spPr>
          <a:xfrm>
            <a:off x="10489721" y="4186687"/>
            <a:ext cx="483079" cy="2127849"/>
          </a:xfrm>
          <a:prstGeom prst="rightBrace">
            <a:avLst/>
          </a:prstGeom>
          <a:ln w="28575">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98748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C40C-6053-D827-59AD-3F81049F862A}"/>
              </a:ext>
            </a:extLst>
          </p:cNvPr>
          <p:cNvSpPr>
            <a:spLocks noGrp="1"/>
          </p:cNvSpPr>
          <p:nvPr>
            <p:ph type="title"/>
          </p:nvPr>
        </p:nvSpPr>
        <p:spPr/>
        <p:txBody>
          <a:bodyPr/>
          <a:lstStyle/>
          <a:p>
            <a:r>
              <a:rPr lang="fa-IR" dirty="0"/>
              <a:t>نتایج</a:t>
            </a:r>
            <a:endParaRPr lang="en-US" dirty="0"/>
          </a:p>
        </p:txBody>
      </p:sp>
      <p:sp>
        <p:nvSpPr>
          <p:cNvPr id="3" name="Content Placeholder 2">
            <a:extLst>
              <a:ext uri="{FF2B5EF4-FFF2-40B4-BE49-F238E27FC236}">
                <a16:creationId xmlns:a16="http://schemas.microsoft.com/office/drawing/2014/main" id="{5899DD66-5FC2-A714-4089-8A94BF724DE4}"/>
              </a:ext>
            </a:extLst>
          </p:cNvPr>
          <p:cNvSpPr>
            <a:spLocks noGrp="1"/>
          </p:cNvSpPr>
          <p:nvPr>
            <p:ph idx="1"/>
          </p:nvPr>
        </p:nvSpPr>
        <p:spPr/>
        <p:txBody>
          <a:bodyPr/>
          <a:lstStyle/>
          <a:p>
            <a:pPr>
              <a:lnSpc>
                <a:spcPct val="150000"/>
              </a:lnSpc>
            </a:pPr>
            <a:r>
              <a:rPr lang="ar-SA" dirty="0"/>
              <a:t>در میان ۲۸۹۱ زن با سابقه دیابت باردار</a:t>
            </a:r>
            <a:r>
              <a:rPr lang="fa-IR" dirty="0"/>
              <a:t>ی</a:t>
            </a:r>
            <a:r>
              <a:rPr lang="en-US" dirty="0"/>
              <a:t>(GD)</a:t>
            </a:r>
            <a:r>
              <a:rPr lang="fa-IR" dirty="0"/>
              <a:t> </a:t>
            </a:r>
            <a:r>
              <a:rPr lang="ar-SA" dirty="0"/>
              <a:t>و</a:t>
            </a:r>
            <a:r>
              <a:rPr lang="en-US" dirty="0"/>
              <a:t> </a:t>
            </a:r>
            <a:r>
              <a:rPr lang="ar-SA" dirty="0"/>
              <a:t>داده‌های موجود درباره ویژگی‌های خواب</a:t>
            </a:r>
            <a:endParaRPr lang="en-US" dirty="0"/>
          </a:p>
          <a:p>
            <a:pPr marL="0" indent="0">
              <a:lnSpc>
                <a:spcPct val="150000"/>
              </a:lnSpc>
              <a:buNone/>
            </a:pPr>
            <a:r>
              <a:rPr lang="fa-IR" dirty="0"/>
              <a:t>%۱۹/۵ از شرکت‌کنندگان (</a:t>
            </a:r>
            <a:r>
              <a:rPr lang="ar-SA" dirty="0"/>
              <a:t>۵۶۳ مورد جدید</a:t>
            </a:r>
            <a:r>
              <a:rPr lang="fa-IR" dirty="0"/>
              <a:t>)</a:t>
            </a:r>
            <a:r>
              <a:rPr lang="ar-SA" dirty="0"/>
              <a:t> دیابت نوع</a:t>
            </a:r>
            <a:r>
              <a:rPr lang="fa-IR" dirty="0"/>
              <a:t>2 </a:t>
            </a:r>
          </a:p>
          <a:p>
            <a:pPr>
              <a:lnSpc>
                <a:spcPct val="150000"/>
              </a:lnSpc>
            </a:pPr>
            <a:r>
              <a:rPr lang="ar-SA" dirty="0"/>
              <a:t>۲۶۸۱ زن (۹۲</a:t>
            </a:r>
            <a:r>
              <a:rPr lang="fa-IR" dirty="0"/>
              <a:t>/</a:t>
            </a:r>
            <a:r>
              <a:rPr lang="ar-SA" dirty="0"/>
              <a:t>۷٪) سفیدپوست و ۲۱۰ نفر (۷</a:t>
            </a:r>
            <a:r>
              <a:rPr lang="fa-IR" dirty="0"/>
              <a:t>/</a:t>
            </a:r>
            <a:r>
              <a:rPr lang="ar-SA" dirty="0"/>
              <a:t>۳٪) از نژاد یا قومیت‌های دیگر</a:t>
            </a:r>
            <a:endParaRPr lang="fa-IR" dirty="0"/>
          </a:p>
          <a:p>
            <a:pPr>
              <a:lnSpc>
                <a:spcPct val="150000"/>
              </a:lnSpc>
            </a:pPr>
            <a:r>
              <a:rPr lang="fa-IR" dirty="0"/>
              <a:t>خرپف مکرر ارتباط معناداری با افزایش خطر </a:t>
            </a:r>
            <a:r>
              <a:rPr lang="en-US" dirty="0"/>
              <a:t>T2D</a:t>
            </a:r>
            <a:r>
              <a:rPr lang="fa-IR" dirty="0"/>
              <a:t> داشت</a:t>
            </a:r>
          </a:p>
        </p:txBody>
      </p:sp>
      <p:sp>
        <p:nvSpPr>
          <p:cNvPr id="4" name="Date Placeholder 3">
            <a:extLst>
              <a:ext uri="{FF2B5EF4-FFF2-40B4-BE49-F238E27FC236}">
                <a16:creationId xmlns:a16="http://schemas.microsoft.com/office/drawing/2014/main" id="{A3783FD2-FF3A-588F-E5A0-165DE1F35ED3}"/>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5C8E7234-B3D5-C6F9-A2E1-1B664642840B}"/>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187C7C5E-69CE-0349-DAC4-3A6B478C5B7E}"/>
              </a:ext>
            </a:extLst>
          </p:cNvPr>
          <p:cNvSpPr>
            <a:spLocks noGrp="1"/>
          </p:cNvSpPr>
          <p:nvPr>
            <p:ph type="sldNum" sz="quarter" idx="12"/>
          </p:nvPr>
        </p:nvSpPr>
        <p:spPr/>
        <p:txBody>
          <a:bodyPr/>
          <a:lstStyle/>
          <a:p>
            <a:fld id="{379733A2-39B6-4A13-B3EC-8FBD5615B05B}" type="slidenum">
              <a:rPr lang="en-US" smtClean="0"/>
              <a:t>16</a:t>
            </a:fld>
            <a:endParaRPr lang="en-US"/>
          </a:p>
        </p:txBody>
      </p:sp>
    </p:spTree>
    <p:extLst>
      <p:ext uri="{BB962C8B-B14F-4D97-AF65-F5344CB8AC3E}">
        <p14:creationId xmlns:p14="http://schemas.microsoft.com/office/powerpoint/2010/main" val="260453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478E-47EA-2DFD-389C-9404D9B0552D}"/>
              </a:ext>
            </a:extLst>
          </p:cNvPr>
          <p:cNvSpPr>
            <a:spLocks noGrp="1"/>
          </p:cNvSpPr>
          <p:nvPr>
            <p:ph type="title"/>
          </p:nvPr>
        </p:nvSpPr>
        <p:spPr/>
        <p:txBody>
          <a:bodyPr/>
          <a:lstStyle/>
          <a:p>
            <a:r>
              <a:rPr lang="fa-IR" dirty="0"/>
              <a:t>نتایج</a:t>
            </a:r>
            <a:endParaRPr lang="en-US" dirty="0"/>
          </a:p>
        </p:txBody>
      </p:sp>
      <p:sp>
        <p:nvSpPr>
          <p:cNvPr id="3" name="Content Placeholder 2">
            <a:extLst>
              <a:ext uri="{FF2B5EF4-FFF2-40B4-BE49-F238E27FC236}">
                <a16:creationId xmlns:a16="http://schemas.microsoft.com/office/drawing/2014/main" id="{AF2D3DB1-6AE1-0C29-1553-AFE5AA09C1C7}"/>
              </a:ext>
            </a:extLst>
          </p:cNvPr>
          <p:cNvSpPr>
            <a:spLocks noGrp="1"/>
          </p:cNvSpPr>
          <p:nvPr>
            <p:ph idx="1"/>
          </p:nvPr>
        </p:nvSpPr>
        <p:spPr/>
        <p:txBody>
          <a:bodyPr/>
          <a:lstStyle/>
          <a:p>
            <a:pPr>
              <a:lnSpc>
                <a:spcPct val="150000"/>
              </a:lnSpc>
            </a:pPr>
            <a:r>
              <a:rPr lang="fa-IR" dirty="0"/>
              <a:t> افرادی که ۶ ساعت در روز و کمتر می‌خوابیدند خطر معنادار بالاتر برای </a:t>
            </a:r>
            <a:r>
              <a:rPr lang="en-US" dirty="0"/>
              <a:t>T2D </a:t>
            </a:r>
            <a:r>
              <a:rPr lang="fa-IR" dirty="0"/>
              <a:t>داشتند</a:t>
            </a:r>
          </a:p>
          <a:p>
            <a:pPr>
              <a:lnSpc>
                <a:spcPct val="150000"/>
              </a:lnSpc>
            </a:pPr>
            <a:r>
              <a:rPr lang="fa-IR" dirty="0"/>
              <a:t>زنانی که بیش از ۴ روز در هفته دچار خواب‌آلودگی روزانه می‌شدند، در مدل تنظیم شده برای سن، خطر بالاتری برای توسعه دیابت نوع ۲ داشتند</a:t>
            </a:r>
          </a:p>
          <a:p>
            <a:pPr>
              <a:lnSpc>
                <a:spcPct val="150000"/>
              </a:lnSpc>
            </a:pPr>
            <a:r>
              <a:rPr lang="fa-IR" dirty="0"/>
              <a:t>زنانی که ۶ ساعت یا کمتر در روز می‌خوابیدند و به طور منظم خروپف می‌کردند، بالاترین خطر برای توسعه دیابت نوع ۲ را داشتند، با </a:t>
            </a:r>
            <a:r>
              <a:rPr lang="en-US" dirty="0"/>
              <a:t>HR </a:t>
            </a:r>
            <a:r>
              <a:rPr lang="fa-IR" dirty="0"/>
              <a:t>برابر ۲.۰۶ (</a:t>
            </a:r>
            <a:r>
              <a:rPr lang="en-US" dirty="0"/>
              <a:t>CI</a:t>
            </a:r>
            <a:r>
              <a:rPr lang="fa-IR" dirty="0"/>
              <a:t> ۹۵٪، ۳/۰۷-۱/۳۸)</a:t>
            </a:r>
          </a:p>
        </p:txBody>
      </p:sp>
      <p:sp>
        <p:nvSpPr>
          <p:cNvPr id="4" name="Date Placeholder 3">
            <a:extLst>
              <a:ext uri="{FF2B5EF4-FFF2-40B4-BE49-F238E27FC236}">
                <a16:creationId xmlns:a16="http://schemas.microsoft.com/office/drawing/2014/main" id="{1252C906-ADFC-CEBD-AA8B-6A5C454FD27F}"/>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1C4F5EDE-9FD6-EAD7-4685-4FC8B5C06E89}"/>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58BC3A89-38D4-7021-1687-CA0D5343D39F}"/>
              </a:ext>
            </a:extLst>
          </p:cNvPr>
          <p:cNvSpPr>
            <a:spLocks noGrp="1"/>
          </p:cNvSpPr>
          <p:nvPr>
            <p:ph type="sldNum" sz="quarter" idx="12"/>
          </p:nvPr>
        </p:nvSpPr>
        <p:spPr/>
        <p:txBody>
          <a:bodyPr/>
          <a:lstStyle/>
          <a:p>
            <a:fld id="{379733A2-39B6-4A13-B3EC-8FBD5615B05B}" type="slidenum">
              <a:rPr lang="en-US" smtClean="0"/>
              <a:t>17</a:t>
            </a:fld>
            <a:endParaRPr lang="en-US"/>
          </a:p>
        </p:txBody>
      </p:sp>
    </p:spTree>
    <p:extLst>
      <p:ext uri="{BB962C8B-B14F-4D97-AF65-F5344CB8AC3E}">
        <p14:creationId xmlns:p14="http://schemas.microsoft.com/office/powerpoint/2010/main" val="2978956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4653-30B0-BDE0-B808-CFC529486773}"/>
              </a:ext>
            </a:extLst>
          </p:cNvPr>
          <p:cNvSpPr>
            <a:spLocks noGrp="1"/>
          </p:cNvSpPr>
          <p:nvPr>
            <p:ph type="title"/>
          </p:nvPr>
        </p:nvSpPr>
        <p:spPr/>
        <p:txBody>
          <a:bodyPr/>
          <a:lstStyle/>
          <a:p>
            <a:r>
              <a:rPr lang="fa-IR" dirty="0"/>
              <a:t>نتایج</a:t>
            </a:r>
            <a:endParaRPr lang="en-US" dirty="0"/>
          </a:p>
        </p:txBody>
      </p:sp>
      <p:sp>
        <p:nvSpPr>
          <p:cNvPr id="3" name="Content Placeholder 2">
            <a:extLst>
              <a:ext uri="{FF2B5EF4-FFF2-40B4-BE49-F238E27FC236}">
                <a16:creationId xmlns:a16="http://schemas.microsoft.com/office/drawing/2014/main" id="{FB018ED2-22CC-13D1-67B0-D20420BD3EAD}"/>
              </a:ext>
            </a:extLst>
          </p:cNvPr>
          <p:cNvSpPr>
            <a:spLocks noGrp="1"/>
          </p:cNvSpPr>
          <p:nvPr>
            <p:ph idx="1"/>
          </p:nvPr>
        </p:nvSpPr>
        <p:spPr/>
        <p:txBody>
          <a:bodyPr/>
          <a:lstStyle/>
          <a:p>
            <a:pPr>
              <a:lnSpc>
                <a:spcPct val="150000"/>
              </a:lnSpc>
            </a:pPr>
            <a:r>
              <a:rPr lang="ar-SA" dirty="0"/>
              <a:t>مجموعاً ۵۲۷ زن با سابقه دیابت بارداری که هر دو نمونه خون ناشتا و ویژگی‌های خواب را ارائه داده بودند، در تحلیل نهایی نشانگرهای بیولوژیکی گنجانده شدند</a:t>
            </a:r>
          </a:p>
          <a:p>
            <a:pPr>
              <a:lnSpc>
                <a:spcPct val="150000"/>
              </a:lnSpc>
            </a:pPr>
            <a:r>
              <a:rPr lang="ar-SA" dirty="0"/>
              <a:t> زنانی که به طور منظم خروپف می‌کردند، سطح </a:t>
            </a:r>
            <a:r>
              <a:rPr lang="en-US" dirty="0"/>
              <a:t>HbA1c </a:t>
            </a:r>
            <a:r>
              <a:rPr lang="ar-SA" dirty="0"/>
              <a:t>به طور معناداری بالاتر از زنانی که به ندرت خروپف می‌کردند</a:t>
            </a:r>
          </a:p>
          <a:p>
            <a:pPr>
              <a:lnSpc>
                <a:spcPct val="150000"/>
              </a:lnSpc>
            </a:pPr>
            <a:r>
              <a:rPr lang="ar-SA" dirty="0"/>
              <a:t>هیچ ارتباط معناداری بین مدت زمان خواب و نشانگرهای متابولیکی یافت نشد</a:t>
            </a:r>
          </a:p>
          <a:p>
            <a:pPr>
              <a:lnSpc>
                <a:spcPct val="150000"/>
              </a:lnSpc>
            </a:pPr>
            <a:r>
              <a:rPr lang="ar-SA" dirty="0"/>
              <a:t>تحلیل‌های حساسیتی از نتایج اصلی پشتیبانی کردند</a:t>
            </a:r>
          </a:p>
          <a:p>
            <a:endParaRPr lang="en-US" dirty="0"/>
          </a:p>
        </p:txBody>
      </p:sp>
      <p:sp>
        <p:nvSpPr>
          <p:cNvPr id="4" name="Date Placeholder 3">
            <a:extLst>
              <a:ext uri="{FF2B5EF4-FFF2-40B4-BE49-F238E27FC236}">
                <a16:creationId xmlns:a16="http://schemas.microsoft.com/office/drawing/2014/main" id="{FADB9CB4-A83C-973F-BFA8-EE92834BC424}"/>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5893D0A0-601C-7D4C-DB87-8935797BCC6E}"/>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918CC5F5-D69C-6A56-A2AE-35F7CFE55E0A}"/>
              </a:ext>
            </a:extLst>
          </p:cNvPr>
          <p:cNvSpPr>
            <a:spLocks noGrp="1"/>
          </p:cNvSpPr>
          <p:nvPr>
            <p:ph type="sldNum" sz="quarter" idx="12"/>
          </p:nvPr>
        </p:nvSpPr>
        <p:spPr/>
        <p:txBody>
          <a:bodyPr/>
          <a:lstStyle/>
          <a:p>
            <a:fld id="{379733A2-39B6-4A13-B3EC-8FBD5615B05B}" type="slidenum">
              <a:rPr lang="en-US" smtClean="0"/>
              <a:t>18</a:t>
            </a:fld>
            <a:endParaRPr lang="en-US" dirty="0"/>
          </a:p>
        </p:txBody>
      </p:sp>
    </p:spTree>
    <p:extLst>
      <p:ext uri="{BB962C8B-B14F-4D97-AF65-F5344CB8AC3E}">
        <p14:creationId xmlns:p14="http://schemas.microsoft.com/office/powerpoint/2010/main" val="263748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A6AF-AB02-CDEA-E6C4-F03BB9F5A7D0}"/>
              </a:ext>
            </a:extLst>
          </p:cNvPr>
          <p:cNvSpPr>
            <a:spLocks noGrp="1"/>
          </p:cNvSpPr>
          <p:nvPr>
            <p:ph type="title"/>
          </p:nvPr>
        </p:nvSpPr>
        <p:spPr/>
        <p:txBody>
          <a:bodyPr/>
          <a:lstStyle/>
          <a:p>
            <a:r>
              <a:rPr lang="fa-IR" dirty="0"/>
              <a:t>بحث </a:t>
            </a:r>
            <a:r>
              <a:rPr lang="en-US" dirty="0"/>
              <a:t>(discussion)</a:t>
            </a:r>
          </a:p>
        </p:txBody>
      </p:sp>
      <p:sp>
        <p:nvSpPr>
          <p:cNvPr id="3" name="Content Placeholder 2">
            <a:extLst>
              <a:ext uri="{FF2B5EF4-FFF2-40B4-BE49-F238E27FC236}">
                <a16:creationId xmlns:a16="http://schemas.microsoft.com/office/drawing/2014/main" id="{45DEEAAE-BAED-B11A-F18D-483BE939EBD8}"/>
              </a:ext>
            </a:extLst>
          </p:cNvPr>
          <p:cNvSpPr>
            <a:spLocks noGrp="1"/>
          </p:cNvSpPr>
          <p:nvPr>
            <p:ph idx="1"/>
          </p:nvPr>
        </p:nvSpPr>
        <p:spPr/>
        <p:txBody>
          <a:bodyPr/>
          <a:lstStyle/>
          <a:p>
            <a:r>
              <a:rPr lang="fa-IR" dirty="0"/>
              <a:t>زنان با سابقه دیابت بارداری در مقایسه با </a:t>
            </a:r>
            <a:r>
              <a:rPr lang="fa-IR" dirty="0">
                <a:solidFill>
                  <a:srgbClr val="C00000"/>
                </a:solidFill>
              </a:rPr>
              <a:t>گروه‌های کنترل سالم</a:t>
            </a:r>
            <a:r>
              <a:rPr lang="fa-IR" dirty="0"/>
              <a:t>، خطر قابل توجهی برای ابتلا به دیابت نوع ۲ دارند. </a:t>
            </a:r>
          </a:p>
          <a:p>
            <a:pPr marL="0" indent="0">
              <a:buNone/>
            </a:pPr>
            <a:endParaRPr lang="fa-IR" dirty="0"/>
          </a:p>
          <a:p>
            <a:pPr marL="0" indent="0">
              <a:lnSpc>
                <a:spcPct val="100000"/>
              </a:lnSpc>
              <a:buNone/>
            </a:pPr>
            <a:r>
              <a:rPr lang="fa-IR" b="1" dirty="0">
                <a:solidFill>
                  <a:srgbClr val="C00000"/>
                </a:solidFill>
              </a:rPr>
              <a:t>    مکانیسم ها</a:t>
            </a:r>
          </a:p>
          <a:p>
            <a:pPr marL="0" indent="0">
              <a:lnSpc>
                <a:spcPct val="100000"/>
              </a:lnSpc>
              <a:buNone/>
            </a:pPr>
            <a:r>
              <a:rPr lang="fa-IR" dirty="0"/>
              <a:t> با وجود اینکه مکانیسم‌های مولکولی دقیق هنوز روشن نیست، ارتباط مشاهده‌شده میان مدت زمان خواب کوتاه و دیابت نوع ۲ از لحاظ بیولوژیکی از طریق تأثیرات فعالیت سیستم عصبی سمپاتیک و تغییرات هورمونی در متابولیسم گلوکز قابل توجیه است.</a:t>
            </a:r>
          </a:p>
          <a:p>
            <a:pPr>
              <a:lnSpc>
                <a:spcPct val="100000"/>
              </a:lnSpc>
            </a:pPr>
            <a:r>
              <a:rPr lang="fa-IR" dirty="0"/>
              <a:t>سمپاتیک و پاراسمپاتیک         انسولین و گلوکاگون</a:t>
            </a:r>
          </a:p>
          <a:p>
            <a:endParaRPr lang="fa-IR" dirty="0"/>
          </a:p>
          <a:p>
            <a:endParaRPr lang="en-US" dirty="0"/>
          </a:p>
        </p:txBody>
      </p:sp>
      <p:sp>
        <p:nvSpPr>
          <p:cNvPr id="4" name="Date Placeholder 3">
            <a:extLst>
              <a:ext uri="{FF2B5EF4-FFF2-40B4-BE49-F238E27FC236}">
                <a16:creationId xmlns:a16="http://schemas.microsoft.com/office/drawing/2014/main" id="{BEBDA15C-786B-A4BF-01BC-8F72B8B012E4}"/>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BAC6D548-E993-A902-0C58-D3291B03A257}"/>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D8FB09CC-7E1B-3DEF-7DC2-03AA6FDE0929}"/>
              </a:ext>
            </a:extLst>
          </p:cNvPr>
          <p:cNvSpPr>
            <a:spLocks noGrp="1"/>
          </p:cNvSpPr>
          <p:nvPr>
            <p:ph type="sldNum" sz="quarter" idx="12"/>
          </p:nvPr>
        </p:nvSpPr>
        <p:spPr/>
        <p:txBody>
          <a:bodyPr/>
          <a:lstStyle/>
          <a:p>
            <a:fld id="{379733A2-39B6-4A13-B3EC-8FBD5615B05B}" type="slidenum">
              <a:rPr lang="en-US" smtClean="0"/>
              <a:t>19</a:t>
            </a:fld>
            <a:endParaRPr lang="en-US"/>
          </a:p>
        </p:txBody>
      </p:sp>
      <p:sp>
        <p:nvSpPr>
          <p:cNvPr id="13" name="Arrow: Left 12">
            <a:extLst>
              <a:ext uri="{FF2B5EF4-FFF2-40B4-BE49-F238E27FC236}">
                <a16:creationId xmlns:a16="http://schemas.microsoft.com/office/drawing/2014/main" id="{770ABAE2-04A3-9C0A-1041-0423B6A72709}"/>
              </a:ext>
            </a:extLst>
          </p:cNvPr>
          <p:cNvSpPr/>
          <p:nvPr/>
        </p:nvSpPr>
        <p:spPr>
          <a:xfrm>
            <a:off x="7717767" y="5340306"/>
            <a:ext cx="557841" cy="212785"/>
          </a:xfrm>
          <a:prstGeom prst="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382912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058C773B-69F6-193C-0D06-7B1E34207E2C}"/>
              </a:ext>
            </a:extLst>
          </p:cNvPr>
          <p:cNvSpPr>
            <a:spLocks noGrp="1"/>
          </p:cNvSpPr>
          <p:nvPr>
            <p:ph type="title"/>
          </p:nvPr>
        </p:nvSpPr>
        <p:spPr>
          <a:xfrm>
            <a:off x="838200" y="365125"/>
            <a:ext cx="10515600" cy="1504950"/>
          </a:xfrm>
        </p:spPr>
        <p:txBody>
          <a:bodyPr/>
          <a:lstStyle/>
          <a:p>
            <a:r>
              <a:rPr lang="fa-IR" dirty="0"/>
              <a:t>طرح کلی ارائه:</a:t>
            </a:r>
            <a:endParaRPr lang="en-US" dirty="0"/>
          </a:p>
        </p:txBody>
      </p:sp>
      <p:sp>
        <p:nvSpPr>
          <p:cNvPr id="24" name="Content Placeholder 23">
            <a:extLst>
              <a:ext uri="{FF2B5EF4-FFF2-40B4-BE49-F238E27FC236}">
                <a16:creationId xmlns:a16="http://schemas.microsoft.com/office/drawing/2014/main" id="{DA5CDB03-4006-672F-D1DB-79F59B6DB47F}"/>
              </a:ext>
            </a:extLst>
          </p:cNvPr>
          <p:cNvSpPr>
            <a:spLocks noGrp="1"/>
          </p:cNvSpPr>
          <p:nvPr>
            <p:ph idx="1"/>
          </p:nvPr>
        </p:nvSpPr>
        <p:spPr>
          <a:xfrm>
            <a:off x="838201" y="1996889"/>
            <a:ext cx="10349752" cy="4179624"/>
          </a:xfrm>
        </p:spPr>
        <p:txBody>
          <a:bodyPr>
            <a:normAutofit fontScale="25000" lnSpcReduction="20000"/>
          </a:bodyPr>
          <a:lstStyle/>
          <a:p>
            <a:pPr>
              <a:lnSpc>
                <a:spcPct val="150000"/>
              </a:lnSpc>
            </a:pPr>
            <a:r>
              <a:rPr lang="fa-IR" sz="11200" b="1" dirty="0"/>
              <a:t>مقدمه</a:t>
            </a:r>
          </a:p>
          <a:p>
            <a:pPr>
              <a:lnSpc>
                <a:spcPct val="150000"/>
              </a:lnSpc>
            </a:pPr>
            <a:r>
              <a:rPr lang="fa-IR" sz="11200" b="1" dirty="0"/>
              <a:t>روش انجام</a:t>
            </a:r>
          </a:p>
          <a:p>
            <a:pPr>
              <a:lnSpc>
                <a:spcPct val="150000"/>
              </a:lnSpc>
            </a:pPr>
            <a:r>
              <a:rPr lang="fa-IR" sz="11200" b="1" dirty="0"/>
              <a:t>نتایج</a:t>
            </a:r>
          </a:p>
          <a:p>
            <a:pPr>
              <a:lnSpc>
                <a:spcPct val="150000"/>
              </a:lnSpc>
            </a:pPr>
            <a:r>
              <a:rPr lang="fa-IR" sz="11200" b="1" dirty="0"/>
              <a:t>بحث</a:t>
            </a:r>
          </a:p>
          <a:p>
            <a:pPr>
              <a:lnSpc>
                <a:spcPct val="150000"/>
              </a:lnSpc>
            </a:pPr>
            <a:r>
              <a:rPr lang="fa-IR" sz="11200" b="1" dirty="0"/>
              <a:t>نقاط قوت و محدودیت ها</a:t>
            </a:r>
          </a:p>
          <a:p>
            <a:pPr>
              <a:lnSpc>
                <a:spcPct val="150000"/>
              </a:lnSpc>
            </a:pPr>
            <a:r>
              <a:rPr lang="fa-IR" sz="11200" b="1" dirty="0"/>
              <a:t>نتیجه گیری</a:t>
            </a:r>
          </a:p>
          <a:p>
            <a:endParaRPr lang="en-US" dirty="0"/>
          </a:p>
        </p:txBody>
      </p:sp>
      <p:sp>
        <p:nvSpPr>
          <p:cNvPr id="4" name="Date Placeholder 3">
            <a:extLst>
              <a:ext uri="{FF2B5EF4-FFF2-40B4-BE49-F238E27FC236}">
                <a16:creationId xmlns:a16="http://schemas.microsoft.com/office/drawing/2014/main" id="{8C0CDADA-F564-6A34-FE03-FD0F5CCBBFD8}"/>
              </a:ext>
            </a:extLst>
          </p:cNvPr>
          <p:cNvSpPr>
            <a:spLocks noGrp="1"/>
          </p:cNvSpPr>
          <p:nvPr>
            <p:ph type="dt" sz="half" idx="10"/>
          </p:nvPr>
        </p:nvSpPr>
        <p:spPr>
          <a:xfrm>
            <a:off x="838200" y="6356350"/>
            <a:ext cx="2743200" cy="365125"/>
          </a:xfrm>
        </p:spPr>
        <p:txBody>
          <a:bodyPr/>
          <a:lstStyle/>
          <a:p>
            <a:r>
              <a:rPr lang="en-US"/>
              <a:t>27/2/1404</a:t>
            </a:r>
          </a:p>
        </p:txBody>
      </p:sp>
      <p:sp>
        <p:nvSpPr>
          <p:cNvPr id="5" name="Footer Placeholder 4">
            <a:extLst>
              <a:ext uri="{FF2B5EF4-FFF2-40B4-BE49-F238E27FC236}">
                <a16:creationId xmlns:a16="http://schemas.microsoft.com/office/drawing/2014/main" id="{510A48D9-400C-7D6C-9392-4A28B8BE3C48}"/>
              </a:ext>
            </a:extLst>
          </p:cNvPr>
          <p:cNvSpPr>
            <a:spLocks noGrp="1"/>
          </p:cNvSpPr>
          <p:nvPr>
            <p:ph type="ftr" sz="quarter" idx="11"/>
          </p:nvPr>
        </p:nvSpPr>
        <p:spPr>
          <a:xfrm>
            <a:off x="4038600" y="6356350"/>
            <a:ext cx="4114800" cy="365125"/>
          </a:xfrm>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2DB7E5EA-3DEB-F64A-8581-928E65CFB6F0}"/>
              </a:ext>
            </a:extLst>
          </p:cNvPr>
          <p:cNvSpPr>
            <a:spLocks noGrp="1"/>
          </p:cNvSpPr>
          <p:nvPr>
            <p:ph type="sldNum" sz="quarter" idx="12"/>
          </p:nvPr>
        </p:nvSpPr>
        <p:spPr>
          <a:xfrm>
            <a:off x="8610600" y="6356350"/>
            <a:ext cx="2743200" cy="365125"/>
          </a:xfrm>
        </p:spPr>
        <p:txBody>
          <a:bodyPr/>
          <a:lstStyle/>
          <a:p>
            <a:fld id="{379733A2-39B6-4A13-B3EC-8FBD5615B05B}" type="slidenum">
              <a:rPr lang="en-US" smtClean="0"/>
              <a:pPr/>
              <a:t>2</a:t>
            </a:fld>
            <a:endParaRPr lang="en-US"/>
          </a:p>
        </p:txBody>
      </p:sp>
      <p:sp>
        <p:nvSpPr>
          <p:cNvPr id="25" name="Right Brace 24">
            <a:extLst>
              <a:ext uri="{FF2B5EF4-FFF2-40B4-BE49-F238E27FC236}">
                <a16:creationId xmlns:a16="http://schemas.microsoft.com/office/drawing/2014/main" id="{1E45A4E0-4917-DE32-231D-44404D0F18B8}"/>
              </a:ext>
            </a:extLst>
          </p:cNvPr>
          <p:cNvSpPr/>
          <p:nvPr/>
        </p:nvSpPr>
        <p:spPr>
          <a:xfrm>
            <a:off x="9039784" y="2215525"/>
            <a:ext cx="423583" cy="1803557"/>
          </a:xfrm>
          <a:prstGeom prst="rightBrace">
            <a:avLst/>
          </a:prstGeom>
          <a:ln w="38100"/>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D6D60ED3-F3E2-4E61-321C-D2373EB46F95}"/>
              </a:ext>
            </a:extLst>
          </p:cNvPr>
          <p:cNvSpPr txBox="1"/>
          <p:nvPr/>
        </p:nvSpPr>
        <p:spPr>
          <a:xfrm>
            <a:off x="6013077" y="2147807"/>
            <a:ext cx="3157819" cy="1938992"/>
          </a:xfrm>
          <a:prstGeom prst="rect">
            <a:avLst/>
          </a:prstGeom>
          <a:noFill/>
        </p:spPr>
        <p:txBody>
          <a:bodyPr wrap="square" rtlCol="0">
            <a:spAutoFit/>
          </a:bodyPr>
          <a:lstStyle/>
          <a:p>
            <a:pPr marL="285750" indent="-285750" algn="r" rtl="1">
              <a:buFont typeface="Wingdings" panose="05000000000000000000" pitchFamily="2" charset="2"/>
              <a:buChar char="§"/>
            </a:pPr>
            <a:r>
              <a:rPr lang="en-US" sz="2400" dirty="0"/>
              <a:t>Study population</a:t>
            </a:r>
          </a:p>
          <a:p>
            <a:pPr marL="285750" indent="-285750" algn="r" rtl="1">
              <a:buFont typeface="Wingdings" panose="05000000000000000000" pitchFamily="2" charset="2"/>
              <a:buChar char="§"/>
            </a:pPr>
            <a:r>
              <a:rPr lang="fa-IR" sz="2400" dirty="0"/>
              <a:t>ارزیابی متغیر های خواب</a:t>
            </a:r>
          </a:p>
          <a:p>
            <a:pPr marL="285750" indent="-285750" algn="r" rtl="1">
              <a:buFont typeface="Wingdings" panose="05000000000000000000" pitchFamily="2" charset="2"/>
              <a:buChar char="§"/>
            </a:pPr>
            <a:r>
              <a:rPr lang="fa-IR" sz="2400" dirty="0"/>
              <a:t>تعیین </a:t>
            </a:r>
            <a:r>
              <a:rPr lang="en-US" sz="2400" dirty="0"/>
              <a:t>T2D</a:t>
            </a:r>
          </a:p>
          <a:p>
            <a:pPr marL="285750" indent="-285750" algn="r" rtl="1">
              <a:buFont typeface="Wingdings" panose="05000000000000000000" pitchFamily="2" charset="2"/>
              <a:buChar char="§"/>
            </a:pPr>
            <a:r>
              <a:rPr lang="fa-IR" sz="2400" dirty="0"/>
              <a:t>ارزیابی نشانگرهای زیستی</a:t>
            </a:r>
          </a:p>
          <a:p>
            <a:pPr marL="285750" indent="-285750" algn="r" rtl="1">
              <a:buFont typeface="Wingdings" panose="05000000000000000000" pitchFamily="2" charset="2"/>
              <a:buChar char="§"/>
            </a:pPr>
            <a:r>
              <a:rPr lang="fa-IR" sz="2400" dirty="0"/>
              <a:t>تحلیل آماری</a:t>
            </a:r>
          </a:p>
        </p:txBody>
      </p:sp>
    </p:spTree>
    <p:extLst>
      <p:ext uri="{BB962C8B-B14F-4D97-AF65-F5344CB8AC3E}">
        <p14:creationId xmlns:p14="http://schemas.microsoft.com/office/powerpoint/2010/main" val="1704637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F0C0-4485-AD9F-FA7F-B9464F321C68}"/>
              </a:ext>
            </a:extLst>
          </p:cNvPr>
          <p:cNvSpPr>
            <a:spLocks noGrp="1"/>
          </p:cNvSpPr>
          <p:nvPr>
            <p:ph type="title"/>
          </p:nvPr>
        </p:nvSpPr>
        <p:spPr/>
        <p:txBody>
          <a:bodyPr/>
          <a:lstStyle/>
          <a:p>
            <a:r>
              <a:rPr lang="ar-SA" dirty="0"/>
              <a:t>بحث </a:t>
            </a:r>
            <a:r>
              <a:rPr lang="en-US" dirty="0"/>
              <a:t>(discussion)</a:t>
            </a:r>
          </a:p>
        </p:txBody>
      </p:sp>
      <p:sp>
        <p:nvSpPr>
          <p:cNvPr id="3" name="Content Placeholder 2">
            <a:extLst>
              <a:ext uri="{FF2B5EF4-FFF2-40B4-BE49-F238E27FC236}">
                <a16:creationId xmlns:a16="http://schemas.microsoft.com/office/drawing/2014/main" id="{6CF7549A-614D-D749-3D6A-0F1F507E7970}"/>
              </a:ext>
            </a:extLst>
          </p:cNvPr>
          <p:cNvSpPr>
            <a:spLocks noGrp="1"/>
          </p:cNvSpPr>
          <p:nvPr>
            <p:ph idx="1"/>
          </p:nvPr>
        </p:nvSpPr>
        <p:spPr/>
        <p:txBody>
          <a:bodyPr/>
          <a:lstStyle/>
          <a:p>
            <a:r>
              <a:rPr lang="ar-SA" dirty="0"/>
              <a:t>بعلاوه با محدودیت خواب محور هیپوتالاموس-هیپوفیز-آدرنال فعال میشود        </a:t>
            </a:r>
          </a:p>
          <a:p>
            <a:pPr marL="0" indent="0">
              <a:buNone/>
            </a:pPr>
            <a:r>
              <a:rPr lang="ar-SA" dirty="0"/>
              <a:t> تغییر سطح کورتیزول         اختلال عملکرد سلول‌های</a:t>
            </a:r>
            <a:r>
              <a:rPr lang="el-GR" dirty="0"/>
              <a:t>β </a:t>
            </a:r>
            <a:r>
              <a:rPr lang="fa-IR" dirty="0"/>
              <a:t> </a:t>
            </a:r>
            <a:r>
              <a:rPr lang="ar-SA" dirty="0"/>
              <a:t>و مقاومت به انسولین</a:t>
            </a:r>
            <a:endParaRPr lang="fa-IR" dirty="0"/>
          </a:p>
          <a:p>
            <a:pPr marL="0" indent="0">
              <a:buNone/>
            </a:pPr>
            <a:endParaRPr lang="ar-SA" dirty="0"/>
          </a:p>
          <a:p>
            <a:r>
              <a:rPr lang="ar-SA" dirty="0"/>
              <a:t>کاهش خواب         تغییر تعادل هورمون‌های تنظیم‌کننده اشتها مانند لپتین و گرلین</a:t>
            </a:r>
          </a:p>
          <a:p>
            <a:pPr marL="0" indent="0">
              <a:buNone/>
            </a:pPr>
            <a:r>
              <a:rPr lang="ar-SA" dirty="0"/>
              <a:t> افزایش مصرف غذا و تحریک سیستم پاداش غذایی        </a:t>
            </a:r>
            <a:r>
              <a:rPr lang="fa-IR" dirty="0"/>
              <a:t> </a:t>
            </a:r>
            <a:r>
              <a:rPr lang="ar-SA" dirty="0"/>
              <a:t>وزن و</a:t>
            </a:r>
            <a:r>
              <a:rPr lang="en-US" dirty="0"/>
              <a:t>BMI</a:t>
            </a:r>
            <a:r>
              <a:rPr lang="fa-IR" dirty="0"/>
              <a:t> </a:t>
            </a:r>
            <a:r>
              <a:rPr lang="en-US" dirty="0"/>
              <a:t> </a:t>
            </a:r>
            <a:r>
              <a:rPr lang="ar-SA" dirty="0"/>
              <a:t>و مقاومت به انسولین </a:t>
            </a:r>
            <a:endParaRPr lang="en-US" dirty="0"/>
          </a:p>
          <a:p>
            <a:pPr marL="0" indent="0">
              <a:buNone/>
            </a:pPr>
            <a:endParaRPr lang="en-US" dirty="0"/>
          </a:p>
          <a:p>
            <a:r>
              <a:rPr lang="fa-IR" dirty="0"/>
              <a:t>خروپف عادی یک ویژگی بالینی مهم است و نشانگر جانشینی برای آپنه انسدادی خواب   </a:t>
            </a:r>
            <a:r>
              <a:rPr lang="en-US" dirty="0"/>
              <a:t>(OSA)</a:t>
            </a:r>
            <a:r>
              <a:rPr lang="fa-IR" dirty="0"/>
              <a:t> است که یکی از هم‌بودهای شایع در بیماران مبتلا به دیابت نوع ۲ می‌باشد</a:t>
            </a:r>
          </a:p>
          <a:p>
            <a:pPr marL="0" indent="0">
              <a:buNone/>
            </a:pPr>
            <a:endParaRPr lang="en-US" dirty="0"/>
          </a:p>
        </p:txBody>
      </p:sp>
      <p:sp>
        <p:nvSpPr>
          <p:cNvPr id="4" name="Date Placeholder 3">
            <a:extLst>
              <a:ext uri="{FF2B5EF4-FFF2-40B4-BE49-F238E27FC236}">
                <a16:creationId xmlns:a16="http://schemas.microsoft.com/office/drawing/2014/main" id="{E26C4A32-6384-488F-DDA8-155050CB68D6}"/>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892D2733-A6C0-EB19-E31F-014A94A642AF}"/>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505D7196-349B-B547-BDD2-5D2AC4B1DB54}"/>
              </a:ext>
            </a:extLst>
          </p:cNvPr>
          <p:cNvSpPr>
            <a:spLocks noGrp="1"/>
          </p:cNvSpPr>
          <p:nvPr>
            <p:ph type="sldNum" sz="quarter" idx="12"/>
          </p:nvPr>
        </p:nvSpPr>
        <p:spPr/>
        <p:txBody>
          <a:bodyPr/>
          <a:lstStyle/>
          <a:p>
            <a:fld id="{379733A2-39B6-4A13-B3EC-8FBD5615B05B}" type="slidenum">
              <a:rPr lang="en-US" smtClean="0"/>
              <a:t>20</a:t>
            </a:fld>
            <a:endParaRPr lang="en-US"/>
          </a:p>
        </p:txBody>
      </p:sp>
      <p:sp>
        <p:nvSpPr>
          <p:cNvPr id="7" name="Arrow: Left 6">
            <a:extLst>
              <a:ext uri="{FF2B5EF4-FFF2-40B4-BE49-F238E27FC236}">
                <a16:creationId xmlns:a16="http://schemas.microsoft.com/office/drawing/2014/main" id="{2E1EF271-D5D9-0E7D-6EC1-C36A907EF7BE}"/>
              </a:ext>
            </a:extLst>
          </p:cNvPr>
          <p:cNvSpPr/>
          <p:nvPr/>
        </p:nvSpPr>
        <p:spPr>
          <a:xfrm>
            <a:off x="2438400" y="1964501"/>
            <a:ext cx="557841" cy="212785"/>
          </a:xfrm>
          <a:prstGeom prst="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Arrow: Left 7">
            <a:extLst>
              <a:ext uri="{FF2B5EF4-FFF2-40B4-BE49-F238E27FC236}">
                <a16:creationId xmlns:a16="http://schemas.microsoft.com/office/drawing/2014/main" id="{CBE0FD1A-53FC-7B52-1FB8-FECEFF1D4AF1}"/>
              </a:ext>
            </a:extLst>
          </p:cNvPr>
          <p:cNvSpPr/>
          <p:nvPr/>
        </p:nvSpPr>
        <p:spPr>
          <a:xfrm>
            <a:off x="1291087" y="3609270"/>
            <a:ext cx="557841" cy="212785"/>
          </a:xfrm>
          <a:prstGeom prst="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Arrow: Left 8">
            <a:extLst>
              <a:ext uri="{FF2B5EF4-FFF2-40B4-BE49-F238E27FC236}">
                <a16:creationId xmlns:a16="http://schemas.microsoft.com/office/drawing/2014/main" id="{1309E296-BFC5-AF58-8E07-BF67582C8981}"/>
              </a:ext>
            </a:extLst>
          </p:cNvPr>
          <p:cNvSpPr/>
          <p:nvPr/>
        </p:nvSpPr>
        <p:spPr>
          <a:xfrm>
            <a:off x="5141343" y="4075097"/>
            <a:ext cx="557841" cy="212785"/>
          </a:xfrm>
          <a:prstGeom prst="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0" name="Arrow: Left 9">
            <a:extLst>
              <a:ext uri="{FF2B5EF4-FFF2-40B4-BE49-F238E27FC236}">
                <a16:creationId xmlns:a16="http://schemas.microsoft.com/office/drawing/2014/main" id="{A03133B0-0BB5-D1B4-52C1-6079B5A5120F}"/>
              </a:ext>
            </a:extLst>
          </p:cNvPr>
          <p:cNvSpPr/>
          <p:nvPr/>
        </p:nvSpPr>
        <p:spPr>
          <a:xfrm>
            <a:off x="8985849" y="3502878"/>
            <a:ext cx="557841" cy="212785"/>
          </a:xfrm>
          <a:prstGeom prst="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Arrow: Left 10">
            <a:extLst>
              <a:ext uri="{FF2B5EF4-FFF2-40B4-BE49-F238E27FC236}">
                <a16:creationId xmlns:a16="http://schemas.microsoft.com/office/drawing/2014/main" id="{7942735C-0D2F-7705-4517-B04F920D4B5B}"/>
              </a:ext>
            </a:extLst>
          </p:cNvPr>
          <p:cNvSpPr/>
          <p:nvPr/>
        </p:nvSpPr>
        <p:spPr>
          <a:xfrm>
            <a:off x="8223850" y="2528093"/>
            <a:ext cx="557841" cy="212785"/>
          </a:xfrm>
          <a:prstGeom prst="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89881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A4B4-6970-1AB5-A810-E891BA00C5B7}"/>
              </a:ext>
            </a:extLst>
          </p:cNvPr>
          <p:cNvSpPr>
            <a:spLocks noGrp="1"/>
          </p:cNvSpPr>
          <p:nvPr>
            <p:ph type="title"/>
          </p:nvPr>
        </p:nvSpPr>
        <p:spPr/>
        <p:txBody>
          <a:bodyPr/>
          <a:lstStyle/>
          <a:p>
            <a:r>
              <a:rPr lang="fa-IR" dirty="0"/>
              <a:t>نقاط قوت</a:t>
            </a:r>
            <a:endParaRPr lang="en-US" dirty="0"/>
          </a:p>
        </p:txBody>
      </p:sp>
      <p:sp>
        <p:nvSpPr>
          <p:cNvPr id="3" name="Content Placeholder 2">
            <a:extLst>
              <a:ext uri="{FF2B5EF4-FFF2-40B4-BE49-F238E27FC236}">
                <a16:creationId xmlns:a16="http://schemas.microsoft.com/office/drawing/2014/main" id="{16CDEB50-FC4F-EF88-7479-45C10B20C709}"/>
              </a:ext>
            </a:extLst>
          </p:cNvPr>
          <p:cNvSpPr>
            <a:spLocks noGrp="1"/>
          </p:cNvSpPr>
          <p:nvPr>
            <p:ph idx="1"/>
          </p:nvPr>
        </p:nvSpPr>
        <p:spPr>
          <a:xfrm>
            <a:off x="838200" y="2024331"/>
            <a:ext cx="10515600" cy="4152631"/>
          </a:xfrm>
        </p:spPr>
        <p:txBody>
          <a:bodyPr>
            <a:normAutofit fontScale="92500" lnSpcReduction="10000"/>
          </a:bodyPr>
          <a:lstStyle/>
          <a:p>
            <a:pPr>
              <a:lnSpc>
                <a:spcPct val="150000"/>
              </a:lnSpc>
            </a:pPr>
            <a:r>
              <a:rPr lang="ar-SA" dirty="0"/>
              <a:t>اولین مطالعه‌ای که ارتباط ویژگی‌های خواب با خطر </a:t>
            </a:r>
            <a:r>
              <a:rPr lang="en-US" dirty="0"/>
              <a:t>T2D</a:t>
            </a:r>
            <a:r>
              <a:rPr lang="fa-IR" dirty="0"/>
              <a:t> </a:t>
            </a:r>
            <a:r>
              <a:rPr lang="ar-SA" dirty="0"/>
              <a:t>و نشانگرهای متابولیکی گلوکز </a:t>
            </a:r>
            <a:r>
              <a:rPr lang="ar-SA" dirty="0">
                <a:solidFill>
                  <a:srgbClr val="FF0000"/>
                </a:solidFill>
              </a:rPr>
              <a:t>در زنان با سابقه دیابت بارداری</a:t>
            </a:r>
            <a:endParaRPr lang="fa-IR" dirty="0">
              <a:solidFill>
                <a:srgbClr val="FF0000"/>
              </a:solidFill>
            </a:endParaRPr>
          </a:p>
          <a:p>
            <a:pPr>
              <a:lnSpc>
                <a:spcPct val="150000"/>
              </a:lnSpc>
            </a:pPr>
            <a:r>
              <a:rPr lang="ar-SA" dirty="0"/>
              <a:t>طراحی آینده‌نگ</a:t>
            </a:r>
            <a:r>
              <a:rPr lang="fa-IR" dirty="0"/>
              <a:t>ر</a:t>
            </a:r>
            <a:r>
              <a:rPr lang="en-US" dirty="0"/>
              <a:t> </a:t>
            </a:r>
          </a:p>
          <a:p>
            <a:pPr>
              <a:lnSpc>
                <a:spcPct val="150000"/>
              </a:lnSpc>
            </a:pPr>
            <a:r>
              <a:rPr lang="ar-SA" dirty="0"/>
              <a:t>حجم نمونه بزرگ زنان با دیابت بارداری، </a:t>
            </a:r>
            <a:endParaRPr lang="en-US" dirty="0"/>
          </a:p>
          <a:p>
            <a:pPr>
              <a:lnSpc>
                <a:spcPct val="150000"/>
              </a:lnSpc>
            </a:pPr>
            <a:r>
              <a:rPr lang="ar-SA" dirty="0"/>
              <a:t>مدت زمان طولانی پیگیری، </a:t>
            </a:r>
            <a:endParaRPr lang="en-US" dirty="0"/>
          </a:p>
          <a:p>
            <a:pPr>
              <a:lnSpc>
                <a:spcPct val="150000"/>
              </a:lnSpc>
            </a:pPr>
            <a:r>
              <a:rPr lang="ar-SA" dirty="0"/>
              <a:t>و اطلاعات دقیق جمع‌آوری شده در مورد عوامل مخدوش‌کننده بالقوه</a:t>
            </a:r>
            <a:endParaRPr lang="fa-IR" dirty="0"/>
          </a:p>
          <a:p>
            <a:endParaRPr lang="en-US" dirty="0"/>
          </a:p>
        </p:txBody>
      </p:sp>
      <p:sp>
        <p:nvSpPr>
          <p:cNvPr id="4" name="Date Placeholder 3">
            <a:extLst>
              <a:ext uri="{FF2B5EF4-FFF2-40B4-BE49-F238E27FC236}">
                <a16:creationId xmlns:a16="http://schemas.microsoft.com/office/drawing/2014/main" id="{F16DDEF4-F6C4-FFF9-0295-F5F2C0C880D4}"/>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FFF175C1-0F75-A4C6-B8B8-D040B8A3A339}"/>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B036AA0B-7F61-8C1A-AB40-6AA972C76BB8}"/>
              </a:ext>
            </a:extLst>
          </p:cNvPr>
          <p:cNvSpPr>
            <a:spLocks noGrp="1"/>
          </p:cNvSpPr>
          <p:nvPr>
            <p:ph type="sldNum" sz="quarter" idx="12"/>
          </p:nvPr>
        </p:nvSpPr>
        <p:spPr/>
        <p:txBody>
          <a:bodyPr/>
          <a:lstStyle/>
          <a:p>
            <a:fld id="{379733A2-39B6-4A13-B3EC-8FBD5615B05B}" type="slidenum">
              <a:rPr lang="en-US" smtClean="0"/>
              <a:t>21</a:t>
            </a:fld>
            <a:endParaRPr lang="en-US"/>
          </a:p>
        </p:txBody>
      </p:sp>
    </p:spTree>
    <p:extLst>
      <p:ext uri="{BB962C8B-B14F-4D97-AF65-F5344CB8AC3E}">
        <p14:creationId xmlns:p14="http://schemas.microsoft.com/office/powerpoint/2010/main" val="2521646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8E12-7000-B059-58E7-8FEA4D3B61C6}"/>
              </a:ext>
            </a:extLst>
          </p:cNvPr>
          <p:cNvSpPr>
            <a:spLocks noGrp="1"/>
          </p:cNvSpPr>
          <p:nvPr>
            <p:ph type="title"/>
          </p:nvPr>
        </p:nvSpPr>
        <p:spPr/>
        <p:txBody>
          <a:bodyPr/>
          <a:lstStyle/>
          <a:p>
            <a:r>
              <a:rPr lang="fa-IR" dirty="0"/>
              <a:t>نقاط قوت</a:t>
            </a:r>
            <a:endParaRPr lang="en-US" dirty="0"/>
          </a:p>
        </p:txBody>
      </p:sp>
      <p:sp>
        <p:nvSpPr>
          <p:cNvPr id="3" name="Content Placeholder 2">
            <a:extLst>
              <a:ext uri="{FF2B5EF4-FFF2-40B4-BE49-F238E27FC236}">
                <a16:creationId xmlns:a16="http://schemas.microsoft.com/office/drawing/2014/main" id="{1E5793DD-C92D-9C8C-33D3-D93BC653EE94}"/>
              </a:ext>
            </a:extLst>
          </p:cNvPr>
          <p:cNvSpPr>
            <a:spLocks noGrp="1"/>
          </p:cNvSpPr>
          <p:nvPr>
            <p:ph idx="1"/>
          </p:nvPr>
        </p:nvSpPr>
        <p:spPr/>
        <p:txBody>
          <a:bodyPr>
            <a:normAutofit/>
          </a:bodyPr>
          <a:lstStyle/>
          <a:p>
            <a:pPr>
              <a:lnSpc>
                <a:spcPct val="150000"/>
              </a:lnSpc>
            </a:pPr>
            <a:r>
              <a:rPr lang="ar-SA" dirty="0"/>
              <a:t>ارتباط بین خواب و نشانگرهای متابولیسم گلوکز در زنانی با سابقه</a:t>
            </a:r>
            <a:r>
              <a:rPr lang="en-US" dirty="0"/>
              <a:t>GD </a:t>
            </a:r>
            <a:r>
              <a:rPr lang="ar-SA" dirty="0"/>
              <a:t>که هنوز به</a:t>
            </a:r>
            <a:r>
              <a:rPr lang="en-US" dirty="0"/>
              <a:t>T2D</a:t>
            </a:r>
            <a:r>
              <a:rPr lang="fa-IR" dirty="0"/>
              <a:t> </a:t>
            </a:r>
          </a:p>
          <a:p>
            <a:pPr marL="0" indent="0">
              <a:lnSpc>
                <a:spcPct val="150000"/>
              </a:lnSpc>
              <a:buNone/>
            </a:pPr>
            <a:r>
              <a:rPr lang="en-US" dirty="0"/>
              <a:t> </a:t>
            </a:r>
            <a:r>
              <a:rPr lang="ar-SA" dirty="0"/>
              <a:t>مبتلا نشده بودند، ارزیابی کردند،</a:t>
            </a:r>
            <a:r>
              <a:rPr lang="fa-IR" dirty="0"/>
              <a:t> </a:t>
            </a:r>
            <a:r>
              <a:rPr lang="ar-SA" dirty="0"/>
              <a:t>که بدین ترتیب تأثیرات احتمالی </a:t>
            </a:r>
            <a:r>
              <a:rPr lang="en-US" dirty="0"/>
              <a:t>T2D </a:t>
            </a:r>
            <a:r>
              <a:rPr lang="ar-SA" dirty="0"/>
              <a:t>بر سطوح نشانگرها و</a:t>
            </a:r>
            <a:endParaRPr lang="fa-IR" dirty="0"/>
          </a:p>
          <a:p>
            <a:pPr marL="0" indent="0">
              <a:lnSpc>
                <a:spcPct val="150000"/>
              </a:lnSpc>
              <a:buNone/>
            </a:pPr>
            <a:r>
              <a:rPr lang="ar-SA" dirty="0"/>
              <a:t> احتمال بایاس ناشی از علت‌زایی معکوس را حذف می‌کند</a:t>
            </a:r>
          </a:p>
          <a:p>
            <a:pPr>
              <a:lnSpc>
                <a:spcPct val="150000"/>
              </a:lnSpc>
            </a:pPr>
            <a:r>
              <a:rPr lang="ar-SA" dirty="0"/>
              <a:t>بیومارکر ها و تحلیل حساسیت تا حد زیادی پایداری یافته ها را تایید کردند</a:t>
            </a:r>
          </a:p>
          <a:p>
            <a:pPr>
              <a:lnSpc>
                <a:spcPct val="150000"/>
              </a:lnSpc>
            </a:pPr>
            <a:r>
              <a:rPr lang="ar-SA" dirty="0"/>
              <a:t>تفاوت سطح تحصیلات یا تفاوت در دسترسی به خدمات حذف شد (زنان پرستار)</a:t>
            </a:r>
            <a:endParaRPr lang="en-US" dirty="0"/>
          </a:p>
        </p:txBody>
      </p:sp>
      <p:sp>
        <p:nvSpPr>
          <p:cNvPr id="4" name="Date Placeholder 3">
            <a:extLst>
              <a:ext uri="{FF2B5EF4-FFF2-40B4-BE49-F238E27FC236}">
                <a16:creationId xmlns:a16="http://schemas.microsoft.com/office/drawing/2014/main" id="{5F39C788-09E1-09E2-5633-A0BD80310224}"/>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6FDBD1CE-6007-293B-6BEB-312C1243B502}"/>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07B7E071-BB85-87EA-A349-0DF7739C11ED}"/>
              </a:ext>
            </a:extLst>
          </p:cNvPr>
          <p:cNvSpPr>
            <a:spLocks noGrp="1"/>
          </p:cNvSpPr>
          <p:nvPr>
            <p:ph type="sldNum" sz="quarter" idx="12"/>
          </p:nvPr>
        </p:nvSpPr>
        <p:spPr/>
        <p:txBody>
          <a:bodyPr/>
          <a:lstStyle/>
          <a:p>
            <a:fld id="{379733A2-39B6-4A13-B3EC-8FBD5615B05B}" type="slidenum">
              <a:rPr lang="en-US" smtClean="0"/>
              <a:t>22</a:t>
            </a:fld>
            <a:endParaRPr lang="en-US"/>
          </a:p>
        </p:txBody>
      </p:sp>
    </p:spTree>
    <p:extLst>
      <p:ext uri="{BB962C8B-B14F-4D97-AF65-F5344CB8AC3E}">
        <p14:creationId xmlns:p14="http://schemas.microsoft.com/office/powerpoint/2010/main" val="3084261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F935-54EE-2A04-DE4D-910FF54C0BA9}"/>
              </a:ext>
            </a:extLst>
          </p:cNvPr>
          <p:cNvSpPr>
            <a:spLocks noGrp="1"/>
          </p:cNvSpPr>
          <p:nvPr>
            <p:ph type="title"/>
          </p:nvPr>
        </p:nvSpPr>
        <p:spPr/>
        <p:txBody>
          <a:bodyPr/>
          <a:lstStyle/>
          <a:p>
            <a:r>
              <a:rPr lang="fa-IR" dirty="0"/>
              <a:t>محدودیت ها</a:t>
            </a:r>
            <a:endParaRPr lang="en-US" dirty="0"/>
          </a:p>
        </p:txBody>
      </p:sp>
      <p:sp>
        <p:nvSpPr>
          <p:cNvPr id="3" name="Content Placeholder 2">
            <a:extLst>
              <a:ext uri="{FF2B5EF4-FFF2-40B4-BE49-F238E27FC236}">
                <a16:creationId xmlns:a16="http://schemas.microsoft.com/office/drawing/2014/main" id="{039BF1A3-E1ED-DFC7-4AAE-464C96352499}"/>
              </a:ext>
            </a:extLst>
          </p:cNvPr>
          <p:cNvSpPr>
            <a:spLocks noGrp="1"/>
          </p:cNvSpPr>
          <p:nvPr>
            <p:ph idx="1"/>
          </p:nvPr>
        </p:nvSpPr>
        <p:spPr/>
        <p:txBody>
          <a:bodyPr/>
          <a:lstStyle/>
          <a:p>
            <a:r>
              <a:rPr lang="ar-SA" dirty="0"/>
              <a:t>گزارش</a:t>
            </a:r>
            <a:r>
              <a:rPr lang="fa-IR" dirty="0"/>
              <a:t> </a:t>
            </a:r>
            <a:r>
              <a:rPr lang="ar-SA" dirty="0"/>
              <a:t>ویژگی‌های خواب به‌طور خوداظهاری</a:t>
            </a:r>
            <a:r>
              <a:rPr lang="fa-IR" dirty="0"/>
              <a:t>          ا</a:t>
            </a:r>
            <a:r>
              <a:rPr lang="ar-SA" dirty="0"/>
              <a:t>مک</a:t>
            </a:r>
            <a:r>
              <a:rPr lang="fa-IR" dirty="0"/>
              <a:t>ا</a:t>
            </a:r>
            <a:r>
              <a:rPr lang="ar-SA" dirty="0"/>
              <a:t>ن خطاهای اندازه‌گیری</a:t>
            </a:r>
            <a:endParaRPr lang="fa-IR" dirty="0"/>
          </a:p>
          <a:p>
            <a:r>
              <a:rPr lang="ar-SA" dirty="0"/>
              <a:t>خروپف و خواب‌آلودگی روزانه تنها یک بار در ابتدای مطالعه گزارش شده‌اند، که ممکن است الگوهای خواب عادی را به‌طور دقیق نشان ندهد</a:t>
            </a:r>
            <a:endParaRPr lang="fa-IR" dirty="0"/>
          </a:p>
          <a:p>
            <a:pPr marL="0" indent="0">
              <a:buNone/>
            </a:pPr>
            <a:r>
              <a:rPr lang="fa-IR" dirty="0"/>
              <a:t>  انجام یک تحلیل حساسیت بر اساس مدت زمان خواب تجمعی با حجم نمونه کوچک        </a:t>
            </a:r>
          </a:p>
          <a:p>
            <a:pPr marL="0" indent="0">
              <a:buNone/>
            </a:pPr>
            <a:r>
              <a:rPr lang="fa-IR" dirty="0"/>
              <a:t>  نتایج مشابه      که درجه‌ای از پایداری در یافته‌ها</a:t>
            </a:r>
          </a:p>
          <a:p>
            <a:r>
              <a:rPr lang="fa-IR" dirty="0"/>
              <a:t>جمعیت مطالعه عمدتاً از زنان سفیدپوست       عدم تعمیم یافته‌ها به دیگرگروه‌های قومی</a:t>
            </a:r>
          </a:p>
          <a:p>
            <a:r>
              <a:rPr lang="fa-IR" dirty="0"/>
              <a:t>ارزیابی ویژگی‌های دقیق‌تر خروپف (مانند مدت زمان و شدت) یا الگوهای رفتاری خواب (مانند تغییرات خواب در آخر هفته، جت‌لگ اجتماعی)</a:t>
            </a:r>
          </a:p>
        </p:txBody>
      </p:sp>
      <p:sp>
        <p:nvSpPr>
          <p:cNvPr id="4" name="Date Placeholder 3">
            <a:extLst>
              <a:ext uri="{FF2B5EF4-FFF2-40B4-BE49-F238E27FC236}">
                <a16:creationId xmlns:a16="http://schemas.microsoft.com/office/drawing/2014/main" id="{D9097FFB-7F62-BF0D-A17B-2736F261E550}"/>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59D74EA7-3320-3F6C-BF55-AD73A266FEA3}"/>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CC1F2DC9-0D7D-E927-DE74-D0B9FF1049D4}"/>
              </a:ext>
            </a:extLst>
          </p:cNvPr>
          <p:cNvSpPr>
            <a:spLocks noGrp="1"/>
          </p:cNvSpPr>
          <p:nvPr>
            <p:ph type="sldNum" sz="quarter" idx="12"/>
          </p:nvPr>
        </p:nvSpPr>
        <p:spPr/>
        <p:txBody>
          <a:bodyPr/>
          <a:lstStyle/>
          <a:p>
            <a:fld id="{379733A2-39B6-4A13-B3EC-8FBD5615B05B}" type="slidenum">
              <a:rPr lang="en-US" smtClean="0"/>
              <a:t>23</a:t>
            </a:fld>
            <a:endParaRPr lang="en-US"/>
          </a:p>
        </p:txBody>
      </p:sp>
      <p:sp>
        <p:nvSpPr>
          <p:cNvPr id="7" name="Arrow: Left 6">
            <a:extLst>
              <a:ext uri="{FF2B5EF4-FFF2-40B4-BE49-F238E27FC236}">
                <a16:creationId xmlns:a16="http://schemas.microsoft.com/office/drawing/2014/main" id="{F88D7170-090E-9C92-BB57-AE85321C4D2D}"/>
              </a:ext>
            </a:extLst>
          </p:cNvPr>
          <p:cNvSpPr/>
          <p:nvPr/>
        </p:nvSpPr>
        <p:spPr>
          <a:xfrm>
            <a:off x="5584166" y="1943819"/>
            <a:ext cx="563593" cy="270294"/>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6ACB4D11-EA66-3439-3597-695BF1A775A1}"/>
              </a:ext>
            </a:extLst>
          </p:cNvPr>
          <p:cNvSpPr/>
          <p:nvPr/>
        </p:nvSpPr>
        <p:spPr>
          <a:xfrm>
            <a:off x="1644770" y="3359106"/>
            <a:ext cx="408317" cy="235788"/>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950808B7-355B-03C6-440E-9BB1C37985EF}"/>
              </a:ext>
            </a:extLst>
          </p:cNvPr>
          <p:cNvSpPr/>
          <p:nvPr/>
        </p:nvSpPr>
        <p:spPr>
          <a:xfrm>
            <a:off x="9399917" y="3895745"/>
            <a:ext cx="408317" cy="235788"/>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AC242D90-16DF-6962-CAEF-E6540BD4FFCD}"/>
              </a:ext>
            </a:extLst>
          </p:cNvPr>
          <p:cNvSpPr/>
          <p:nvPr/>
        </p:nvSpPr>
        <p:spPr>
          <a:xfrm>
            <a:off x="6096000" y="4408100"/>
            <a:ext cx="408317" cy="235788"/>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839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31BE-AC26-0ACF-2D7C-8B1FD2414726}"/>
              </a:ext>
            </a:extLst>
          </p:cNvPr>
          <p:cNvSpPr>
            <a:spLocks noGrp="1"/>
          </p:cNvSpPr>
          <p:nvPr>
            <p:ph type="title"/>
          </p:nvPr>
        </p:nvSpPr>
        <p:spPr/>
        <p:txBody>
          <a:bodyPr/>
          <a:lstStyle/>
          <a:p>
            <a:r>
              <a:rPr lang="ar-SA" dirty="0"/>
              <a:t>نتیجه‌گیری‌</a:t>
            </a:r>
            <a:endParaRPr lang="en-US" dirty="0"/>
          </a:p>
        </p:txBody>
      </p:sp>
      <p:sp>
        <p:nvSpPr>
          <p:cNvPr id="3" name="Content Placeholder 2">
            <a:extLst>
              <a:ext uri="{FF2B5EF4-FFF2-40B4-BE49-F238E27FC236}">
                <a16:creationId xmlns:a16="http://schemas.microsoft.com/office/drawing/2014/main" id="{0DADE940-467F-F516-2356-DF055100A287}"/>
              </a:ext>
            </a:extLst>
          </p:cNvPr>
          <p:cNvSpPr>
            <a:spLocks noGrp="1"/>
          </p:cNvSpPr>
          <p:nvPr>
            <p:ph idx="1"/>
          </p:nvPr>
        </p:nvSpPr>
        <p:spPr/>
        <p:txBody>
          <a:bodyPr/>
          <a:lstStyle/>
          <a:p>
            <a:r>
              <a:rPr lang="ar-SA" dirty="0"/>
              <a:t>مطالعه کوهورت با میانگین پیگیری ۱۷</a:t>
            </a:r>
            <a:r>
              <a:rPr lang="fa-IR" dirty="0"/>
              <a:t>/</a:t>
            </a:r>
            <a:r>
              <a:rPr lang="ar-SA" dirty="0"/>
              <a:t>۳ سال و جمعاً ۴۲۱۵۵ سال-شخص</a:t>
            </a:r>
            <a:r>
              <a:rPr lang="fa-IR" dirty="0"/>
              <a:t>:</a:t>
            </a:r>
          </a:p>
          <a:p>
            <a:r>
              <a:rPr lang="ar-SA" dirty="0"/>
              <a:t>که مدت زمان کوتاه خواب (۶ ساعت در روز) و خروپف مکرر (منظم و گاه‌گاهی) </a:t>
            </a:r>
            <a:endParaRPr lang="fa-IR" dirty="0"/>
          </a:p>
          <a:p>
            <a:pPr marL="0" indent="0">
              <a:buNone/>
            </a:pPr>
            <a:r>
              <a:rPr lang="ar-SA" dirty="0"/>
              <a:t>با افزایش خطر ابتلا به دیابت نوع ۲ در زنان با سابقه دیابت بارداری </a:t>
            </a:r>
            <a:endParaRPr lang="fa-IR" dirty="0"/>
          </a:p>
          <a:p>
            <a:r>
              <a:rPr lang="ar-SA" dirty="0"/>
              <a:t> </a:t>
            </a:r>
            <a:r>
              <a:rPr lang="fa-IR" dirty="0"/>
              <a:t>ارتباط</a:t>
            </a:r>
            <a:r>
              <a:rPr lang="ar-SA" dirty="0"/>
              <a:t> فرکانس خروپف با یک پروفایل متابولیکی نامطلوب.</a:t>
            </a:r>
            <a:endParaRPr lang="fa-IR" dirty="0"/>
          </a:p>
          <a:p>
            <a:r>
              <a:rPr lang="ar-SA" dirty="0"/>
              <a:t>اهمیت سلامت خواب به‌ویژه برای این جمعیت پرخطر.</a:t>
            </a:r>
            <a:endParaRPr lang="fa-IR" dirty="0"/>
          </a:p>
          <a:p>
            <a:r>
              <a:rPr lang="fa-IR" dirty="0"/>
              <a:t>در</a:t>
            </a:r>
            <a:r>
              <a:rPr lang="ar-SA" dirty="0"/>
              <a:t> استراتژی‌های پیشگیری از پیشرفت </a:t>
            </a:r>
            <a:r>
              <a:rPr lang="en-US" dirty="0"/>
              <a:t>GD</a:t>
            </a:r>
            <a:r>
              <a:rPr lang="fa-IR" dirty="0"/>
              <a:t> </a:t>
            </a:r>
            <a:r>
              <a:rPr lang="ar-SA" dirty="0"/>
              <a:t>به </a:t>
            </a:r>
            <a:r>
              <a:rPr lang="en-US" dirty="0"/>
              <a:t>T2D</a:t>
            </a:r>
            <a:r>
              <a:rPr lang="ar-SA" dirty="0"/>
              <a:t> باید سلامت خواب را در نظر بگیرند</a:t>
            </a:r>
            <a:endParaRPr lang="fa-IR" dirty="0"/>
          </a:p>
          <a:p>
            <a:pPr marL="0" indent="0">
              <a:buNone/>
            </a:pPr>
            <a:r>
              <a:rPr lang="fa-IR" dirty="0"/>
              <a:t> و </a:t>
            </a:r>
            <a:r>
              <a:rPr lang="ar-SA" dirty="0"/>
              <a:t>نظارت بر مدت زمان خواب و خروپف .</a:t>
            </a:r>
            <a:endParaRPr lang="en-US" dirty="0"/>
          </a:p>
        </p:txBody>
      </p:sp>
      <p:sp>
        <p:nvSpPr>
          <p:cNvPr id="4" name="Date Placeholder 3">
            <a:extLst>
              <a:ext uri="{FF2B5EF4-FFF2-40B4-BE49-F238E27FC236}">
                <a16:creationId xmlns:a16="http://schemas.microsoft.com/office/drawing/2014/main" id="{144055CA-64D9-78BA-1587-B3D8F8F690D3}"/>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036E2881-10B0-3F6B-A1C7-5647FF493D41}"/>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29E49387-F9D8-265E-9678-F84E93ECC225}"/>
              </a:ext>
            </a:extLst>
          </p:cNvPr>
          <p:cNvSpPr>
            <a:spLocks noGrp="1"/>
          </p:cNvSpPr>
          <p:nvPr>
            <p:ph type="sldNum" sz="quarter" idx="12"/>
          </p:nvPr>
        </p:nvSpPr>
        <p:spPr/>
        <p:txBody>
          <a:bodyPr/>
          <a:lstStyle/>
          <a:p>
            <a:fld id="{379733A2-39B6-4A13-B3EC-8FBD5615B05B}" type="slidenum">
              <a:rPr lang="en-US" smtClean="0"/>
              <a:t>24</a:t>
            </a:fld>
            <a:endParaRPr lang="en-US"/>
          </a:p>
        </p:txBody>
      </p:sp>
      <p:sp>
        <p:nvSpPr>
          <p:cNvPr id="7" name="Arrow: Left 6">
            <a:extLst>
              <a:ext uri="{FF2B5EF4-FFF2-40B4-BE49-F238E27FC236}">
                <a16:creationId xmlns:a16="http://schemas.microsoft.com/office/drawing/2014/main" id="{AA344E07-338F-7215-29B9-A239499CA199}"/>
              </a:ext>
            </a:extLst>
          </p:cNvPr>
          <p:cNvSpPr/>
          <p:nvPr/>
        </p:nvSpPr>
        <p:spPr>
          <a:xfrm>
            <a:off x="1989826" y="2478657"/>
            <a:ext cx="442823" cy="235788"/>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601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ircular gold frame with flowers&#10;&#10;AI-generated content may be incorrect.">
            <a:extLst>
              <a:ext uri="{FF2B5EF4-FFF2-40B4-BE49-F238E27FC236}">
                <a16:creationId xmlns:a16="http://schemas.microsoft.com/office/drawing/2014/main" id="{F414C625-F2BD-334D-E484-3473EB599F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67375"/>
            <a:ext cx="10366612" cy="6088975"/>
          </a:xfrm>
        </p:spPr>
      </p:pic>
      <p:sp>
        <p:nvSpPr>
          <p:cNvPr id="4" name="Date Placeholder 3">
            <a:extLst>
              <a:ext uri="{FF2B5EF4-FFF2-40B4-BE49-F238E27FC236}">
                <a16:creationId xmlns:a16="http://schemas.microsoft.com/office/drawing/2014/main" id="{60478794-4D1A-5BFD-CB17-6E4B2E67EA5E}"/>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5705D469-9F6C-AC1C-3EAF-A366ABE4512B}"/>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F4C35F45-871E-5719-B13D-444A9386800B}"/>
              </a:ext>
            </a:extLst>
          </p:cNvPr>
          <p:cNvSpPr>
            <a:spLocks noGrp="1"/>
          </p:cNvSpPr>
          <p:nvPr>
            <p:ph type="sldNum" sz="quarter" idx="12"/>
          </p:nvPr>
        </p:nvSpPr>
        <p:spPr/>
        <p:txBody>
          <a:bodyPr/>
          <a:lstStyle/>
          <a:p>
            <a:fld id="{379733A2-39B6-4A13-B3EC-8FBD5615B05B}" type="slidenum">
              <a:rPr lang="en-US" smtClean="0"/>
              <a:t>25</a:t>
            </a:fld>
            <a:endParaRPr lang="en-US" dirty="0"/>
          </a:p>
        </p:txBody>
      </p:sp>
      <p:sp>
        <p:nvSpPr>
          <p:cNvPr id="9" name="TextBox 8">
            <a:extLst>
              <a:ext uri="{FF2B5EF4-FFF2-40B4-BE49-F238E27FC236}">
                <a16:creationId xmlns:a16="http://schemas.microsoft.com/office/drawing/2014/main" id="{54CECCED-D243-E952-0704-90AB1F0EE4CF}"/>
              </a:ext>
            </a:extLst>
          </p:cNvPr>
          <p:cNvSpPr txBox="1"/>
          <p:nvPr/>
        </p:nvSpPr>
        <p:spPr>
          <a:xfrm>
            <a:off x="4038600" y="2173406"/>
            <a:ext cx="3720722" cy="646331"/>
          </a:xfrm>
          <a:prstGeom prst="rect">
            <a:avLst/>
          </a:prstGeom>
          <a:solidFill>
            <a:srgbClr val="F6F7F2"/>
          </a:solidFill>
        </p:spPr>
        <p:txBody>
          <a:bodyPr wrap="square" rtlCol="0">
            <a:spAutoFit/>
          </a:bodyPr>
          <a:lstStyle/>
          <a:p>
            <a:r>
              <a:rPr lang="fa-IR" sz="3600" dirty="0"/>
              <a:t>از توجه شما سپاسگذارم</a:t>
            </a:r>
            <a:endParaRPr lang="en-US" sz="3600" dirty="0"/>
          </a:p>
        </p:txBody>
      </p:sp>
    </p:spTree>
    <p:extLst>
      <p:ext uri="{BB962C8B-B14F-4D97-AF65-F5344CB8AC3E}">
        <p14:creationId xmlns:p14="http://schemas.microsoft.com/office/powerpoint/2010/main" val="2993703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496A-E005-7A34-A339-FD47EB94D64A}"/>
              </a:ext>
            </a:extLst>
          </p:cNvPr>
          <p:cNvSpPr>
            <a:spLocks noGrp="1"/>
          </p:cNvSpPr>
          <p:nvPr>
            <p:ph type="title"/>
          </p:nvPr>
        </p:nvSpPr>
        <p:spPr/>
        <p:txBody>
          <a:bodyPr/>
          <a:lstStyle/>
          <a:p>
            <a:r>
              <a:rPr lang="en-US" dirty="0">
                <a:hlinkClick r:id="rId2" action="ppaction://hlinksldjump"/>
              </a:rPr>
              <a:t>HbA1c</a:t>
            </a:r>
            <a:endParaRPr lang="en-US" dirty="0"/>
          </a:p>
        </p:txBody>
      </p:sp>
      <p:sp>
        <p:nvSpPr>
          <p:cNvPr id="3" name="Content Placeholder 2">
            <a:extLst>
              <a:ext uri="{FF2B5EF4-FFF2-40B4-BE49-F238E27FC236}">
                <a16:creationId xmlns:a16="http://schemas.microsoft.com/office/drawing/2014/main" id="{741DF1F5-F8C6-4AA7-D423-E3415F2C9BCC}"/>
              </a:ext>
            </a:extLst>
          </p:cNvPr>
          <p:cNvSpPr>
            <a:spLocks noGrp="1"/>
          </p:cNvSpPr>
          <p:nvPr>
            <p:ph idx="1"/>
          </p:nvPr>
        </p:nvSpPr>
        <p:spPr/>
        <p:txBody>
          <a:bodyPr/>
          <a:lstStyle/>
          <a:p>
            <a:r>
              <a:rPr lang="en-US" dirty="0"/>
              <a:t>HbA1c </a:t>
            </a:r>
            <a:r>
              <a:rPr lang="ar-SA" dirty="0"/>
              <a:t>یک نوع هموگلوبین (پروتئین موجود در گلبول‌های قرمز که اکسیژن حمل</a:t>
            </a:r>
            <a:r>
              <a:rPr lang="en-US" dirty="0"/>
              <a:t> </a:t>
            </a:r>
            <a:r>
              <a:rPr lang="fa-IR" dirty="0"/>
              <a:t>میکند</a:t>
            </a:r>
            <a:r>
              <a:rPr lang="ar-SA" dirty="0"/>
              <a:t>) است که به گلوکز خون متصل شده.</a:t>
            </a:r>
            <a:endParaRPr lang="fa-IR" dirty="0"/>
          </a:p>
          <a:p>
            <a:r>
              <a:rPr lang="ar-SA" dirty="0"/>
              <a:t>مقدار </a:t>
            </a:r>
            <a:r>
              <a:rPr lang="en-US" dirty="0"/>
              <a:t>HbA1c </a:t>
            </a:r>
            <a:r>
              <a:rPr lang="fa-IR" dirty="0"/>
              <a:t> </a:t>
            </a:r>
            <a:r>
              <a:rPr lang="ar-SA" dirty="0"/>
              <a:t>نشان‌دهنده‌ی میانگین قند خون در 2 تا 3 ماه گذشته است چون عمر گلبول قرمز تقریباً همین مدت است.</a:t>
            </a:r>
            <a:endParaRPr lang="fa-IR" dirty="0"/>
          </a:p>
          <a:p>
            <a:r>
              <a:rPr lang="ar-SA" dirty="0"/>
              <a:t>چرا مهمه برای دیابت؟</a:t>
            </a:r>
            <a:endParaRPr lang="fa-IR" dirty="0"/>
          </a:p>
          <a:p>
            <a:r>
              <a:rPr lang="ar-SA" dirty="0"/>
              <a:t>هرچقدر قند خون بالاتر باشه، مقدار </a:t>
            </a:r>
            <a:r>
              <a:rPr lang="en-US" dirty="0"/>
              <a:t>HbA1c </a:t>
            </a:r>
            <a:r>
              <a:rPr lang="fa-IR" dirty="0"/>
              <a:t> </a:t>
            </a:r>
            <a:r>
              <a:rPr lang="ar-SA" dirty="0"/>
              <a:t>هم بالاتر میره.</a:t>
            </a:r>
            <a:endParaRPr lang="fa-IR" dirty="0"/>
          </a:p>
          <a:p>
            <a:r>
              <a:rPr lang="ar-SA" dirty="0"/>
              <a:t>این شاخص </a:t>
            </a:r>
            <a:r>
              <a:rPr lang="fa-IR" dirty="0"/>
              <a:t>جهت</a:t>
            </a:r>
            <a:r>
              <a:rPr lang="ar-SA" dirty="0"/>
              <a:t> تشخیص، کنترل و پیگیری دیابت</a:t>
            </a:r>
            <a:endParaRPr lang="fa-IR" dirty="0"/>
          </a:p>
          <a:p>
            <a:r>
              <a:rPr lang="ar-SA" dirty="0"/>
              <a:t>مثلاً:</a:t>
            </a:r>
            <a:r>
              <a:rPr lang="en-US" dirty="0"/>
              <a:t>HbA1c </a:t>
            </a:r>
            <a:r>
              <a:rPr lang="fa-IR" dirty="0"/>
              <a:t> </a:t>
            </a:r>
            <a:r>
              <a:rPr lang="ar-SA" dirty="0"/>
              <a:t>کمتر از ۵</a:t>
            </a:r>
            <a:r>
              <a:rPr lang="fa-IR" dirty="0"/>
              <a:t>/</a:t>
            </a:r>
            <a:r>
              <a:rPr lang="ar-SA" dirty="0"/>
              <a:t>۷٪ طبیعی</a:t>
            </a:r>
            <a:r>
              <a:rPr lang="fa-IR" dirty="0"/>
              <a:t>-</a:t>
            </a:r>
            <a:r>
              <a:rPr lang="ar-SA" dirty="0"/>
              <a:t> ۵</a:t>
            </a:r>
            <a:r>
              <a:rPr lang="fa-IR" dirty="0"/>
              <a:t>/</a:t>
            </a:r>
            <a:r>
              <a:rPr lang="ar-SA" dirty="0"/>
              <a:t>۷٪ تا ۶</a:t>
            </a:r>
            <a:r>
              <a:rPr lang="fa-IR" dirty="0"/>
              <a:t>/</a:t>
            </a:r>
            <a:r>
              <a:rPr lang="ar-SA" dirty="0"/>
              <a:t>۴٪ نشانه‌ی پیش‌دیابت</a:t>
            </a:r>
            <a:r>
              <a:rPr lang="fa-IR" dirty="0"/>
              <a:t>.</a:t>
            </a:r>
            <a:r>
              <a:rPr lang="ar-SA" dirty="0"/>
              <a:t> ۶</a:t>
            </a:r>
            <a:r>
              <a:rPr lang="fa-IR" dirty="0"/>
              <a:t>/</a:t>
            </a:r>
            <a:r>
              <a:rPr lang="ar-SA" dirty="0"/>
              <a:t>۵٪ یا بالاتر نشانه دیابت است</a:t>
            </a:r>
            <a:endParaRPr lang="en-US" dirty="0"/>
          </a:p>
        </p:txBody>
      </p:sp>
      <p:sp>
        <p:nvSpPr>
          <p:cNvPr id="4" name="Date Placeholder 3">
            <a:extLst>
              <a:ext uri="{FF2B5EF4-FFF2-40B4-BE49-F238E27FC236}">
                <a16:creationId xmlns:a16="http://schemas.microsoft.com/office/drawing/2014/main" id="{69A41085-0677-62E3-81BC-4E18C44F125F}"/>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9FB5379D-F862-E966-3C50-989FE57A6106}"/>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748AAC5B-0EB5-8074-ED89-0A02AB020399}"/>
              </a:ext>
            </a:extLst>
          </p:cNvPr>
          <p:cNvSpPr>
            <a:spLocks noGrp="1"/>
          </p:cNvSpPr>
          <p:nvPr>
            <p:ph type="sldNum" sz="quarter" idx="12"/>
          </p:nvPr>
        </p:nvSpPr>
        <p:spPr/>
        <p:txBody>
          <a:bodyPr/>
          <a:lstStyle/>
          <a:p>
            <a:fld id="{379733A2-39B6-4A13-B3EC-8FBD5615B05B}" type="slidenum">
              <a:rPr lang="en-US" smtClean="0"/>
              <a:t>26</a:t>
            </a:fld>
            <a:endParaRPr lang="en-US" dirty="0"/>
          </a:p>
        </p:txBody>
      </p:sp>
    </p:spTree>
    <p:extLst>
      <p:ext uri="{BB962C8B-B14F-4D97-AF65-F5344CB8AC3E}">
        <p14:creationId xmlns:p14="http://schemas.microsoft.com/office/powerpoint/2010/main" val="4051320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C411-CA12-3C85-F51F-41CB7C9E6037}"/>
              </a:ext>
            </a:extLst>
          </p:cNvPr>
          <p:cNvSpPr>
            <a:spLocks noGrp="1"/>
          </p:cNvSpPr>
          <p:nvPr>
            <p:ph type="title"/>
          </p:nvPr>
        </p:nvSpPr>
        <p:spPr/>
        <p:txBody>
          <a:bodyPr/>
          <a:lstStyle/>
          <a:p>
            <a:r>
              <a:rPr lang="en-US" dirty="0"/>
              <a:t>C-peptide</a:t>
            </a:r>
          </a:p>
        </p:txBody>
      </p:sp>
      <p:sp>
        <p:nvSpPr>
          <p:cNvPr id="3" name="Content Placeholder 2">
            <a:extLst>
              <a:ext uri="{FF2B5EF4-FFF2-40B4-BE49-F238E27FC236}">
                <a16:creationId xmlns:a16="http://schemas.microsoft.com/office/drawing/2014/main" id="{6E7A9412-FFF5-5374-8216-AA923D7C1D80}"/>
              </a:ext>
            </a:extLst>
          </p:cNvPr>
          <p:cNvSpPr>
            <a:spLocks noGrp="1"/>
          </p:cNvSpPr>
          <p:nvPr>
            <p:ph idx="1"/>
          </p:nvPr>
        </p:nvSpPr>
        <p:spPr/>
        <p:txBody>
          <a:bodyPr>
            <a:normAutofit/>
          </a:bodyPr>
          <a:lstStyle/>
          <a:p>
            <a:r>
              <a:rPr lang="ar-SA" dirty="0"/>
              <a:t>وقتی انسولین تولید می‌</a:t>
            </a:r>
            <a:r>
              <a:rPr lang="fa-IR" dirty="0"/>
              <a:t>شود</a:t>
            </a:r>
            <a:r>
              <a:rPr lang="ar-SA" dirty="0"/>
              <a:t>، ابتدا یه پروهورمون به نام پروانسولین</a:t>
            </a:r>
            <a:r>
              <a:rPr lang="fa-IR" dirty="0"/>
              <a:t> </a:t>
            </a:r>
            <a:r>
              <a:rPr lang="en-US" dirty="0"/>
              <a:t>proinsulin</a:t>
            </a:r>
            <a:r>
              <a:rPr lang="fa-IR" dirty="0"/>
              <a:t> که </a:t>
            </a:r>
            <a:r>
              <a:rPr lang="ar-SA" dirty="0"/>
              <a:t>دو بخش </a:t>
            </a:r>
            <a:r>
              <a:rPr lang="fa-IR" dirty="0"/>
              <a:t>دارد</a:t>
            </a:r>
            <a:r>
              <a:rPr lang="ar-SA" dirty="0"/>
              <a:t>:</a:t>
            </a:r>
            <a:endParaRPr lang="fa-IR" dirty="0"/>
          </a:p>
          <a:p>
            <a:r>
              <a:rPr lang="ar-SA" dirty="0"/>
              <a:t>انسولین فعال</a:t>
            </a:r>
            <a:endParaRPr lang="fa-IR" dirty="0"/>
          </a:p>
          <a:p>
            <a:r>
              <a:rPr lang="en-US" dirty="0"/>
              <a:t>C-peptide </a:t>
            </a:r>
            <a:r>
              <a:rPr lang="ar-SA" dirty="0"/>
              <a:t>که نقش فعال ندار</a:t>
            </a:r>
            <a:r>
              <a:rPr lang="fa-IR" dirty="0"/>
              <a:t>د</a:t>
            </a:r>
            <a:r>
              <a:rPr lang="ar-SA" dirty="0"/>
              <a:t> ولی همزمان با انسولین آزاد می‌ش</a:t>
            </a:r>
            <a:r>
              <a:rPr lang="fa-IR" dirty="0"/>
              <a:t>ود</a:t>
            </a:r>
          </a:p>
          <a:p>
            <a:r>
              <a:rPr lang="ar-SA" dirty="0"/>
              <a:t>مقدار</a:t>
            </a:r>
            <a:r>
              <a:rPr lang="en-US" dirty="0"/>
              <a:t>C-peptide</a:t>
            </a:r>
            <a:r>
              <a:rPr lang="fa-IR" dirty="0"/>
              <a:t> </a:t>
            </a:r>
            <a:r>
              <a:rPr lang="en-US" dirty="0"/>
              <a:t> </a:t>
            </a:r>
            <a:r>
              <a:rPr lang="ar-SA" dirty="0"/>
              <a:t>در خون یک شاخص غیرمستقیم برای میزان تولید انسولین در بدن است.</a:t>
            </a:r>
            <a:endParaRPr lang="fa-IR" dirty="0"/>
          </a:p>
        </p:txBody>
      </p:sp>
      <p:sp>
        <p:nvSpPr>
          <p:cNvPr id="4" name="Date Placeholder 3">
            <a:extLst>
              <a:ext uri="{FF2B5EF4-FFF2-40B4-BE49-F238E27FC236}">
                <a16:creationId xmlns:a16="http://schemas.microsoft.com/office/drawing/2014/main" id="{BE2CD7EF-D1EA-9858-370D-5FDAA6FA0AD8}"/>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CA45CCE9-0937-A01C-53D1-3107C0E3068E}"/>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DFA60769-C3C7-AE92-14E8-92DC09A4326C}"/>
              </a:ext>
            </a:extLst>
          </p:cNvPr>
          <p:cNvSpPr>
            <a:spLocks noGrp="1"/>
          </p:cNvSpPr>
          <p:nvPr>
            <p:ph type="sldNum" sz="quarter" idx="12"/>
          </p:nvPr>
        </p:nvSpPr>
        <p:spPr/>
        <p:txBody>
          <a:bodyPr/>
          <a:lstStyle/>
          <a:p>
            <a:fld id="{379733A2-39B6-4A13-B3EC-8FBD5615B05B}" type="slidenum">
              <a:rPr lang="en-US" smtClean="0"/>
              <a:t>27</a:t>
            </a:fld>
            <a:endParaRPr lang="en-US" dirty="0"/>
          </a:p>
        </p:txBody>
      </p:sp>
    </p:spTree>
    <p:extLst>
      <p:ext uri="{BB962C8B-B14F-4D97-AF65-F5344CB8AC3E}">
        <p14:creationId xmlns:p14="http://schemas.microsoft.com/office/powerpoint/2010/main" val="769086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6727-65C3-D7ED-6751-517637B81B66}"/>
              </a:ext>
            </a:extLst>
          </p:cNvPr>
          <p:cNvSpPr>
            <a:spLocks noGrp="1"/>
          </p:cNvSpPr>
          <p:nvPr>
            <p:ph type="title"/>
          </p:nvPr>
        </p:nvSpPr>
        <p:spPr/>
        <p:txBody>
          <a:bodyPr/>
          <a:lstStyle/>
          <a:p>
            <a:r>
              <a:rPr lang="en-US" dirty="0"/>
              <a:t>C-peptide</a:t>
            </a:r>
          </a:p>
        </p:txBody>
      </p:sp>
      <p:sp>
        <p:nvSpPr>
          <p:cNvPr id="3" name="Content Placeholder 2">
            <a:extLst>
              <a:ext uri="{FF2B5EF4-FFF2-40B4-BE49-F238E27FC236}">
                <a16:creationId xmlns:a16="http://schemas.microsoft.com/office/drawing/2014/main" id="{C93D53F1-A784-ED24-1DCE-77A9D2E69D89}"/>
              </a:ext>
            </a:extLst>
          </p:cNvPr>
          <p:cNvSpPr>
            <a:spLocks noGrp="1"/>
          </p:cNvSpPr>
          <p:nvPr>
            <p:ph idx="1"/>
          </p:nvPr>
        </p:nvSpPr>
        <p:spPr/>
        <p:txBody>
          <a:bodyPr>
            <a:normAutofit fontScale="92500" lnSpcReduction="20000"/>
          </a:bodyPr>
          <a:lstStyle/>
          <a:p>
            <a:pPr marL="0" indent="0">
              <a:lnSpc>
                <a:spcPct val="150000"/>
              </a:lnSpc>
              <a:buNone/>
            </a:pPr>
            <a:r>
              <a:rPr lang="ar-SA" dirty="0"/>
              <a:t>چرا مهمه برای دیابت؟</a:t>
            </a:r>
          </a:p>
          <a:p>
            <a:pPr marL="0" indent="0">
              <a:lnSpc>
                <a:spcPct val="150000"/>
              </a:lnSpc>
              <a:buNone/>
            </a:pPr>
            <a:r>
              <a:rPr lang="ar-SA" dirty="0"/>
              <a:t>در دیابت نوع ۱، سلول‌های تولیدکننده انسولین در لوزالمعده تخریب می‌ش</a:t>
            </a:r>
            <a:r>
              <a:rPr lang="fa-IR" dirty="0"/>
              <a:t>و</a:t>
            </a:r>
            <a:r>
              <a:rPr lang="ar-SA" dirty="0"/>
              <a:t>ن</a:t>
            </a:r>
            <a:r>
              <a:rPr lang="fa-IR" dirty="0"/>
              <a:t>د</a:t>
            </a:r>
            <a:r>
              <a:rPr lang="ar-SA" dirty="0"/>
              <a:t> و </a:t>
            </a:r>
            <a:endParaRPr lang="fa-IR" dirty="0"/>
          </a:p>
          <a:p>
            <a:pPr marL="0" indent="0">
              <a:lnSpc>
                <a:spcPct val="150000"/>
              </a:lnSpc>
              <a:buNone/>
            </a:pPr>
            <a:r>
              <a:rPr lang="ar-SA" dirty="0"/>
              <a:t>سطح</a:t>
            </a:r>
            <a:r>
              <a:rPr lang="fa-IR" dirty="0"/>
              <a:t> </a:t>
            </a:r>
            <a:r>
              <a:rPr lang="en-US" dirty="0"/>
              <a:t>C-peptide</a:t>
            </a:r>
            <a:r>
              <a:rPr lang="fa-IR" dirty="0"/>
              <a:t> </a:t>
            </a:r>
            <a:r>
              <a:rPr lang="ar-SA" dirty="0"/>
              <a:t>پایین می‌آید.</a:t>
            </a:r>
          </a:p>
          <a:p>
            <a:pPr marL="0" indent="0">
              <a:lnSpc>
                <a:spcPct val="150000"/>
              </a:lnSpc>
              <a:buNone/>
            </a:pPr>
            <a:r>
              <a:rPr lang="ar-SA" dirty="0"/>
              <a:t>در دیابت نوع ۲، معمولاً انسولین وجود دار</a:t>
            </a:r>
            <a:r>
              <a:rPr lang="fa-IR" dirty="0"/>
              <a:t>د</a:t>
            </a:r>
            <a:r>
              <a:rPr lang="ar-SA" dirty="0"/>
              <a:t> ولی بدن به</a:t>
            </a:r>
            <a:r>
              <a:rPr lang="fa-IR" dirty="0"/>
              <a:t> انسولین</a:t>
            </a:r>
            <a:r>
              <a:rPr lang="ar-SA" dirty="0"/>
              <a:t> مقاوم شده (انسولین کافی تولید می‌شه یا حتی زیادتر)، بنابراین</a:t>
            </a:r>
            <a:r>
              <a:rPr lang="en-US" dirty="0"/>
              <a:t>C-peptide</a:t>
            </a:r>
            <a:r>
              <a:rPr lang="fa-IR" dirty="0"/>
              <a:t> </a:t>
            </a:r>
            <a:r>
              <a:rPr lang="en-US" dirty="0"/>
              <a:t> </a:t>
            </a:r>
            <a:r>
              <a:rPr lang="ar-SA" dirty="0"/>
              <a:t>ممکنه نرمال یا حتی بالاتر باشه.</a:t>
            </a:r>
            <a:endParaRPr lang="fa-IR" dirty="0"/>
          </a:p>
          <a:p>
            <a:pPr marL="0" indent="0">
              <a:lnSpc>
                <a:spcPct val="150000"/>
              </a:lnSpc>
              <a:buNone/>
            </a:pPr>
            <a:r>
              <a:rPr lang="ar-SA" dirty="0"/>
              <a:t>نکته:</a:t>
            </a:r>
            <a:r>
              <a:rPr lang="fa-IR" dirty="0"/>
              <a:t> </a:t>
            </a:r>
            <a:r>
              <a:rPr lang="ar-SA" dirty="0"/>
              <a:t>اندازه‌گیری</a:t>
            </a:r>
            <a:r>
              <a:rPr lang="en-US" dirty="0"/>
              <a:t>C-peptide</a:t>
            </a:r>
            <a:r>
              <a:rPr lang="fa-IR" dirty="0"/>
              <a:t> </a:t>
            </a:r>
            <a:r>
              <a:rPr lang="ar-SA" dirty="0"/>
              <a:t>کمک می‌کنه تا پزشک بفهم</a:t>
            </a:r>
            <a:r>
              <a:rPr lang="fa-IR" dirty="0"/>
              <a:t>د</a:t>
            </a:r>
            <a:r>
              <a:rPr lang="ar-SA" dirty="0"/>
              <a:t> بدن چقدر انسولین تولید می‌کن</a:t>
            </a:r>
            <a:r>
              <a:rPr lang="fa-IR" dirty="0"/>
              <a:t>د</a:t>
            </a:r>
            <a:r>
              <a:rPr lang="ar-SA" dirty="0"/>
              <a:t> </a:t>
            </a:r>
            <a:r>
              <a:rPr lang="fa-IR" dirty="0"/>
              <a:t>تا</a:t>
            </a:r>
            <a:r>
              <a:rPr lang="ar-SA" dirty="0"/>
              <a:t> بتو</a:t>
            </a:r>
            <a:r>
              <a:rPr lang="fa-IR" dirty="0"/>
              <a:t>ا</a:t>
            </a:r>
            <a:r>
              <a:rPr lang="ar-SA" dirty="0"/>
              <a:t>ن</a:t>
            </a:r>
            <a:r>
              <a:rPr lang="fa-IR" dirty="0"/>
              <a:t>د</a:t>
            </a:r>
            <a:r>
              <a:rPr lang="ar-SA" dirty="0"/>
              <a:t> نوع دیابت رو بهتر تشخیص بده</a:t>
            </a:r>
            <a:r>
              <a:rPr lang="fa-IR" dirty="0"/>
              <a:t>د</a:t>
            </a:r>
            <a:r>
              <a:rPr lang="ar-SA" dirty="0"/>
              <a:t> یا درمان ر</a:t>
            </a:r>
            <a:r>
              <a:rPr lang="fa-IR" dirty="0"/>
              <a:t>ا</a:t>
            </a:r>
            <a:r>
              <a:rPr lang="ar-SA" dirty="0"/>
              <a:t> تنظیم کن</a:t>
            </a:r>
            <a:r>
              <a:rPr lang="fa-IR" dirty="0"/>
              <a:t>د</a:t>
            </a:r>
            <a:endParaRPr lang="ar-SA" dirty="0"/>
          </a:p>
          <a:p>
            <a:endParaRPr lang="en-US" dirty="0"/>
          </a:p>
        </p:txBody>
      </p:sp>
      <p:sp>
        <p:nvSpPr>
          <p:cNvPr id="4" name="Date Placeholder 3">
            <a:extLst>
              <a:ext uri="{FF2B5EF4-FFF2-40B4-BE49-F238E27FC236}">
                <a16:creationId xmlns:a16="http://schemas.microsoft.com/office/drawing/2014/main" id="{1DF60E4E-0202-A26D-5F21-F8D5080E1CEC}"/>
              </a:ext>
            </a:extLst>
          </p:cNvPr>
          <p:cNvSpPr>
            <a:spLocks noGrp="1"/>
          </p:cNvSpPr>
          <p:nvPr>
            <p:ph type="dt" sz="half" idx="10"/>
          </p:nvPr>
        </p:nvSpPr>
        <p:spPr/>
        <p:txBody>
          <a:bodyPr/>
          <a:lstStyle/>
          <a:p>
            <a:r>
              <a:rPr lang="en-US" dirty="0"/>
              <a:t>27/2/1404</a:t>
            </a:r>
            <a:r>
              <a:rPr lang="fa-IR" dirty="0"/>
              <a:t> </a:t>
            </a:r>
            <a:endParaRPr lang="en-US" dirty="0"/>
          </a:p>
        </p:txBody>
      </p:sp>
      <p:sp>
        <p:nvSpPr>
          <p:cNvPr id="5" name="Footer Placeholder 4">
            <a:extLst>
              <a:ext uri="{FF2B5EF4-FFF2-40B4-BE49-F238E27FC236}">
                <a16:creationId xmlns:a16="http://schemas.microsoft.com/office/drawing/2014/main" id="{118FE9D6-48A8-69B8-E055-7D64EFE2EA63}"/>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77154CDF-6070-5077-DF9B-A510130EF09C}"/>
              </a:ext>
            </a:extLst>
          </p:cNvPr>
          <p:cNvSpPr>
            <a:spLocks noGrp="1"/>
          </p:cNvSpPr>
          <p:nvPr>
            <p:ph type="sldNum" sz="quarter" idx="12"/>
          </p:nvPr>
        </p:nvSpPr>
        <p:spPr/>
        <p:txBody>
          <a:bodyPr/>
          <a:lstStyle/>
          <a:p>
            <a:fld id="{379733A2-39B6-4A13-B3EC-8FBD5615B05B}" type="slidenum">
              <a:rPr lang="en-US" smtClean="0"/>
              <a:t>28</a:t>
            </a:fld>
            <a:endParaRPr lang="en-US"/>
          </a:p>
        </p:txBody>
      </p:sp>
      <p:sp>
        <p:nvSpPr>
          <p:cNvPr id="7" name="Arrow: Left 6">
            <a:hlinkClick r:id="rId2" action="ppaction://hlinksldjump"/>
            <a:extLst>
              <a:ext uri="{FF2B5EF4-FFF2-40B4-BE49-F238E27FC236}">
                <a16:creationId xmlns:a16="http://schemas.microsoft.com/office/drawing/2014/main" id="{8BA220C7-4C17-95C1-8888-F1067CDC39EF}"/>
              </a:ext>
            </a:extLst>
          </p:cNvPr>
          <p:cNvSpPr/>
          <p:nvPr/>
        </p:nvSpPr>
        <p:spPr>
          <a:xfrm>
            <a:off x="1410789" y="5708469"/>
            <a:ext cx="424542" cy="26778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461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B806-7616-AB52-1DCE-10188089AADD}"/>
              </a:ext>
            </a:extLst>
          </p:cNvPr>
          <p:cNvSpPr>
            <a:spLocks noGrp="1"/>
          </p:cNvSpPr>
          <p:nvPr>
            <p:ph type="title"/>
          </p:nvPr>
        </p:nvSpPr>
        <p:spPr/>
        <p:txBody>
          <a:bodyPr/>
          <a:lstStyle/>
          <a:p>
            <a:r>
              <a:rPr lang="fa-IR" dirty="0"/>
              <a:t>متغیر های تعدیل شده</a:t>
            </a:r>
            <a:endParaRPr lang="en-US" dirty="0"/>
          </a:p>
        </p:txBody>
      </p:sp>
      <p:sp>
        <p:nvSpPr>
          <p:cNvPr id="3" name="Content Placeholder 2">
            <a:extLst>
              <a:ext uri="{FF2B5EF4-FFF2-40B4-BE49-F238E27FC236}">
                <a16:creationId xmlns:a16="http://schemas.microsoft.com/office/drawing/2014/main" id="{067A73C1-42F9-8C10-7F49-ACAE96111C3B}"/>
              </a:ext>
            </a:extLst>
          </p:cNvPr>
          <p:cNvSpPr>
            <a:spLocks noGrp="1"/>
          </p:cNvSpPr>
          <p:nvPr>
            <p:ph idx="1"/>
          </p:nvPr>
        </p:nvSpPr>
        <p:spPr/>
        <p:txBody>
          <a:bodyPr>
            <a:normAutofit fontScale="92500"/>
          </a:bodyPr>
          <a:lstStyle/>
          <a:p>
            <a:r>
              <a:rPr lang="ar-SA" dirty="0"/>
              <a:t>تعداد زایمان (۱، ۲، یا ۳ یا بیشتر)، نژاد و قومیت (سفیدپوست، سایر)، سابقه‌ی خانوادگی دیابت (بله، خیر)، مصرف قرص‌های ضدبارداری خوراکی (هرگز، گذشته، یا فعلی)، وضعیت یائسگی (پیش‌یائسگی، پس‌یائسگی)، سابقه‌ی کار شیفت شب (بله، خیر)، بیماری‌های تنفسی (بله، خیر)، افسردگی (بله، خیر)، استفاده از داروهای ضدافسردگی (بله، خیر)، استفاده از سایر داروهای شناخته‌شده‌ی تأثیرگذار بر خواب (شامل بتابلوکرها، استروئیدهای خوراکی، و آرام‌بخش‌های خفیف [بله، خیر])، سیگار کشیدن (فعلی، سابق، یا هرگز)، فعالیت بدنی (ساعت معادل متابولیک در هفته [چهارک‌ها])، دریافت کلی انرژی (چهارک‌ها)، مصرف الکل (چهارک‌ها)، مصرف کافئین (چهارک‌ها)،</a:t>
            </a:r>
            <a:endParaRPr lang="fa-IR" dirty="0"/>
          </a:p>
          <a:p>
            <a:r>
              <a:rPr lang="ar-SA" dirty="0"/>
              <a:t>امتیاز شاخص تغذیه سالم جایگزین</a:t>
            </a:r>
            <a:r>
              <a:rPr lang="fa-IR" dirty="0"/>
              <a:t> </a:t>
            </a:r>
            <a:r>
              <a:rPr lang="en-US" dirty="0" err="1"/>
              <a:t>AlternateHealthy</a:t>
            </a:r>
            <a:r>
              <a:rPr lang="en-US" dirty="0"/>
              <a:t> Eating Index score</a:t>
            </a:r>
            <a:r>
              <a:rPr lang="fa-IR" dirty="0"/>
              <a:t>(</a:t>
            </a:r>
            <a:r>
              <a:rPr lang="ar-SA" dirty="0"/>
              <a:t>چهارک‌ها)،</a:t>
            </a:r>
            <a:endParaRPr lang="fa-IR" dirty="0"/>
          </a:p>
          <a:p>
            <a:r>
              <a:rPr lang="ar-SA" dirty="0"/>
              <a:t> و نمایه‌ی توده‌ی بدنی</a:t>
            </a:r>
            <a:r>
              <a:rPr lang="en-US" dirty="0"/>
              <a:t>(BMI) </a:t>
            </a:r>
            <a:r>
              <a:rPr lang="ar-SA" dirty="0"/>
              <a:t>محاسبه‌شده به‌صورت وزن بر حسب کیلوگرم تقسیم بر قد بر حسب متر به توان دو</a:t>
            </a:r>
            <a:endParaRPr lang="en-US" dirty="0"/>
          </a:p>
        </p:txBody>
      </p:sp>
      <p:sp>
        <p:nvSpPr>
          <p:cNvPr id="4" name="Date Placeholder 3">
            <a:extLst>
              <a:ext uri="{FF2B5EF4-FFF2-40B4-BE49-F238E27FC236}">
                <a16:creationId xmlns:a16="http://schemas.microsoft.com/office/drawing/2014/main" id="{3D9FCE45-41B0-D053-586B-68593CC3D6E9}"/>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D38B21C0-05B0-5844-5B9C-10F31E53A473}"/>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0918D55F-7F89-EAB2-2E11-2F580E985556}"/>
              </a:ext>
            </a:extLst>
          </p:cNvPr>
          <p:cNvSpPr>
            <a:spLocks noGrp="1"/>
          </p:cNvSpPr>
          <p:nvPr>
            <p:ph type="sldNum" sz="quarter" idx="12"/>
          </p:nvPr>
        </p:nvSpPr>
        <p:spPr/>
        <p:txBody>
          <a:bodyPr/>
          <a:lstStyle/>
          <a:p>
            <a:fld id="{379733A2-39B6-4A13-B3EC-8FBD5615B05B}" type="slidenum">
              <a:rPr lang="en-US" smtClean="0"/>
              <a:t>29</a:t>
            </a:fld>
            <a:endParaRPr lang="en-US" dirty="0"/>
          </a:p>
        </p:txBody>
      </p:sp>
      <p:sp>
        <p:nvSpPr>
          <p:cNvPr id="7" name="Arrow: Left 6">
            <a:hlinkClick r:id="rId2" action="ppaction://hlinksldjump"/>
            <a:extLst>
              <a:ext uri="{FF2B5EF4-FFF2-40B4-BE49-F238E27FC236}">
                <a16:creationId xmlns:a16="http://schemas.microsoft.com/office/drawing/2014/main" id="{13D6F276-2C8B-FFC2-9CF2-B51A4DC176FB}"/>
              </a:ext>
            </a:extLst>
          </p:cNvPr>
          <p:cNvSpPr/>
          <p:nvPr/>
        </p:nvSpPr>
        <p:spPr>
          <a:xfrm>
            <a:off x="1109932" y="5572664"/>
            <a:ext cx="736121" cy="41981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7722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5F925-9A55-C6F7-8A7F-6B90CB8B19C6}"/>
              </a:ext>
            </a:extLst>
          </p:cNvPr>
          <p:cNvSpPr>
            <a:spLocks noGrp="1"/>
          </p:cNvSpPr>
          <p:nvPr>
            <p:ph type="title"/>
          </p:nvPr>
        </p:nvSpPr>
        <p:spPr>
          <a:xfrm>
            <a:off x="1043631" y="809898"/>
            <a:ext cx="9942716" cy="1554480"/>
          </a:xfrm>
        </p:spPr>
        <p:txBody>
          <a:bodyPr anchor="ctr">
            <a:normAutofit/>
          </a:bodyPr>
          <a:lstStyle/>
          <a:p>
            <a:r>
              <a:rPr lang="fa-IR" sz="4800"/>
              <a:t>مقدمه </a:t>
            </a:r>
            <a:r>
              <a:rPr lang="en-US" sz="4800"/>
              <a:t>(introduction)</a:t>
            </a:r>
          </a:p>
        </p:txBody>
      </p:sp>
      <p:sp>
        <p:nvSpPr>
          <p:cNvPr id="3" name="Content Placeholder 2">
            <a:extLst>
              <a:ext uri="{FF2B5EF4-FFF2-40B4-BE49-F238E27FC236}">
                <a16:creationId xmlns:a16="http://schemas.microsoft.com/office/drawing/2014/main" id="{F4FB56D3-954B-6D59-BF8C-D7C26232C87F}"/>
              </a:ext>
            </a:extLst>
          </p:cNvPr>
          <p:cNvSpPr>
            <a:spLocks noGrp="1"/>
          </p:cNvSpPr>
          <p:nvPr>
            <p:ph idx="1"/>
          </p:nvPr>
        </p:nvSpPr>
        <p:spPr>
          <a:xfrm>
            <a:off x="1045028" y="2364378"/>
            <a:ext cx="10117706" cy="3777802"/>
          </a:xfrm>
        </p:spPr>
        <p:txBody>
          <a:bodyPr anchor="ctr">
            <a:normAutofit/>
          </a:bodyPr>
          <a:lstStyle/>
          <a:p>
            <a:pPr>
              <a:lnSpc>
                <a:spcPct val="100000"/>
              </a:lnSpc>
            </a:pPr>
            <a:r>
              <a:rPr lang="fa-IR" sz="3200" dirty="0"/>
              <a:t>اهمیت کیفیت و کمیت</a:t>
            </a:r>
            <a:r>
              <a:rPr lang="ar-SA" sz="3200" dirty="0"/>
              <a:t> خواب</a:t>
            </a:r>
            <a:r>
              <a:rPr lang="fa-IR" sz="3200" dirty="0"/>
              <a:t> در</a:t>
            </a:r>
            <a:r>
              <a:rPr lang="ar-SA" sz="3200" dirty="0"/>
              <a:t> سطح جهانی </a:t>
            </a:r>
            <a:r>
              <a:rPr lang="fa-IR" sz="3200" dirty="0"/>
              <a:t>و بیماری ها در جمعیت عمومی</a:t>
            </a:r>
          </a:p>
          <a:p>
            <a:pPr>
              <a:lnSpc>
                <a:spcPct val="100000"/>
              </a:lnSpc>
            </a:pPr>
            <a:r>
              <a:rPr lang="fa-IR" sz="3200" dirty="0"/>
              <a:t>ارتباط کیفیت خواب پایین و کاهش مدت خواب و خروپف مکرر</a:t>
            </a:r>
          </a:p>
          <a:p>
            <a:pPr marL="0" indent="0">
              <a:lnSpc>
                <a:spcPct val="100000"/>
              </a:lnSpc>
              <a:buNone/>
            </a:pPr>
            <a:r>
              <a:rPr lang="fa-IR" sz="3200" dirty="0"/>
              <a:t>از طریق اختلال در ریتم خواب و بیداری(سمپاتیک) با:</a:t>
            </a:r>
            <a:endParaRPr lang="en-US" sz="3200" dirty="0"/>
          </a:p>
          <a:p>
            <a:pPr marL="0" indent="0">
              <a:lnSpc>
                <a:spcPct val="100000"/>
              </a:lnSpc>
              <a:buNone/>
            </a:pPr>
            <a:r>
              <a:rPr lang="fa-IR" sz="3200" dirty="0"/>
              <a:t>افزایش خطر </a:t>
            </a:r>
            <a:r>
              <a:rPr lang="en-US" sz="3200" dirty="0"/>
              <a:t>T2D </a:t>
            </a:r>
            <a:r>
              <a:rPr lang="fa-IR" sz="3200" dirty="0"/>
              <a:t>، افزایش سطح گلوکز پلاسما پس از صرف غذا، </a:t>
            </a:r>
          </a:p>
          <a:p>
            <a:pPr marL="0" indent="0">
              <a:lnSpc>
                <a:spcPct val="100000"/>
              </a:lnSpc>
              <a:buNone/>
            </a:pPr>
            <a:r>
              <a:rPr lang="fa-IR" sz="3200" dirty="0"/>
              <a:t>سطوح بالاتر </a:t>
            </a:r>
            <a:r>
              <a:rPr lang="en-US" sz="3200" dirty="0"/>
              <a:t>HbA1c</a:t>
            </a:r>
            <a:r>
              <a:rPr lang="fa-IR" sz="3200" dirty="0"/>
              <a:t> و مقاومت به انسولین</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73D8878-1908-D9B7-BA1B-204DBD730F49}"/>
              </a:ext>
            </a:extLst>
          </p:cNvPr>
          <p:cNvSpPr>
            <a:spLocks noGrp="1"/>
          </p:cNvSpPr>
          <p:nvPr>
            <p:ph type="dt" sz="half" idx="10"/>
          </p:nvPr>
        </p:nvSpPr>
        <p:spPr>
          <a:xfrm>
            <a:off x="838200" y="6492240"/>
            <a:ext cx="2743200" cy="365125"/>
          </a:xfrm>
        </p:spPr>
        <p:txBody>
          <a:bodyPr>
            <a:normAutofit/>
          </a:bodyPr>
          <a:lstStyle/>
          <a:p>
            <a:pPr>
              <a:spcAft>
                <a:spcPts val="600"/>
              </a:spcAft>
            </a:pPr>
            <a:r>
              <a:rPr lang="en-US"/>
              <a:t>27/2/1404</a:t>
            </a:r>
          </a:p>
        </p:txBody>
      </p:sp>
      <p:sp>
        <p:nvSpPr>
          <p:cNvPr id="5" name="Footer Placeholder 4">
            <a:extLst>
              <a:ext uri="{FF2B5EF4-FFF2-40B4-BE49-F238E27FC236}">
                <a16:creationId xmlns:a16="http://schemas.microsoft.com/office/drawing/2014/main" id="{5CEECD43-2EB4-349E-4934-4613AC732D26}"/>
              </a:ext>
            </a:extLst>
          </p:cNvPr>
          <p:cNvSpPr>
            <a:spLocks noGrp="1"/>
          </p:cNvSpPr>
          <p:nvPr>
            <p:ph type="ftr" sz="quarter" idx="11"/>
          </p:nvPr>
        </p:nvSpPr>
        <p:spPr>
          <a:xfrm>
            <a:off x="4038600" y="6492240"/>
            <a:ext cx="4114800" cy="365125"/>
          </a:xfrm>
        </p:spPr>
        <p:txBody>
          <a:bodyPr>
            <a:normAutofit/>
          </a:bodyPr>
          <a:lstStyle/>
          <a:p>
            <a:pPr>
              <a:spcAft>
                <a:spcPts val="600"/>
              </a:spcAft>
            </a:pPr>
            <a:r>
              <a:rPr lang="ar-SA"/>
              <a:t>معصومه اعلائی</a:t>
            </a:r>
            <a:endParaRPr lang="en-US"/>
          </a:p>
        </p:txBody>
      </p:sp>
      <p:sp>
        <p:nvSpPr>
          <p:cNvPr id="6" name="Slide Number Placeholder 5">
            <a:extLst>
              <a:ext uri="{FF2B5EF4-FFF2-40B4-BE49-F238E27FC236}">
                <a16:creationId xmlns:a16="http://schemas.microsoft.com/office/drawing/2014/main" id="{4BABF870-9FAC-63CB-34E6-E94A0230CBA3}"/>
              </a:ext>
            </a:extLst>
          </p:cNvPr>
          <p:cNvSpPr>
            <a:spLocks noGrp="1"/>
          </p:cNvSpPr>
          <p:nvPr>
            <p:ph type="sldNum" sz="quarter" idx="12"/>
          </p:nvPr>
        </p:nvSpPr>
        <p:spPr>
          <a:xfrm>
            <a:off x="8610600" y="6492240"/>
            <a:ext cx="2743200" cy="365125"/>
          </a:xfrm>
        </p:spPr>
        <p:txBody>
          <a:bodyPr>
            <a:normAutofit/>
          </a:bodyPr>
          <a:lstStyle/>
          <a:p>
            <a:pPr>
              <a:spcAft>
                <a:spcPts val="600"/>
              </a:spcAft>
            </a:pPr>
            <a:fld id="{379733A2-39B6-4A13-B3EC-8FBD5615B05B}" type="slidenum">
              <a:rPr lang="en-US" smtClean="0"/>
              <a:pPr>
                <a:spcAft>
                  <a:spcPts val="600"/>
                </a:spcAft>
              </a:pPr>
              <a:t>3</a:t>
            </a:fld>
            <a:endParaRPr lang="en-US"/>
          </a:p>
        </p:txBody>
      </p:sp>
      <p:sp>
        <p:nvSpPr>
          <p:cNvPr id="9" name="TextBox 8">
            <a:extLst>
              <a:ext uri="{FF2B5EF4-FFF2-40B4-BE49-F238E27FC236}">
                <a16:creationId xmlns:a16="http://schemas.microsoft.com/office/drawing/2014/main" id="{E8DF0DB0-042F-7A03-E7F6-3593E8FFDBFB}"/>
              </a:ext>
            </a:extLst>
          </p:cNvPr>
          <p:cNvSpPr txBox="1"/>
          <p:nvPr/>
        </p:nvSpPr>
        <p:spPr>
          <a:xfrm>
            <a:off x="10791712" y="6536796"/>
            <a:ext cx="562088" cy="261610"/>
          </a:xfrm>
          <a:prstGeom prst="rect">
            <a:avLst/>
          </a:prstGeom>
          <a:noFill/>
        </p:spPr>
        <p:txBody>
          <a:bodyPr wrap="square" rtlCol="0">
            <a:spAutoFit/>
          </a:bodyPr>
          <a:lstStyle/>
          <a:p>
            <a:r>
              <a:rPr lang="en-US" sz="1100" dirty="0"/>
              <a:t>40\</a:t>
            </a:r>
          </a:p>
        </p:txBody>
      </p:sp>
    </p:spTree>
    <p:extLst>
      <p:ext uri="{BB962C8B-B14F-4D97-AF65-F5344CB8AC3E}">
        <p14:creationId xmlns:p14="http://schemas.microsoft.com/office/powerpoint/2010/main" val="323806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E39AE-AD8A-EDC0-F8CB-AC09E191AA7F}"/>
              </a:ext>
            </a:extLst>
          </p:cNvPr>
          <p:cNvSpPr>
            <a:spLocks noGrp="1"/>
          </p:cNvSpPr>
          <p:nvPr>
            <p:ph type="title"/>
          </p:nvPr>
        </p:nvSpPr>
        <p:spPr/>
        <p:txBody>
          <a:bodyPr/>
          <a:lstStyle/>
          <a:p>
            <a:r>
              <a:rPr lang="fa-IR" dirty="0"/>
              <a:t>تشخیص دیابت نوع 2</a:t>
            </a:r>
            <a:endParaRPr lang="en-US" dirty="0"/>
          </a:p>
        </p:txBody>
      </p:sp>
      <p:sp>
        <p:nvSpPr>
          <p:cNvPr id="3" name="Content Placeholder 2">
            <a:extLst>
              <a:ext uri="{FF2B5EF4-FFF2-40B4-BE49-F238E27FC236}">
                <a16:creationId xmlns:a16="http://schemas.microsoft.com/office/drawing/2014/main" id="{78346372-B048-98BF-4EB4-5D239D708DF6}"/>
              </a:ext>
            </a:extLst>
          </p:cNvPr>
          <p:cNvSpPr>
            <a:spLocks noGrp="1"/>
          </p:cNvSpPr>
          <p:nvPr>
            <p:ph idx="1"/>
          </p:nvPr>
        </p:nvSpPr>
        <p:spPr/>
        <p:txBody>
          <a:bodyPr>
            <a:normAutofit fontScale="92500"/>
          </a:bodyPr>
          <a:lstStyle/>
          <a:p>
            <a:r>
              <a:rPr lang="ar-SA" dirty="0"/>
              <a:t>. دیابت تأیید شده مستلزم حداقل یکی از موارد زیر بود که در پرسشنامه تکمیلی طبق معیارهای انجمن دیابت آمریکا</a:t>
            </a:r>
            <a:r>
              <a:rPr lang="en-US" dirty="0"/>
              <a:t>(ADA) </a:t>
            </a:r>
            <a:r>
              <a:rPr lang="fa-IR" dirty="0"/>
              <a:t> </a:t>
            </a:r>
            <a:r>
              <a:rPr lang="ar-SA" dirty="0"/>
              <a:t>گزارش شده بود: </a:t>
            </a:r>
            <a:endParaRPr lang="en-US" dirty="0"/>
          </a:p>
          <a:p>
            <a:r>
              <a:rPr lang="ar-SA" dirty="0"/>
              <a:t>(1) یک یا چند علامت کلاسیک (تشنگی بیش از حد، پرادراری، کاهش وزن، گرسنگی، خارش یا کما)</a:t>
            </a:r>
            <a:endParaRPr lang="en-US" dirty="0"/>
          </a:p>
          <a:p>
            <a:r>
              <a:rPr lang="ar-SA" dirty="0"/>
              <a:t> به علاوه سطح بالای گلوکز (غلظت گلوکز پلاسمای ناشتا ≥ 7.0 میلی‌مول در لیتر یا گلوکز پلاسمای تصادفی ≥ 11.1 میلی‌مول در لیتر)؛</a:t>
            </a:r>
            <a:endParaRPr lang="en-US" dirty="0"/>
          </a:p>
          <a:p>
            <a:r>
              <a:rPr lang="ar-SA" dirty="0"/>
              <a:t> یا (2) هیچ علامتی گزارش نشده بود اما دو یا چند غلظت بالای گلوکز پلاسما در بیش از یک مورد گزارش شده بود.© 2025 </a:t>
            </a:r>
            <a:r>
              <a:rPr lang="en-US" dirty="0"/>
              <a:t>(</a:t>
            </a:r>
            <a:r>
              <a:rPr lang="ar-SA" dirty="0"/>
              <a:t>ناشتا ≥ 7.0 میلی‌مول در لیتر، تصادفی ≥ 11.1 میلی‌مول در لیتر، آزمایش تحمل گلوکز خوراکی 2 ساعته ≥ 11.1 میلی‌مول در لیتر)؛</a:t>
            </a:r>
            <a:endParaRPr lang="en-US" dirty="0"/>
          </a:p>
          <a:p>
            <a:r>
              <a:rPr lang="ar-SA" dirty="0"/>
              <a:t> یا (3) درمان با انسولین یا داروی خوراکی کاهنده قند خون. هنگام مقایسه طبقه‌بندی ما با بررسی سوابق پزشکی، میزان دقت بالای 98٪ 7 و فراوانی پایین کم گزارش‌دهی 0.5٪ 8 مشاهده شد.</a:t>
            </a:r>
            <a:endParaRPr lang="en-US" dirty="0"/>
          </a:p>
        </p:txBody>
      </p:sp>
      <p:sp>
        <p:nvSpPr>
          <p:cNvPr id="4" name="Date Placeholder 3">
            <a:extLst>
              <a:ext uri="{FF2B5EF4-FFF2-40B4-BE49-F238E27FC236}">
                <a16:creationId xmlns:a16="http://schemas.microsoft.com/office/drawing/2014/main" id="{7F1C0265-0CB6-E554-D7D5-BCB3FAEF8871}"/>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B7C9697A-E56D-2309-31C7-CFD934C9033A}"/>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CACCEC85-84A2-3866-AA91-B1FBB1AAE576}"/>
              </a:ext>
            </a:extLst>
          </p:cNvPr>
          <p:cNvSpPr>
            <a:spLocks noGrp="1"/>
          </p:cNvSpPr>
          <p:nvPr>
            <p:ph type="sldNum" sz="quarter" idx="12"/>
          </p:nvPr>
        </p:nvSpPr>
        <p:spPr/>
        <p:txBody>
          <a:bodyPr/>
          <a:lstStyle/>
          <a:p>
            <a:fld id="{379733A2-39B6-4A13-B3EC-8FBD5615B05B}" type="slidenum">
              <a:rPr lang="en-US" smtClean="0"/>
              <a:t>30</a:t>
            </a:fld>
            <a:endParaRPr lang="en-US"/>
          </a:p>
        </p:txBody>
      </p:sp>
      <p:sp>
        <p:nvSpPr>
          <p:cNvPr id="7" name="Arrow: Left 6">
            <a:hlinkClick r:id="rId2" action="ppaction://hlinksldjump"/>
            <a:extLst>
              <a:ext uri="{FF2B5EF4-FFF2-40B4-BE49-F238E27FC236}">
                <a16:creationId xmlns:a16="http://schemas.microsoft.com/office/drawing/2014/main" id="{5CF08FE7-2B28-710A-F607-C33DF9FD541A}"/>
              </a:ext>
            </a:extLst>
          </p:cNvPr>
          <p:cNvSpPr/>
          <p:nvPr/>
        </p:nvSpPr>
        <p:spPr>
          <a:xfrm>
            <a:off x="1046672" y="5670430"/>
            <a:ext cx="529086" cy="3651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636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D708-E29B-A0F7-1844-944E910825B2}"/>
              </a:ext>
            </a:extLst>
          </p:cNvPr>
          <p:cNvSpPr>
            <a:spLocks noGrp="1"/>
          </p:cNvSpPr>
          <p:nvPr>
            <p:ph type="title"/>
          </p:nvPr>
        </p:nvSpPr>
        <p:spPr/>
        <p:txBody>
          <a:bodyPr/>
          <a:lstStyle/>
          <a:p>
            <a:r>
              <a:rPr lang="en-US" dirty="0"/>
              <a:t>T2D diagnosis</a:t>
            </a:r>
          </a:p>
        </p:txBody>
      </p:sp>
      <p:sp>
        <p:nvSpPr>
          <p:cNvPr id="3" name="Content Placeholder 2">
            <a:extLst>
              <a:ext uri="{FF2B5EF4-FFF2-40B4-BE49-F238E27FC236}">
                <a16:creationId xmlns:a16="http://schemas.microsoft.com/office/drawing/2014/main" id="{1E60B7B7-56A7-BFEF-DCA7-79514C479752}"/>
              </a:ext>
            </a:extLst>
          </p:cNvPr>
          <p:cNvSpPr>
            <a:spLocks noGrp="1"/>
          </p:cNvSpPr>
          <p:nvPr>
            <p:ph idx="1"/>
          </p:nvPr>
        </p:nvSpPr>
        <p:spPr/>
        <p:txBody>
          <a:bodyPr>
            <a:normAutofit fontScale="70000" lnSpcReduction="20000"/>
          </a:bodyPr>
          <a:lstStyle/>
          <a:p>
            <a:pPr algn="l" rtl="0"/>
            <a:r>
              <a:rPr lang="en-US" dirty="0"/>
              <a:t>. Confirmed diabetes required at least one of the following reported on the supplementary questionnaire according to the American Diabetes Association (ADA) criteria 6 : </a:t>
            </a:r>
            <a:endParaRPr lang="fa-IR" dirty="0"/>
          </a:p>
          <a:p>
            <a:pPr algn="l" rtl="0"/>
            <a:r>
              <a:rPr lang="en-US" dirty="0"/>
              <a:t>(1) one or more classic symptoms (excessive thirst, polyuria, weight loss, hunger, pruritus, or coma) plus elevated glucose levels (fasting plasma glucose concentration ≥ 7.0 mmol/L or random plasma glucose ≥ 11.1 mmol/L); or</a:t>
            </a:r>
            <a:endParaRPr lang="fa-IR" dirty="0"/>
          </a:p>
          <a:p>
            <a:pPr algn="l" rtl="0"/>
            <a:r>
              <a:rPr lang="en-US" dirty="0"/>
              <a:t> (2) no symptoms reported but two or more elevated plasma glucose concentrations on more than one occasion © 2025 Yin X et al. JAMA Network Open. (fasting ≥ 7.0 mmol/L, random ≥ 11.1 mmol/L, 2-hour oral glucose tolerance test ≥ 11.1 mmol/L); or </a:t>
            </a:r>
            <a:endParaRPr lang="fa-IR" dirty="0"/>
          </a:p>
          <a:p>
            <a:pPr algn="l" rtl="0"/>
            <a:r>
              <a:rPr lang="en-US" dirty="0"/>
              <a:t>(3) treatment with insulin or oral hypoglycemic agent. A high accuracy rate of 98% 7 and a low frequency of under-reporting at 0.5% 8 were observed when comparing our classification with reviews of medical records. </a:t>
            </a:r>
          </a:p>
        </p:txBody>
      </p:sp>
      <p:sp>
        <p:nvSpPr>
          <p:cNvPr id="4" name="Date Placeholder 3">
            <a:extLst>
              <a:ext uri="{FF2B5EF4-FFF2-40B4-BE49-F238E27FC236}">
                <a16:creationId xmlns:a16="http://schemas.microsoft.com/office/drawing/2014/main" id="{2B59CACC-0914-1B41-C280-CF9A443ADBB3}"/>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088CE8EA-380A-BC16-399F-3ED92795AB58}"/>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6ACD0DE8-3A54-2186-6879-9865812F10B6}"/>
              </a:ext>
            </a:extLst>
          </p:cNvPr>
          <p:cNvSpPr>
            <a:spLocks noGrp="1"/>
          </p:cNvSpPr>
          <p:nvPr>
            <p:ph type="sldNum" sz="quarter" idx="12"/>
          </p:nvPr>
        </p:nvSpPr>
        <p:spPr/>
        <p:txBody>
          <a:bodyPr/>
          <a:lstStyle/>
          <a:p>
            <a:fld id="{379733A2-39B6-4A13-B3EC-8FBD5615B05B}" type="slidenum">
              <a:rPr lang="en-US" smtClean="0"/>
              <a:t>31</a:t>
            </a:fld>
            <a:endParaRPr lang="en-US" dirty="0"/>
          </a:p>
        </p:txBody>
      </p:sp>
    </p:spTree>
    <p:extLst>
      <p:ext uri="{BB962C8B-B14F-4D97-AF65-F5344CB8AC3E}">
        <p14:creationId xmlns:p14="http://schemas.microsoft.com/office/powerpoint/2010/main" val="1453764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50" name="Rectangle 49">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95B60-A020-8B68-1062-34AB54ECC7CC}"/>
              </a:ext>
            </a:extLst>
          </p:cNvPr>
          <p:cNvSpPr>
            <a:spLocks noGrp="1"/>
          </p:cNvSpPr>
          <p:nvPr>
            <p:ph type="title"/>
          </p:nvPr>
        </p:nvSpPr>
        <p:spPr>
          <a:xfrm>
            <a:off x="1103771" y="942441"/>
            <a:ext cx="9942716" cy="1221772"/>
          </a:xfrm>
        </p:spPr>
        <p:txBody>
          <a:bodyPr anchor="ctr">
            <a:normAutofit/>
          </a:bodyPr>
          <a:lstStyle/>
          <a:p>
            <a:r>
              <a:rPr lang="ar-SA" sz="4800" dirty="0"/>
              <a:t>مقدمه </a:t>
            </a:r>
            <a:r>
              <a:rPr lang="en-US" sz="4800" b="1" dirty="0"/>
              <a:t>(introduction)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EC0AB9C-CFD2-695D-B4BB-2B019288049B}"/>
                  </a:ext>
                </a:extLst>
              </p:cNvPr>
              <p:cNvSpPr>
                <a:spLocks noGrp="1"/>
              </p:cNvSpPr>
              <p:nvPr>
                <p:ph idx="1"/>
              </p:nvPr>
            </p:nvSpPr>
            <p:spPr>
              <a:xfrm>
                <a:off x="1045028" y="2704014"/>
                <a:ext cx="10152059" cy="3438166"/>
              </a:xfrm>
            </p:spPr>
            <p:txBody>
              <a:bodyPr anchor="ctr">
                <a:normAutofit lnSpcReduction="10000"/>
              </a:bodyPr>
              <a:lstStyle/>
              <a:p>
                <a:pPr marL="0" indent="0">
                  <a:lnSpc>
                    <a:spcPct val="100000"/>
                  </a:lnSpc>
                  <a:buNone/>
                </a:pPr>
                <a:r>
                  <a:rPr lang="en-US" dirty="0"/>
                  <a:t>Gestational </a:t>
                </a:r>
                <a:r>
                  <a:rPr lang="en-US" dirty="0" err="1"/>
                  <a:t>Diabet</a:t>
                </a:r>
                <a:r>
                  <a:rPr lang="en-US" dirty="0"/>
                  <a:t> (GD) </a:t>
                </a:r>
                <a:r>
                  <a:rPr lang="fa-IR" b="1" dirty="0"/>
                  <a:t>20-30 % ا</a:t>
                </a:r>
                <a:r>
                  <a:rPr lang="ar-SA" b="1" dirty="0"/>
                  <a:t>ز کل بارداری ها در سطح جهان</a:t>
                </a:r>
              </a:p>
              <a:p>
                <a:pPr marL="0" indent="0">
                  <a:lnSpc>
                    <a:spcPct val="100000"/>
                  </a:lnSpc>
                  <a:buNone/>
                </a:pPr>
                <a:r>
                  <a:rPr lang="ar-SA" dirty="0"/>
                  <a:t>زنان</a:t>
                </a:r>
                <a:r>
                  <a:rPr lang="fa-IR" dirty="0"/>
                  <a:t> با سابقه</a:t>
                </a:r>
                <a:r>
                  <a:rPr lang="en-US" dirty="0"/>
                  <a:t>GD </a:t>
                </a:r>
                <a:r>
                  <a:rPr lang="fa-IR" dirty="0"/>
                  <a:t> :</a:t>
                </a:r>
              </a:p>
              <a:p>
                <a:pPr lvl="1">
                  <a:lnSpc>
                    <a:spcPct val="100000"/>
                  </a:lnSpc>
                </a:pPr>
                <a:r>
                  <a:rPr lang="fa-IR" sz="2800" dirty="0"/>
                  <a:t>اختلال عملکرد سلول های</a:t>
                </a:r>
                <a14:m>
                  <m:oMath xmlns:m="http://schemas.openxmlformats.org/officeDocument/2006/math">
                    <m:r>
                      <a:rPr lang="fa-IR" sz="2800" b="0" i="1" smtClean="0">
                        <a:latin typeface="Cambria Math" panose="02040503050406030204" pitchFamily="18" charset="0"/>
                        <a:ea typeface="Cambria Math" panose="02040503050406030204" pitchFamily="18" charset="0"/>
                      </a:rPr>
                      <m:t>𝛽</m:t>
                    </m:r>
                  </m:oMath>
                </a14:m>
                <a:r>
                  <a:rPr lang="fa-IR" sz="2800" dirty="0"/>
                  <a:t> / مقاومت به انسولین</a:t>
                </a:r>
              </a:p>
              <a:p>
                <a:pPr lvl="1">
                  <a:lnSpc>
                    <a:spcPct val="100000"/>
                  </a:lnSpc>
                </a:pPr>
                <a:r>
                  <a:rPr lang="ar-SA" sz="2800" dirty="0"/>
                  <a:t>تقریباً ۱۰ برابر بیشتر از زنان بدون سابقه</a:t>
                </a:r>
                <a:r>
                  <a:rPr lang="en-US" sz="2800" dirty="0"/>
                  <a:t>GD</a:t>
                </a:r>
                <a:r>
                  <a:rPr lang="fa-IR" sz="2800" dirty="0"/>
                  <a:t> </a:t>
                </a:r>
                <a:r>
                  <a:rPr lang="ar-SA" sz="2800" dirty="0"/>
                  <a:t>در معرض ابتلا به </a:t>
                </a:r>
                <a:r>
                  <a:rPr lang="en-US" sz="2800" dirty="0"/>
                  <a:t>T2D</a:t>
                </a:r>
                <a:r>
                  <a:rPr lang="fa-IR" sz="2800" dirty="0"/>
                  <a:t> </a:t>
                </a:r>
                <a:r>
                  <a:rPr lang="ar-SA" sz="2800" dirty="0"/>
                  <a:t>در آینده هستند</a:t>
                </a:r>
                <a:endParaRPr lang="fa-IR" sz="2800" dirty="0"/>
              </a:p>
              <a:p>
                <a:pPr lvl="1">
                  <a:lnSpc>
                    <a:spcPct val="100000"/>
                  </a:lnSpc>
                </a:pPr>
                <a:r>
                  <a:rPr lang="fa-IR" sz="2800" dirty="0"/>
                  <a:t>چندسال زودتر</a:t>
                </a:r>
                <a:endParaRPr lang="ar-SA" sz="2800" dirty="0"/>
              </a:p>
              <a:p>
                <a:pPr marL="0" indent="0">
                  <a:lnSpc>
                    <a:spcPct val="100000"/>
                  </a:lnSpc>
                  <a:buNone/>
                </a:pPr>
                <a:r>
                  <a:rPr lang="fa-IR" dirty="0"/>
                  <a:t>اهمیت شناسایی عوامل سبک زندگی قابل اصلاح در این گروه</a:t>
                </a:r>
              </a:p>
            </p:txBody>
          </p:sp>
        </mc:Choice>
        <mc:Fallback>
          <p:sp>
            <p:nvSpPr>
              <p:cNvPr id="3" name="Content Placeholder 2">
                <a:extLst>
                  <a:ext uri="{FF2B5EF4-FFF2-40B4-BE49-F238E27FC236}">
                    <a16:creationId xmlns:a16="http://schemas.microsoft.com/office/drawing/2014/main" id="{4EC0AB9C-CFD2-695D-B4BB-2B019288049B}"/>
                  </a:ext>
                </a:extLst>
              </p:cNvPr>
              <p:cNvSpPr>
                <a:spLocks noGrp="1" noRot="1" noChangeAspect="1" noMove="1" noResize="1" noEditPoints="1" noAdjustHandles="1" noChangeArrowheads="1" noChangeShapeType="1" noTextEdit="1"/>
              </p:cNvSpPr>
              <p:nvPr>
                <p:ph idx="1"/>
              </p:nvPr>
            </p:nvSpPr>
            <p:spPr>
              <a:xfrm>
                <a:off x="1045028" y="2704014"/>
                <a:ext cx="10152059" cy="3438166"/>
              </a:xfrm>
              <a:blipFill>
                <a:blip r:embed="rId2"/>
                <a:stretch>
                  <a:fillRect l="-420" t="-532" r="-1261" b="-2128"/>
                </a:stretch>
              </a:blipFill>
            </p:spPr>
            <p:txBody>
              <a:bodyPr/>
              <a:lstStyle/>
              <a:p>
                <a:r>
                  <a:rPr lang="en-US">
                    <a:noFill/>
                  </a:rPr>
                  <a:t> </a:t>
                </a:r>
              </a:p>
            </p:txBody>
          </p:sp>
        </mc:Fallback>
      </mc:AlternateContent>
      <p:cxnSp>
        <p:nvCxnSpPr>
          <p:cNvPr id="56" name="Straight Connector 55">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F37E0E8E-DFFA-544B-3B00-15C3D5C98427}"/>
              </a:ext>
            </a:extLst>
          </p:cNvPr>
          <p:cNvSpPr>
            <a:spLocks noGrp="1"/>
          </p:cNvSpPr>
          <p:nvPr>
            <p:ph type="dt" sz="half" idx="10"/>
          </p:nvPr>
        </p:nvSpPr>
        <p:spPr>
          <a:xfrm>
            <a:off x="838200" y="6492240"/>
            <a:ext cx="2743200" cy="365125"/>
          </a:xfrm>
        </p:spPr>
        <p:txBody>
          <a:bodyPr>
            <a:normAutofit/>
          </a:bodyPr>
          <a:lstStyle/>
          <a:p>
            <a:pPr>
              <a:spcAft>
                <a:spcPts val="600"/>
              </a:spcAft>
            </a:pPr>
            <a:r>
              <a:rPr lang="en-US"/>
              <a:t>27/2/1404</a:t>
            </a:r>
          </a:p>
        </p:txBody>
      </p:sp>
      <p:sp>
        <p:nvSpPr>
          <p:cNvPr id="5" name="Footer Placeholder 4">
            <a:extLst>
              <a:ext uri="{FF2B5EF4-FFF2-40B4-BE49-F238E27FC236}">
                <a16:creationId xmlns:a16="http://schemas.microsoft.com/office/drawing/2014/main" id="{30770504-5F00-970E-4629-D0DE8737E79E}"/>
              </a:ext>
            </a:extLst>
          </p:cNvPr>
          <p:cNvSpPr>
            <a:spLocks noGrp="1"/>
          </p:cNvSpPr>
          <p:nvPr>
            <p:ph type="ftr" sz="quarter" idx="11"/>
          </p:nvPr>
        </p:nvSpPr>
        <p:spPr>
          <a:xfrm>
            <a:off x="4038600" y="6492240"/>
            <a:ext cx="4114800" cy="365125"/>
          </a:xfrm>
        </p:spPr>
        <p:txBody>
          <a:bodyPr>
            <a:normAutofit/>
          </a:bodyPr>
          <a:lstStyle/>
          <a:p>
            <a:pPr>
              <a:spcAft>
                <a:spcPts val="600"/>
              </a:spcAft>
            </a:pPr>
            <a:r>
              <a:rPr lang="ar-SA"/>
              <a:t>معصومه اعلائی</a:t>
            </a:r>
            <a:endParaRPr lang="en-US"/>
          </a:p>
        </p:txBody>
      </p:sp>
      <p:sp>
        <p:nvSpPr>
          <p:cNvPr id="6" name="Slide Number Placeholder 5">
            <a:extLst>
              <a:ext uri="{FF2B5EF4-FFF2-40B4-BE49-F238E27FC236}">
                <a16:creationId xmlns:a16="http://schemas.microsoft.com/office/drawing/2014/main" id="{6CDD4D61-EE5F-B68B-F728-A10D86CA2271}"/>
              </a:ext>
            </a:extLst>
          </p:cNvPr>
          <p:cNvSpPr>
            <a:spLocks noGrp="1"/>
          </p:cNvSpPr>
          <p:nvPr>
            <p:ph type="sldNum" sz="quarter" idx="12"/>
          </p:nvPr>
        </p:nvSpPr>
        <p:spPr>
          <a:xfrm>
            <a:off x="8610600" y="6492240"/>
            <a:ext cx="2743200" cy="365125"/>
          </a:xfrm>
        </p:spPr>
        <p:txBody>
          <a:bodyPr>
            <a:normAutofit/>
          </a:bodyPr>
          <a:lstStyle/>
          <a:p>
            <a:pPr>
              <a:spcAft>
                <a:spcPts val="600"/>
              </a:spcAft>
            </a:pPr>
            <a:r>
              <a:rPr lang="fa-IR" dirty="0"/>
              <a:t> </a:t>
            </a:r>
            <a:fld id="{379733A2-39B6-4A13-B3EC-8FBD5615B05B}" type="slidenum">
              <a:rPr lang="en-US" smtClean="0"/>
              <a:pPr>
                <a:spcAft>
                  <a:spcPts val="600"/>
                </a:spcAft>
              </a:pPr>
              <a:t>4</a:t>
            </a:fld>
            <a:endParaRPr lang="en-US" dirty="0"/>
          </a:p>
        </p:txBody>
      </p:sp>
      <p:sp>
        <p:nvSpPr>
          <p:cNvPr id="14" name="TextBox 13">
            <a:extLst>
              <a:ext uri="{FF2B5EF4-FFF2-40B4-BE49-F238E27FC236}">
                <a16:creationId xmlns:a16="http://schemas.microsoft.com/office/drawing/2014/main" id="{407AE29D-6B62-2D6A-4B96-9D2A75582A4C}"/>
              </a:ext>
            </a:extLst>
          </p:cNvPr>
          <p:cNvSpPr txBox="1"/>
          <p:nvPr/>
        </p:nvSpPr>
        <p:spPr>
          <a:xfrm>
            <a:off x="10791712" y="6536796"/>
            <a:ext cx="562088" cy="261610"/>
          </a:xfrm>
          <a:prstGeom prst="rect">
            <a:avLst/>
          </a:prstGeom>
          <a:noFill/>
        </p:spPr>
        <p:txBody>
          <a:bodyPr wrap="square" rtlCol="0">
            <a:spAutoFit/>
          </a:bodyPr>
          <a:lstStyle/>
          <a:p>
            <a:r>
              <a:rPr lang="en-US" sz="1100" dirty="0"/>
              <a:t>40\</a:t>
            </a:r>
          </a:p>
        </p:txBody>
      </p:sp>
    </p:spTree>
    <p:extLst>
      <p:ext uri="{BB962C8B-B14F-4D97-AF65-F5344CB8AC3E}">
        <p14:creationId xmlns:p14="http://schemas.microsoft.com/office/powerpoint/2010/main" val="182558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22E80-46B2-D140-7620-37C4C705957B}"/>
              </a:ext>
            </a:extLst>
          </p:cNvPr>
          <p:cNvSpPr>
            <a:spLocks noGrp="1"/>
          </p:cNvSpPr>
          <p:nvPr>
            <p:ph type="title"/>
          </p:nvPr>
        </p:nvSpPr>
        <p:spPr>
          <a:xfrm>
            <a:off x="2904978" y="386930"/>
            <a:ext cx="7140360" cy="1188950"/>
          </a:xfrm>
        </p:spPr>
        <p:txBody>
          <a:bodyPr anchor="b">
            <a:normAutofit/>
          </a:bodyPr>
          <a:lstStyle/>
          <a:p>
            <a:r>
              <a:rPr lang="fa-IR" sz="3800" dirty="0"/>
              <a:t>روش ها</a:t>
            </a:r>
            <a:r>
              <a:rPr lang="en-US" sz="3800" b="1" dirty="0"/>
              <a:t>(methods)</a:t>
            </a:r>
            <a:r>
              <a:rPr lang="fa-IR" sz="3800" dirty="0"/>
              <a:t/>
            </a:r>
            <a:br>
              <a:rPr lang="fa-IR" sz="3800" dirty="0"/>
            </a:br>
            <a:r>
              <a:rPr lang="en-US" sz="3800" dirty="0"/>
              <a:t>Study population</a:t>
            </a:r>
          </a:p>
        </p:txBody>
      </p:sp>
      <p:grpSp>
        <p:nvGrpSpPr>
          <p:cNvPr id="39" name="Group 38">
            <a:extLst>
              <a:ext uri="{FF2B5EF4-FFF2-40B4-BE49-F238E27FC236}">
                <a16:creationId xmlns:a16="http://schemas.microsoft.com/office/drawing/2014/main"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0" name="Rectangle 39">
              <a:extLst>
                <a:ext uri="{FF2B5EF4-FFF2-40B4-BE49-F238E27FC236}">
                  <a16:creationId xmlns:a16="http://schemas.microsoft.com/office/drawing/2014/main"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E7B529-D8D6-CF2C-70D3-65E96C5FAD91}"/>
              </a:ext>
            </a:extLst>
          </p:cNvPr>
          <p:cNvSpPr>
            <a:spLocks noGrp="1"/>
          </p:cNvSpPr>
          <p:nvPr>
            <p:ph idx="1"/>
          </p:nvPr>
        </p:nvSpPr>
        <p:spPr>
          <a:xfrm>
            <a:off x="737407" y="2328204"/>
            <a:ext cx="10432358" cy="3763108"/>
          </a:xfrm>
        </p:spPr>
        <p:txBody>
          <a:bodyPr anchor="ctr">
            <a:normAutofit/>
          </a:bodyPr>
          <a:lstStyle/>
          <a:p>
            <a:pPr marL="0" indent="0">
              <a:buNone/>
            </a:pPr>
            <a:r>
              <a:rPr lang="ar-SA" dirty="0"/>
              <a:t>جمعیت کوهورت شامل</a:t>
            </a:r>
            <a:r>
              <a:rPr lang="ar-SA" b="1" dirty="0"/>
              <a:t> زنانی با سابقه دیابت بارداری</a:t>
            </a:r>
            <a:r>
              <a:rPr lang="en-US" b="1" dirty="0"/>
              <a:t>(GD)</a:t>
            </a:r>
            <a:r>
              <a:rPr lang="fa-IR" b="1" dirty="0"/>
              <a:t> </a:t>
            </a:r>
            <a:r>
              <a:rPr lang="ar-SA" dirty="0"/>
              <a:t>درچ</a:t>
            </a:r>
            <a:r>
              <a:rPr lang="fa-IR" dirty="0"/>
              <a:t>ه</a:t>
            </a:r>
            <a:r>
              <a:rPr lang="ar-SA" dirty="0"/>
              <a:t>ارچوب مطالعه</a:t>
            </a:r>
            <a:r>
              <a:rPr lang="en-US" dirty="0"/>
              <a:t>Nurses’ Health Study II (NHSII)</a:t>
            </a:r>
            <a:r>
              <a:rPr lang="fa-IR" dirty="0"/>
              <a:t> </a:t>
            </a:r>
            <a:r>
              <a:rPr lang="ar-SA" dirty="0"/>
              <a:t>بود، که بخشی از مطالعه سلامت زنان و دیابت </a:t>
            </a:r>
            <a:r>
              <a:rPr lang="en-US" dirty="0"/>
              <a:t>(DWH)</a:t>
            </a:r>
            <a:r>
              <a:rPr lang="fa-IR" dirty="0"/>
              <a:t> </a:t>
            </a:r>
            <a:r>
              <a:rPr lang="ar-SA" dirty="0"/>
              <a:t>محسوب می‌شود</a:t>
            </a:r>
            <a:endParaRPr lang="fa-IR" dirty="0"/>
          </a:p>
          <a:p>
            <a:pPr marL="0" indent="0">
              <a:buNone/>
            </a:pPr>
            <a:r>
              <a:rPr lang="fa-IR" dirty="0"/>
              <a:t>کوهورت </a:t>
            </a:r>
            <a:r>
              <a:rPr lang="en-US" dirty="0"/>
              <a:t>NHSII</a:t>
            </a:r>
            <a:r>
              <a:rPr lang="ar-SA" dirty="0"/>
              <a:t> در سال ۱۹۸۹ تأسیس شد، یک مطالعه کوهورت آینده‌نگر مداوم</a:t>
            </a:r>
            <a:r>
              <a:rPr lang="fa-IR" dirty="0"/>
              <a:t> با</a:t>
            </a:r>
            <a:r>
              <a:rPr lang="ar-SA" dirty="0"/>
              <a:t> ۱۱۶۴۲۹ پرستار زن محدوده سنی ۲۴ تا ۴۴ سال </a:t>
            </a:r>
            <a:endParaRPr lang="fa-IR" dirty="0"/>
          </a:p>
          <a:p>
            <a:pPr marL="0" indent="0">
              <a:buNone/>
            </a:pPr>
            <a:r>
              <a:rPr lang="fa-IR" dirty="0"/>
              <a:t>هر2 سال پرسشنامه هایی مرتبط با سلامت و پیامد های بیماری</a:t>
            </a:r>
          </a:p>
          <a:p>
            <a:pPr marL="0" indent="0">
              <a:buNone/>
            </a:pPr>
            <a:r>
              <a:rPr lang="fa-IR" dirty="0"/>
              <a:t>بروزرسانی وضعیت سلامت و عوامل سبک زندگی هر 2-4 سال</a:t>
            </a:r>
          </a:p>
          <a:p>
            <a:pPr marL="0" indent="0">
              <a:buNone/>
            </a:pPr>
            <a:r>
              <a:rPr lang="fa-IR" dirty="0"/>
              <a:t>پرسشنامه ویژگی های خواب سال 2001 از </a:t>
            </a:r>
            <a:r>
              <a:rPr lang="en-US" dirty="0"/>
              <a:t>NHSII</a:t>
            </a:r>
            <a:endParaRPr lang="fa-IR" dirty="0"/>
          </a:p>
        </p:txBody>
      </p:sp>
      <p:sp>
        <p:nvSpPr>
          <p:cNvPr id="4" name="Date Placeholder 3">
            <a:extLst>
              <a:ext uri="{FF2B5EF4-FFF2-40B4-BE49-F238E27FC236}">
                <a16:creationId xmlns:a16="http://schemas.microsoft.com/office/drawing/2014/main" id="{F2002CB5-F41B-AC8F-9F07-7B9CB809500D}"/>
              </a:ext>
            </a:extLst>
          </p:cNvPr>
          <p:cNvSpPr>
            <a:spLocks noGrp="1"/>
          </p:cNvSpPr>
          <p:nvPr>
            <p:ph type="dt" sz="half" idx="10"/>
          </p:nvPr>
        </p:nvSpPr>
        <p:spPr>
          <a:xfrm>
            <a:off x="838200" y="6492240"/>
            <a:ext cx="2743200" cy="365125"/>
          </a:xfrm>
        </p:spPr>
        <p:txBody>
          <a:bodyPr>
            <a:normAutofit/>
          </a:bodyPr>
          <a:lstStyle/>
          <a:p>
            <a:pPr>
              <a:spcAft>
                <a:spcPts val="600"/>
              </a:spcAft>
            </a:pPr>
            <a:r>
              <a:rPr lang="en-US"/>
              <a:t>27/2/1404</a:t>
            </a:r>
          </a:p>
        </p:txBody>
      </p:sp>
      <p:sp>
        <p:nvSpPr>
          <p:cNvPr id="5" name="Footer Placeholder 4">
            <a:extLst>
              <a:ext uri="{FF2B5EF4-FFF2-40B4-BE49-F238E27FC236}">
                <a16:creationId xmlns:a16="http://schemas.microsoft.com/office/drawing/2014/main" id="{DF0801A0-16E3-1A42-2A16-5418AC2F1E68}"/>
              </a:ext>
            </a:extLst>
          </p:cNvPr>
          <p:cNvSpPr>
            <a:spLocks noGrp="1"/>
          </p:cNvSpPr>
          <p:nvPr>
            <p:ph type="ftr" sz="quarter" idx="11"/>
          </p:nvPr>
        </p:nvSpPr>
        <p:spPr>
          <a:xfrm>
            <a:off x="4038600" y="6492240"/>
            <a:ext cx="4114800" cy="365125"/>
          </a:xfrm>
        </p:spPr>
        <p:txBody>
          <a:bodyPr>
            <a:normAutofit/>
          </a:bodyPr>
          <a:lstStyle/>
          <a:p>
            <a:pPr>
              <a:spcAft>
                <a:spcPts val="600"/>
              </a:spcAft>
            </a:pPr>
            <a:r>
              <a:rPr lang="ar-SA"/>
              <a:t>معصومه اعلائی</a:t>
            </a:r>
            <a:endParaRPr lang="en-US"/>
          </a:p>
        </p:txBody>
      </p:sp>
      <p:sp>
        <p:nvSpPr>
          <p:cNvPr id="6" name="Slide Number Placeholder 5">
            <a:extLst>
              <a:ext uri="{FF2B5EF4-FFF2-40B4-BE49-F238E27FC236}">
                <a16:creationId xmlns:a16="http://schemas.microsoft.com/office/drawing/2014/main" id="{444BC4FD-9CE6-E59F-BD8A-552CBAB434BE}"/>
              </a:ext>
            </a:extLst>
          </p:cNvPr>
          <p:cNvSpPr>
            <a:spLocks noGrp="1"/>
          </p:cNvSpPr>
          <p:nvPr>
            <p:ph type="sldNum" sz="quarter" idx="12"/>
          </p:nvPr>
        </p:nvSpPr>
        <p:spPr>
          <a:xfrm>
            <a:off x="8610600" y="6492240"/>
            <a:ext cx="2743200" cy="365125"/>
          </a:xfrm>
        </p:spPr>
        <p:txBody>
          <a:bodyPr>
            <a:normAutofit/>
          </a:bodyPr>
          <a:lstStyle/>
          <a:p>
            <a:pPr>
              <a:spcAft>
                <a:spcPts val="600"/>
              </a:spcAft>
            </a:pPr>
            <a:fld id="{379733A2-39B6-4A13-B3EC-8FBD5615B05B}" type="slidenum">
              <a:rPr lang="en-US" smtClean="0"/>
              <a:pPr>
                <a:spcAft>
                  <a:spcPts val="600"/>
                </a:spcAft>
              </a:pPr>
              <a:t>5</a:t>
            </a:fld>
            <a:endParaRPr lang="en-US"/>
          </a:p>
        </p:txBody>
      </p:sp>
      <p:sp>
        <p:nvSpPr>
          <p:cNvPr id="7" name="TextBox 6">
            <a:extLst>
              <a:ext uri="{FF2B5EF4-FFF2-40B4-BE49-F238E27FC236}">
                <a16:creationId xmlns:a16="http://schemas.microsoft.com/office/drawing/2014/main" id="{D9600681-4A31-8E45-8E4B-F5229EF36B10}"/>
              </a:ext>
            </a:extLst>
          </p:cNvPr>
          <p:cNvSpPr txBox="1"/>
          <p:nvPr/>
        </p:nvSpPr>
        <p:spPr>
          <a:xfrm>
            <a:off x="10791712" y="6536796"/>
            <a:ext cx="562088" cy="261610"/>
          </a:xfrm>
          <a:prstGeom prst="rect">
            <a:avLst/>
          </a:prstGeom>
          <a:noFill/>
        </p:spPr>
        <p:txBody>
          <a:bodyPr wrap="square" rtlCol="0">
            <a:spAutoFit/>
          </a:bodyPr>
          <a:lstStyle/>
          <a:p>
            <a:r>
              <a:rPr lang="en-US" sz="1100" dirty="0"/>
              <a:t>40\</a:t>
            </a:r>
          </a:p>
        </p:txBody>
      </p:sp>
    </p:spTree>
    <p:extLst>
      <p:ext uri="{BB962C8B-B14F-4D97-AF65-F5344CB8AC3E}">
        <p14:creationId xmlns:p14="http://schemas.microsoft.com/office/powerpoint/2010/main" val="2490439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E8D03-8A8A-8A95-1D4E-8195C3D80165}"/>
              </a:ext>
            </a:extLst>
          </p:cNvPr>
          <p:cNvSpPr>
            <a:spLocks noGrp="1"/>
          </p:cNvSpPr>
          <p:nvPr>
            <p:ph type="title"/>
          </p:nvPr>
        </p:nvSpPr>
        <p:spPr>
          <a:xfrm>
            <a:off x="838200" y="365126"/>
            <a:ext cx="10515600" cy="957591"/>
          </a:xfrm>
        </p:spPr>
        <p:txBody>
          <a:bodyPr/>
          <a:lstStyle/>
          <a:p>
            <a:r>
              <a:rPr lang="fa-IR" dirty="0"/>
              <a:t>روش ها</a:t>
            </a:r>
            <a:r>
              <a:rPr lang="en-US" b="1" dirty="0"/>
              <a:t>(methods)</a:t>
            </a:r>
            <a:endParaRPr lang="en-US" dirty="0"/>
          </a:p>
        </p:txBody>
      </p:sp>
      <p:sp>
        <p:nvSpPr>
          <p:cNvPr id="3" name="Content Placeholder 2">
            <a:extLst>
              <a:ext uri="{FF2B5EF4-FFF2-40B4-BE49-F238E27FC236}">
                <a16:creationId xmlns:a16="http://schemas.microsoft.com/office/drawing/2014/main" id="{028CD0AE-353D-E672-97F5-D5BE6B798B0A}"/>
              </a:ext>
            </a:extLst>
          </p:cNvPr>
          <p:cNvSpPr>
            <a:spLocks noGrp="1"/>
          </p:cNvSpPr>
          <p:nvPr>
            <p:ph idx="1"/>
          </p:nvPr>
        </p:nvSpPr>
        <p:spPr>
          <a:xfrm>
            <a:off x="838200" y="1000664"/>
            <a:ext cx="10515600" cy="5049329"/>
          </a:xfrm>
        </p:spPr>
        <p:txBody>
          <a:bodyPr>
            <a:normAutofit fontScale="92500" lnSpcReduction="20000"/>
          </a:bodyPr>
          <a:lstStyle/>
          <a:p>
            <a:pPr marL="0" indent="0">
              <a:lnSpc>
                <a:spcPct val="150000"/>
              </a:lnSpc>
              <a:buNone/>
            </a:pPr>
            <a:r>
              <a:rPr lang="fa-IR" dirty="0"/>
              <a:t>  </a:t>
            </a:r>
            <a:r>
              <a:rPr lang="fa-IR" b="1" dirty="0"/>
              <a:t>معیار های خروج:</a:t>
            </a:r>
            <a:endParaRPr lang="en-US" b="1" dirty="0"/>
          </a:p>
          <a:p>
            <a:pPr marL="514350" indent="-514350">
              <a:lnSpc>
                <a:spcPct val="150000"/>
              </a:lnSpc>
              <a:buFont typeface="+mj-lt"/>
              <a:buAutoNum type="arabicPeriod"/>
            </a:pPr>
            <a:r>
              <a:rPr lang="fa-IR" dirty="0"/>
              <a:t>سابقه دیابت نوع 1 ، بارداری چندقلویی(2 یا بیشتر)، یا تاریخ تولد ناقص داشتند</a:t>
            </a:r>
          </a:p>
          <a:p>
            <a:pPr marL="514350" indent="-514350">
              <a:lnSpc>
                <a:spcPct val="150000"/>
              </a:lnSpc>
              <a:buFont typeface="+mj-lt"/>
              <a:buAutoNum type="arabicPeriod"/>
            </a:pPr>
            <a:r>
              <a:rPr lang="fa-IR" dirty="0"/>
              <a:t>سابقه دیابت نوع2، بیماری های قلبی عروقی(مانند </a:t>
            </a:r>
            <a:r>
              <a:rPr lang="en-US" dirty="0"/>
              <a:t>MI</a:t>
            </a:r>
            <a:r>
              <a:rPr lang="fa-IR" dirty="0"/>
              <a:t> یا </a:t>
            </a:r>
            <a:r>
              <a:rPr lang="en-US" dirty="0"/>
              <a:t>Stroke</a:t>
            </a:r>
            <a:r>
              <a:rPr lang="fa-IR" dirty="0"/>
              <a:t>)، سرطان پیش از سال 2001</a:t>
            </a:r>
          </a:p>
          <a:p>
            <a:pPr marL="514350" indent="-514350">
              <a:lnSpc>
                <a:spcPct val="150000"/>
              </a:lnSpc>
              <a:buFont typeface="+mj-lt"/>
              <a:buAutoNum type="arabicPeriod"/>
            </a:pPr>
            <a:r>
              <a:rPr lang="fa-IR" dirty="0"/>
              <a:t>قبل از </a:t>
            </a:r>
            <a:r>
              <a:rPr lang="en-US" dirty="0"/>
              <a:t>GD</a:t>
            </a:r>
            <a:r>
              <a:rPr lang="fa-IR" dirty="0"/>
              <a:t> به </a:t>
            </a:r>
            <a:r>
              <a:rPr lang="en-US" dirty="0"/>
              <a:t>T2D</a:t>
            </a:r>
            <a:r>
              <a:rPr lang="fa-IR" dirty="0"/>
              <a:t> مبتلا شده بودند</a:t>
            </a:r>
          </a:p>
          <a:p>
            <a:pPr marL="514350" indent="-514350">
              <a:lnSpc>
                <a:spcPct val="150000"/>
              </a:lnSpc>
              <a:buFont typeface="+mj-lt"/>
              <a:buAutoNum type="arabicPeriod"/>
            </a:pPr>
            <a:r>
              <a:rPr lang="fa-IR" dirty="0"/>
              <a:t>داده های ناقص درباره ویژگی های خواب داشتند</a:t>
            </a:r>
          </a:p>
          <a:p>
            <a:pPr marL="514350" indent="-514350">
              <a:lnSpc>
                <a:spcPct val="150000"/>
              </a:lnSpc>
              <a:buFont typeface="+mj-lt"/>
              <a:buAutoNum type="arabicPeriod"/>
            </a:pPr>
            <a:r>
              <a:rPr lang="fa-IR" dirty="0"/>
              <a:t>سابقه </a:t>
            </a:r>
            <a:r>
              <a:rPr lang="en-US" dirty="0"/>
              <a:t>GD</a:t>
            </a:r>
            <a:r>
              <a:rPr lang="fa-IR" dirty="0"/>
              <a:t> را گزارش نکرده بودند</a:t>
            </a:r>
          </a:p>
          <a:p>
            <a:pPr marL="0" indent="0">
              <a:lnSpc>
                <a:spcPct val="150000"/>
              </a:lnSpc>
              <a:buNone/>
            </a:pPr>
            <a:r>
              <a:rPr lang="fa-IR" dirty="0"/>
              <a:t>شرکت کننده ها بطور دو سالانه تا ژانویه 2021 مورد پیگیری قرار گرفتند</a:t>
            </a:r>
            <a:endParaRPr lang="en-US" dirty="0"/>
          </a:p>
        </p:txBody>
      </p:sp>
      <p:sp>
        <p:nvSpPr>
          <p:cNvPr id="4" name="Date Placeholder 3">
            <a:extLst>
              <a:ext uri="{FF2B5EF4-FFF2-40B4-BE49-F238E27FC236}">
                <a16:creationId xmlns:a16="http://schemas.microsoft.com/office/drawing/2014/main" id="{BAB8B01C-27CF-5495-CAB7-A2F7D189C59E}"/>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E8717F80-F917-F94C-31D5-72D357E7C73A}"/>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9B81D3B0-01A3-05B8-D4B1-086A9B793738}"/>
              </a:ext>
            </a:extLst>
          </p:cNvPr>
          <p:cNvSpPr>
            <a:spLocks noGrp="1"/>
          </p:cNvSpPr>
          <p:nvPr>
            <p:ph type="sldNum" sz="quarter" idx="12"/>
          </p:nvPr>
        </p:nvSpPr>
        <p:spPr/>
        <p:txBody>
          <a:bodyPr/>
          <a:lstStyle/>
          <a:p>
            <a:fld id="{379733A2-39B6-4A13-B3EC-8FBD5615B05B}" type="slidenum">
              <a:rPr lang="en-US" smtClean="0"/>
              <a:t>6</a:t>
            </a:fld>
            <a:endParaRPr lang="en-US"/>
          </a:p>
        </p:txBody>
      </p:sp>
    </p:spTree>
    <p:extLst>
      <p:ext uri="{BB962C8B-B14F-4D97-AF65-F5344CB8AC3E}">
        <p14:creationId xmlns:p14="http://schemas.microsoft.com/office/powerpoint/2010/main" val="3548985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F31A-F190-2621-A6A6-D602C2FC6F52}"/>
              </a:ext>
            </a:extLst>
          </p:cNvPr>
          <p:cNvSpPr>
            <a:spLocks noGrp="1"/>
          </p:cNvSpPr>
          <p:nvPr>
            <p:ph type="title"/>
          </p:nvPr>
        </p:nvSpPr>
        <p:spPr>
          <a:xfrm>
            <a:off x="838200" y="493906"/>
            <a:ext cx="10515600" cy="1286340"/>
          </a:xfrm>
        </p:spPr>
        <p:txBody>
          <a:bodyPr>
            <a:normAutofit/>
          </a:bodyPr>
          <a:lstStyle/>
          <a:p>
            <a:r>
              <a:rPr lang="fa-IR" sz="4000" dirty="0"/>
              <a:t>ارزیابی متغیر های خواب</a:t>
            </a:r>
            <a:br>
              <a:rPr lang="fa-IR" sz="4000" dirty="0"/>
            </a:br>
            <a:r>
              <a:rPr lang="fa-IR" sz="3600" b="1" dirty="0">
                <a:cs typeface="B Nazanin" panose="00000400000000000000" pitchFamily="2" charset="-78"/>
              </a:rPr>
              <a:t>(روش ها)</a:t>
            </a:r>
            <a:endParaRPr lang="en-US" sz="4000" dirty="0"/>
          </a:p>
        </p:txBody>
      </p:sp>
      <p:sp>
        <p:nvSpPr>
          <p:cNvPr id="3" name="Content Placeholder 2">
            <a:extLst>
              <a:ext uri="{FF2B5EF4-FFF2-40B4-BE49-F238E27FC236}">
                <a16:creationId xmlns:a16="http://schemas.microsoft.com/office/drawing/2014/main" id="{3A7FA7A3-F4C2-411C-7814-E95E9D395645}"/>
              </a:ext>
            </a:extLst>
          </p:cNvPr>
          <p:cNvSpPr>
            <a:spLocks noGrp="1"/>
          </p:cNvSpPr>
          <p:nvPr>
            <p:ph idx="1"/>
          </p:nvPr>
        </p:nvSpPr>
        <p:spPr>
          <a:xfrm>
            <a:off x="838200" y="1736785"/>
            <a:ext cx="10515600" cy="4440178"/>
          </a:xfrm>
        </p:spPr>
        <p:txBody>
          <a:bodyPr>
            <a:normAutofit fontScale="92500" lnSpcReduction="20000"/>
          </a:bodyPr>
          <a:lstStyle/>
          <a:p>
            <a:pPr marL="0" indent="0">
              <a:lnSpc>
                <a:spcPct val="150000"/>
              </a:lnSpc>
              <a:buNone/>
            </a:pPr>
            <a:r>
              <a:rPr lang="fa-IR" dirty="0"/>
              <a:t>خوداظهاری ویژگی های خواب یکبار</a:t>
            </a:r>
            <a:r>
              <a:rPr lang="en-US" dirty="0"/>
              <a:t> </a:t>
            </a:r>
            <a:r>
              <a:rPr lang="fa-IR" dirty="0"/>
              <a:t>در پرسشنامه پایه 2001</a:t>
            </a:r>
          </a:p>
          <a:p>
            <a:pPr marL="0" indent="0">
              <a:lnSpc>
                <a:spcPct val="150000"/>
              </a:lnSpc>
              <a:buNone/>
            </a:pPr>
            <a:r>
              <a:rPr lang="fa-IR" dirty="0"/>
              <a:t>سوالاتی نظیر:</a:t>
            </a:r>
          </a:p>
          <a:p>
            <a:pPr marL="0" indent="0">
              <a:lnSpc>
                <a:spcPct val="150000"/>
              </a:lnSpc>
              <a:buNone/>
            </a:pPr>
            <a:r>
              <a:rPr lang="ar-SA" dirty="0"/>
              <a:t>به‌طور متوسط چند ساعت در یک دوره‌ی ۲۴ ساعته می‌خوابند و آیا خروپف می‌کنند</a:t>
            </a:r>
            <a:r>
              <a:rPr lang="fa-IR" dirty="0"/>
              <a:t>؟</a:t>
            </a:r>
          </a:p>
          <a:p>
            <a:pPr marL="0" indent="0">
              <a:lnSpc>
                <a:spcPct val="150000"/>
              </a:lnSpc>
              <a:buNone/>
            </a:pPr>
            <a:r>
              <a:rPr lang="ar-SA" dirty="0"/>
              <a:t>به‌طور متوسط، چند وقت یک‌بار فعالیت‌های روزانه‌ی شما به این دلیل که در طول روز خواب‌آلود هستید، تحت تأثیر قرار می‌گیرند؟</a:t>
            </a:r>
            <a:endParaRPr lang="fa-IR" dirty="0"/>
          </a:p>
          <a:p>
            <a:pPr marL="0" indent="0">
              <a:lnSpc>
                <a:spcPct val="150000"/>
              </a:lnSpc>
              <a:buNone/>
            </a:pPr>
            <a:r>
              <a:rPr lang="ar-SA" dirty="0"/>
              <a:t>فراوانی خروپف را به ۳ گروه بازدسته‌بندی کرد</a:t>
            </a:r>
            <a:r>
              <a:rPr lang="fa-IR" dirty="0"/>
              <a:t>ند</a:t>
            </a:r>
            <a:r>
              <a:rPr lang="ar-SA" dirty="0"/>
              <a:t>: تقریباً هرگز (۰ شب در هفته)، گهگاه (۱ تا ۲ شب در هفته)، و به‌طور منظم (۳ شب یا بیشتر در هفته</a:t>
            </a:r>
            <a:r>
              <a:rPr lang="fa-IR" dirty="0"/>
              <a:t>)</a:t>
            </a:r>
          </a:p>
          <a:p>
            <a:pPr marL="0" indent="0">
              <a:buNone/>
            </a:pPr>
            <a:endParaRPr lang="en-US" dirty="0"/>
          </a:p>
        </p:txBody>
      </p:sp>
      <p:sp>
        <p:nvSpPr>
          <p:cNvPr id="4" name="Date Placeholder 3">
            <a:extLst>
              <a:ext uri="{FF2B5EF4-FFF2-40B4-BE49-F238E27FC236}">
                <a16:creationId xmlns:a16="http://schemas.microsoft.com/office/drawing/2014/main" id="{A95C2C4E-FDDA-B7BD-646A-C49B24A5266D}"/>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D1ACE38B-4519-ABCB-0660-2C1B68F0CDE1}"/>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C741DD0D-F236-E52D-004A-195E3D77A4DD}"/>
              </a:ext>
            </a:extLst>
          </p:cNvPr>
          <p:cNvSpPr>
            <a:spLocks noGrp="1"/>
          </p:cNvSpPr>
          <p:nvPr>
            <p:ph type="sldNum" sz="quarter" idx="12"/>
          </p:nvPr>
        </p:nvSpPr>
        <p:spPr/>
        <p:txBody>
          <a:bodyPr/>
          <a:lstStyle/>
          <a:p>
            <a:fld id="{379733A2-39B6-4A13-B3EC-8FBD5615B05B}" type="slidenum">
              <a:rPr lang="en-US" smtClean="0"/>
              <a:t>7</a:t>
            </a:fld>
            <a:endParaRPr lang="en-US"/>
          </a:p>
        </p:txBody>
      </p:sp>
    </p:spTree>
    <p:extLst>
      <p:ext uri="{BB962C8B-B14F-4D97-AF65-F5344CB8AC3E}">
        <p14:creationId xmlns:p14="http://schemas.microsoft.com/office/powerpoint/2010/main" val="312854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5DB6-25BA-89ED-D6B4-23D5706AC75E}"/>
              </a:ext>
            </a:extLst>
          </p:cNvPr>
          <p:cNvSpPr>
            <a:spLocks noGrp="1"/>
          </p:cNvSpPr>
          <p:nvPr>
            <p:ph type="title"/>
          </p:nvPr>
        </p:nvSpPr>
        <p:spPr/>
        <p:txBody>
          <a:bodyPr/>
          <a:lstStyle/>
          <a:p>
            <a:r>
              <a:rPr lang="fa-IR" dirty="0"/>
              <a:t>تعیین قطعی دیابت نوع 2</a:t>
            </a:r>
            <a:br>
              <a:rPr lang="fa-IR" dirty="0"/>
            </a:br>
            <a:r>
              <a:rPr lang="en-US" sz="3200" dirty="0"/>
              <a:t>(methods)</a:t>
            </a:r>
            <a:endParaRPr lang="en-US" dirty="0"/>
          </a:p>
        </p:txBody>
      </p:sp>
      <p:sp>
        <p:nvSpPr>
          <p:cNvPr id="3" name="Content Placeholder 2">
            <a:extLst>
              <a:ext uri="{FF2B5EF4-FFF2-40B4-BE49-F238E27FC236}">
                <a16:creationId xmlns:a16="http://schemas.microsoft.com/office/drawing/2014/main" id="{02D6C488-620F-409C-63A1-6F45AA6DACE6}"/>
              </a:ext>
            </a:extLst>
          </p:cNvPr>
          <p:cNvSpPr>
            <a:spLocks noGrp="1"/>
          </p:cNvSpPr>
          <p:nvPr>
            <p:ph idx="1"/>
          </p:nvPr>
        </p:nvSpPr>
        <p:spPr>
          <a:xfrm>
            <a:off x="838200" y="1823049"/>
            <a:ext cx="10515600" cy="4353914"/>
          </a:xfrm>
        </p:spPr>
        <p:txBody>
          <a:bodyPr/>
          <a:lstStyle/>
          <a:p>
            <a:pPr marL="0" indent="0">
              <a:buNone/>
            </a:pPr>
            <a:r>
              <a:rPr lang="fa-IR" dirty="0"/>
              <a:t>افرادی که در پرسشنامه دوسالانه  دیابت نوع2 را وارد کردند یک پرسشنامه تکمیلی از علائم، آزمایشات و درمان کاهنده قندخون ارسال شد</a:t>
            </a:r>
          </a:p>
          <a:p>
            <a:pPr marL="0" indent="0">
              <a:buNone/>
            </a:pPr>
            <a:r>
              <a:rPr lang="fa-IR" dirty="0">
                <a:hlinkClick r:id="rId2" action="ppaction://hlinksldjump"/>
              </a:rPr>
              <a:t>تأیید</a:t>
            </a:r>
            <a:r>
              <a:rPr lang="fa-IR" dirty="0"/>
              <a:t> دیابت مستلزم وجود حداقل یکی از معیارهای پرسش‌نامه‌ی تکمیلی بود که توسط انجمن دیابت آمریکا</a:t>
            </a:r>
            <a:r>
              <a:rPr lang="en-US" dirty="0"/>
              <a:t>( ADA) </a:t>
            </a:r>
            <a:r>
              <a:rPr lang="fa-IR" dirty="0"/>
              <a:t>تعریف شده است</a:t>
            </a:r>
            <a:r>
              <a:rPr lang="en-US" dirty="0"/>
              <a:t>:</a:t>
            </a:r>
          </a:p>
          <a:p>
            <a:pPr marL="514350" indent="-514350">
              <a:buAutoNum type="arabicParenBoth"/>
            </a:pPr>
            <a:r>
              <a:rPr lang="fa-IR" dirty="0"/>
              <a:t>یک یا چند علامت کلاسیک (تشنگی بیش از حد، پرادراری، کاهش وزن، گرسنگی، خارش یا کما)</a:t>
            </a:r>
            <a:r>
              <a:rPr lang="en-US" dirty="0"/>
              <a:t>+ </a:t>
            </a:r>
            <a:r>
              <a:rPr lang="fa-IR" dirty="0"/>
              <a:t> سطح بالای گلوکز</a:t>
            </a:r>
          </a:p>
          <a:p>
            <a:pPr marL="514350" indent="-514350">
              <a:buAutoNum type="arabicParenBoth"/>
            </a:pPr>
            <a:r>
              <a:rPr lang="fa-IR" dirty="0"/>
              <a:t>بدون علامت اما دو یا چند غلظت بالای گلوکز پلاسما </a:t>
            </a:r>
          </a:p>
          <a:p>
            <a:pPr marL="514350" indent="-514350">
              <a:buAutoNum type="arabicParenBoth"/>
            </a:pPr>
            <a:r>
              <a:rPr lang="fa-IR" dirty="0"/>
              <a:t>درمان با انسولین یا داروی خوراکی کاهنده قند خون</a:t>
            </a:r>
          </a:p>
          <a:p>
            <a:pPr marL="514350" indent="-514350">
              <a:buAutoNum type="arabicParenBoth"/>
            </a:pPr>
            <a:endParaRPr lang="fa-IR" dirty="0"/>
          </a:p>
        </p:txBody>
      </p:sp>
      <p:sp>
        <p:nvSpPr>
          <p:cNvPr id="4" name="Date Placeholder 3">
            <a:extLst>
              <a:ext uri="{FF2B5EF4-FFF2-40B4-BE49-F238E27FC236}">
                <a16:creationId xmlns:a16="http://schemas.microsoft.com/office/drawing/2014/main" id="{BD7FD327-ED85-5C17-D885-225C4F24091C}"/>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F0E1BE8A-FB44-CB63-1154-AEF13D510B23}"/>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38BE3D63-41A3-ABEA-76E3-4B3600E5A4F5}"/>
              </a:ext>
            </a:extLst>
          </p:cNvPr>
          <p:cNvSpPr>
            <a:spLocks noGrp="1"/>
          </p:cNvSpPr>
          <p:nvPr>
            <p:ph type="sldNum" sz="quarter" idx="12"/>
          </p:nvPr>
        </p:nvSpPr>
        <p:spPr/>
        <p:txBody>
          <a:bodyPr/>
          <a:lstStyle/>
          <a:p>
            <a:fld id="{379733A2-39B6-4A13-B3EC-8FBD5615B05B}" type="slidenum">
              <a:rPr lang="en-US" smtClean="0"/>
              <a:t>8</a:t>
            </a:fld>
            <a:endParaRPr lang="en-US"/>
          </a:p>
        </p:txBody>
      </p:sp>
    </p:spTree>
    <p:extLst>
      <p:ext uri="{BB962C8B-B14F-4D97-AF65-F5344CB8AC3E}">
        <p14:creationId xmlns:p14="http://schemas.microsoft.com/office/powerpoint/2010/main" val="80342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14F0-9790-0A56-FCF6-D4DB569C20F6}"/>
              </a:ext>
            </a:extLst>
          </p:cNvPr>
          <p:cNvSpPr>
            <a:spLocks noGrp="1"/>
          </p:cNvSpPr>
          <p:nvPr>
            <p:ph type="title"/>
          </p:nvPr>
        </p:nvSpPr>
        <p:spPr/>
        <p:txBody>
          <a:bodyPr/>
          <a:lstStyle/>
          <a:p>
            <a:r>
              <a:rPr lang="ar-SA" dirty="0"/>
              <a:t>ارزیابی نشانگرهای زیستی</a:t>
            </a:r>
            <a:endParaRPr lang="en-US" dirty="0"/>
          </a:p>
        </p:txBody>
      </p:sp>
      <p:sp>
        <p:nvSpPr>
          <p:cNvPr id="3" name="Content Placeholder 2">
            <a:extLst>
              <a:ext uri="{FF2B5EF4-FFF2-40B4-BE49-F238E27FC236}">
                <a16:creationId xmlns:a16="http://schemas.microsoft.com/office/drawing/2014/main" id="{2670B5B5-5543-524D-0919-FE2605705DE2}"/>
              </a:ext>
            </a:extLst>
          </p:cNvPr>
          <p:cNvSpPr>
            <a:spLocks noGrp="1"/>
          </p:cNvSpPr>
          <p:nvPr>
            <p:ph idx="1"/>
          </p:nvPr>
        </p:nvSpPr>
        <p:spPr/>
        <p:txBody>
          <a:bodyPr/>
          <a:lstStyle/>
          <a:p>
            <a:pPr marL="0" indent="0">
              <a:buNone/>
            </a:pPr>
            <a:r>
              <a:rPr lang="ar-SA" dirty="0"/>
              <a:t>سطوح </a:t>
            </a:r>
            <a:r>
              <a:rPr lang="en-US" dirty="0">
                <a:hlinkClick r:id="rId2" action="ppaction://hlinksldjump"/>
              </a:rPr>
              <a:t>HbA1c</a:t>
            </a:r>
            <a:r>
              <a:rPr lang="en-US" dirty="0"/>
              <a:t>، </a:t>
            </a:r>
            <a:r>
              <a:rPr lang="ar-SA" dirty="0"/>
              <a:t>انسولین و</a:t>
            </a:r>
            <a:r>
              <a:rPr lang="en-US" dirty="0">
                <a:hlinkClick r:id="rId3" action="ppaction://hlinksldjump"/>
              </a:rPr>
              <a:t>C-peptide</a:t>
            </a:r>
            <a:r>
              <a:rPr lang="fa-IR" dirty="0"/>
              <a:t> </a:t>
            </a:r>
          </a:p>
          <a:p>
            <a:pPr marL="0" indent="0">
              <a:buNone/>
            </a:pPr>
            <a:r>
              <a:rPr lang="fa-IR" dirty="0"/>
              <a:t>زنانی را که :</a:t>
            </a:r>
          </a:p>
          <a:p>
            <a:pPr marL="0" indent="0">
              <a:buNone/>
            </a:pPr>
            <a:r>
              <a:rPr lang="fa-IR" dirty="0"/>
              <a:t>(۱) پیش از زمان جمع‌آوری نمونه‌ی خون، تشخیص دیابت نوع ۲ دریافت کرده بودند؛ </a:t>
            </a:r>
          </a:p>
          <a:p>
            <a:pPr marL="0" indent="0">
              <a:buNone/>
            </a:pPr>
            <a:r>
              <a:rPr lang="fa-IR" dirty="0"/>
              <a:t>(۲) در زمان جمع‌آوری نمونه‌ی خون، سطح </a:t>
            </a:r>
            <a:r>
              <a:rPr lang="en-US" dirty="0"/>
              <a:t>HbA1c </a:t>
            </a:r>
            <a:r>
              <a:rPr lang="fa-IR" dirty="0"/>
              <a:t>آن‌ها 6/5% یا بیشتر بود (به‌عنوان دیابت تشخیص‌داده‌نشده‌ی مشکوک)؛</a:t>
            </a:r>
          </a:p>
          <a:p>
            <a:pPr marL="0" indent="0">
              <a:buNone/>
            </a:pPr>
            <a:r>
              <a:rPr lang="fa-IR" dirty="0"/>
              <a:t>(۳) فاقد همه‌ی بیومارکرهای متابولیسم گلوکز مورد نظر (یعنی </a:t>
            </a:r>
            <a:r>
              <a:rPr lang="en-US" dirty="0"/>
              <a:t>HbA1c، C-peptide، </a:t>
            </a:r>
            <a:r>
              <a:rPr lang="fa-IR" dirty="0"/>
              <a:t>و انسولین) بودند، حذف کردیم.</a:t>
            </a:r>
          </a:p>
          <a:p>
            <a:endParaRPr lang="en-US" dirty="0"/>
          </a:p>
        </p:txBody>
      </p:sp>
      <p:sp>
        <p:nvSpPr>
          <p:cNvPr id="4" name="Date Placeholder 3">
            <a:extLst>
              <a:ext uri="{FF2B5EF4-FFF2-40B4-BE49-F238E27FC236}">
                <a16:creationId xmlns:a16="http://schemas.microsoft.com/office/drawing/2014/main" id="{F75DDDAA-968D-CADE-7BF8-AA66361AB292}"/>
              </a:ext>
            </a:extLst>
          </p:cNvPr>
          <p:cNvSpPr>
            <a:spLocks noGrp="1"/>
          </p:cNvSpPr>
          <p:nvPr>
            <p:ph type="dt" sz="half" idx="10"/>
          </p:nvPr>
        </p:nvSpPr>
        <p:spPr/>
        <p:txBody>
          <a:bodyPr/>
          <a:lstStyle/>
          <a:p>
            <a:r>
              <a:rPr lang="en-US"/>
              <a:t>27/2/1404</a:t>
            </a:r>
          </a:p>
        </p:txBody>
      </p:sp>
      <p:sp>
        <p:nvSpPr>
          <p:cNvPr id="5" name="Footer Placeholder 4">
            <a:extLst>
              <a:ext uri="{FF2B5EF4-FFF2-40B4-BE49-F238E27FC236}">
                <a16:creationId xmlns:a16="http://schemas.microsoft.com/office/drawing/2014/main" id="{58F54002-199B-E8C1-33AD-1C87EB08AAFF}"/>
              </a:ext>
            </a:extLst>
          </p:cNvPr>
          <p:cNvSpPr>
            <a:spLocks noGrp="1"/>
          </p:cNvSpPr>
          <p:nvPr>
            <p:ph type="ftr" sz="quarter" idx="11"/>
          </p:nvPr>
        </p:nvSpPr>
        <p:spPr/>
        <p:txBody>
          <a:bodyPr/>
          <a:lstStyle/>
          <a:p>
            <a:r>
              <a:rPr lang="ar-SA"/>
              <a:t>معصومه اعلائی</a:t>
            </a:r>
            <a:endParaRPr lang="en-US"/>
          </a:p>
        </p:txBody>
      </p:sp>
      <p:sp>
        <p:nvSpPr>
          <p:cNvPr id="6" name="Slide Number Placeholder 5">
            <a:extLst>
              <a:ext uri="{FF2B5EF4-FFF2-40B4-BE49-F238E27FC236}">
                <a16:creationId xmlns:a16="http://schemas.microsoft.com/office/drawing/2014/main" id="{8A5C5FB0-8E56-3DC6-D227-5B1BBF57AF87}"/>
              </a:ext>
            </a:extLst>
          </p:cNvPr>
          <p:cNvSpPr>
            <a:spLocks noGrp="1"/>
          </p:cNvSpPr>
          <p:nvPr>
            <p:ph type="sldNum" sz="quarter" idx="12"/>
          </p:nvPr>
        </p:nvSpPr>
        <p:spPr/>
        <p:txBody>
          <a:bodyPr/>
          <a:lstStyle/>
          <a:p>
            <a:fld id="{379733A2-39B6-4A13-B3EC-8FBD5615B05B}" type="slidenum">
              <a:rPr lang="en-US" smtClean="0"/>
              <a:t>9</a:t>
            </a:fld>
            <a:endParaRPr lang="en-US"/>
          </a:p>
        </p:txBody>
      </p:sp>
    </p:spTree>
    <p:extLst>
      <p:ext uri="{BB962C8B-B14F-4D97-AF65-F5344CB8AC3E}">
        <p14:creationId xmlns:p14="http://schemas.microsoft.com/office/powerpoint/2010/main" val="556995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1436</TotalTime>
  <Words>2303</Words>
  <Application>Microsoft Office PowerPoint</Application>
  <PresentationFormat>Widescreen</PresentationFormat>
  <Paragraphs>253</Paragraphs>
  <Slides>31</Slides>
  <Notes>0</Notes>
  <HiddenSlides>6</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Aptos</vt:lpstr>
      <vt:lpstr>Aptos Display</vt:lpstr>
      <vt:lpstr>Arial</vt:lpstr>
      <vt:lpstr>B Nazanin</vt:lpstr>
      <vt:lpstr>B Titr</vt:lpstr>
      <vt:lpstr>Cambria Math</vt:lpstr>
      <vt:lpstr>Wingdings</vt:lpstr>
      <vt:lpstr>Office Theme</vt:lpstr>
      <vt:lpstr>Custom Design</vt:lpstr>
      <vt:lpstr>1_Office Theme</vt:lpstr>
      <vt:lpstr>ویژگی‌های خواب و خطر طولانی ‌مدت دیابت نوع 2 در میان زنان مبتلا به دیابت بارداری A longitudinal cohort study JAMA NETWORK</vt:lpstr>
      <vt:lpstr>طرح کلی ارائه:</vt:lpstr>
      <vt:lpstr>مقدمه (introduction)</vt:lpstr>
      <vt:lpstr>مقدمه (introduction)</vt:lpstr>
      <vt:lpstr>روش ها(methods) Study population</vt:lpstr>
      <vt:lpstr>روش ها(methods)</vt:lpstr>
      <vt:lpstr>ارزیابی متغیر های خواب (روش ها)</vt:lpstr>
      <vt:lpstr>تعیین قطعی دیابت نوع 2 (methods)</vt:lpstr>
      <vt:lpstr>ارزیابی نشانگرهای زیستی</vt:lpstr>
      <vt:lpstr>تحلیل آماری</vt:lpstr>
      <vt:lpstr>PowerPoint Presentation</vt:lpstr>
      <vt:lpstr>PowerPoint Presentation</vt:lpstr>
      <vt:lpstr>PowerPoint Presentation</vt:lpstr>
      <vt:lpstr>PowerPoint Presentation</vt:lpstr>
      <vt:lpstr>PowerPoint Presentation</vt:lpstr>
      <vt:lpstr>نتایج</vt:lpstr>
      <vt:lpstr>نتایج</vt:lpstr>
      <vt:lpstr>نتایج</vt:lpstr>
      <vt:lpstr>بحث (discussion)</vt:lpstr>
      <vt:lpstr>بحث (discussion)</vt:lpstr>
      <vt:lpstr>نقاط قوت</vt:lpstr>
      <vt:lpstr>نقاط قوت</vt:lpstr>
      <vt:lpstr>محدودیت ها</vt:lpstr>
      <vt:lpstr>نتیجه‌گیری‌</vt:lpstr>
      <vt:lpstr>PowerPoint Presentation</vt:lpstr>
      <vt:lpstr>HbA1c</vt:lpstr>
      <vt:lpstr>C-peptide</vt:lpstr>
      <vt:lpstr>C-peptide</vt:lpstr>
      <vt:lpstr>متغیر های تعدیل شده</vt:lpstr>
      <vt:lpstr>تشخیص دیابت نوع 2</vt:lpstr>
      <vt:lpstr>T2D diagnosis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ویژگی‌های خواب و خطر طولانی ‌مدت دیابت نوع 2 در میان زنان مبتلا به دیابت بارداری A longitudinal cohort study JAMA NETWORK</dc:title>
  <dc:creator>masoume aalaei</dc:creator>
  <cp:lastModifiedBy>User</cp:lastModifiedBy>
  <cp:revision>10</cp:revision>
  <dcterms:created xsi:type="dcterms:W3CDTF">2025-05-14T02:32:17Z</dcterms:created>
  <dcterms:modified xsi:type="dcterms:W3CDTF">2025-08-18T07:15:13Z</dcterms:modified>
</cp:coreProperties>
</file>