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12" r:id="rId3"/>
    <p:sldId id="258" r:id="rId4"/>
    <p:sldId id="270" r:id="rId5"/>
    <p:sldId id="259" r:id="rId6"/>
    <p:sldId id="260" r:id="rId7"/>
    <p:sldId id="301" r:id="rId8"/>
    <p:sldId id="302" r:id="rId9"/>
    <p:sldId id="268" r:id="rId10"/>
    <p:sldId id="269" r:id="rId11"/>
    <p:sldId id="263" r:id="rId12"/>
    <p:sldId id="256" r:id="rId13"/>
    <p:sldId id="271" r:id="rId14"/>
    <p:sldId id="261" r:id="rId15"/>
    <p:sldId id="266" r:id="rId16"/>
    <p:sldId id="273" r:id="rId17"/>
    <p:sldId id="274" r:id="rId18"/>
    <p:sldId id="275" r:id="rId19"/>
    <p:sldId id="276" r:id="rId20"/>
    <p:sldId id="278" r:id="rId21"/>
    <p:sldId id="284" r:id="rId22"/>
    <p:sldId id="310" r:id="rId23"/>
    <p:sldId id="283" r:id="rId24"/>
    <p:sldId id="285" r:id="rId25"/>
    <p:sldId id="286" r:id="rId26"/>
    <p:sldId id="287" r:id="rId27"/>
    <p:sldId id="288" r:id="rId28"/>
    <p:sldId id="289" r:id="rId29"/>
    <p:sldId id="291" r:id="rId30"/>
    <p:sldId id="292" r:id="rId31"/>
    <p:sldId id="293" r:id="rId32"/>
    <p:sldId id="308" r:id="rId33"/>
    <p:sldId id="309" r:id="rId34"/>
    <p:sldId id="298" r:id="rId35"/>
    <p:sldId id="296" r:id="rId36"/>
    <p:sldId id="297" r:id="rId37"/>
    <p:sldId id="290" r:id="rId38"/>
    <p:sldId id="314" r:id="rId39"/>
    <p:sldId id="299" r:id="rId40"/>
    <p:sldId id="295" r:id="rId41"/>
    <p:sldId id="305" r:id="rId42"/>
    <p:sldId id="300" r:id="rId43"/>
    <p:sldId id="313" r:id="rId44"/>
    <p:sldId id="306" r:id="rId45"/>
    <p:sldId id="307" r:id="rId46"/>
    <p:sldId id="31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8BF"/>
    <a:srgbClr val="0518CD"/>
    <a:srgbClr val="020A5A"/>
    <a:srgbClr val="061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6903" autoAdjust="0"/>
  </p:normalViewPr>
  <p:slideViewPr>
    <p:cSldViewPr>
      <p:cViewPr varScale="1">
        <p:scale>
          <a:sx n="64" d="100"/>
          <a:sy n="64" d="100"/>
        </p:scale>
        <p:origin x="1939"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4DAD03-38C8-44DC-971E-DC52C5221052}" type="datetimeFigureOut">
              <a:rPr lang="en-US" smtClean="0"/>
              <a:t>8/30/2025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87A9B-CAE7-4649-8574-4907FC0CF5F3}" type="slidenum">
              <a:rPr lang="en-US" smtClean="0"/>
              <a:t>‹#›</a:t>
            </a:fld>
            <a:endParaRPr lang="en-US"/>
          </a:p>
        </p:txBody>
      </p:sp>
    </p:spTree>
    <p:extLst>
      <p:ext uri="{BB962C8B-B14F-4D97-AF65-F5344CB8AC3E}">
        <p14:creationId xmlns:p14="http://schemas.microsoft.com/office/powerpoint/2010/main" val="304532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5</a:t>
            </a:fld>
            <a:endParaRPr lang="en-US"/>
          </a:p>
        </p:txBody>
      </p:sp>
    </p:spTree>
    <p:extLst>
      <p:ext uri="{BB962C8B-B14F-4D97-AF65-F5344CB8AC3E}">
        <p14:creationId xmlns:p14="http://schemas.microsoft.com/office/powerpoint/2010/main" val="2110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19</a:t>
            </a:fld>
            <a:endParaRPr lang="en-US"/>
          </a:p>
        </p:txBody>
      </p:sp>
    </p:spTree>
    <p:extLst>
      <p:ext uri="{BB962C8B-B14F-4D97-AF65-F5344CB8AC3E}">
        <p14:creationId xmlns:p14="http://schemas.microsoft.com/office/powerpoint/2010/main" val="982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20</a:t>
            </a:fld>
            <a:endParaRPr lang="en-US"/>
          </a:p>
        </p:txBody>
      </p:sp>
    </p:spTree>
    <p:extLst>
      <p:ext uri="{BB962C8B-B14F-4D97-AF65-F5344CB8AC3E}">
        <p14:creationId xmlns:p14="http://schemas.microsoft.com/office/powerpoint/2010/main" val="48576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21</a:t>
            </a:fld>
            <a:endParaRPr lang="en-US"/>
          </a:p>
        </p:txBody>
      </p:sp>
    </p:spTree>
    <p:extLst>
      <p:ext uri="{BB962C8B-B14F-4D97-AF65-F5344CB8AC3E}">
        <p14:creationId xmlns:p14="http://schemas.microsoft.com/office/powerpoint/2010/main" val="226868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b="1" dirty="0"/>
              <a:t>آلبومین</a:t>
            </a:r>
            <a:r>
              <a:rPr lang="fa-IR" dirty="0"/>
              <a:t> یک پروتئین مهم در خون است که </a:t>
            </a:r>
            <a:r>
              <a:rPr lang="fa-IR" dirty="0" err="1"/>
              <a:t>نقش‌های</a:t>
            </a:r>
            <a:r>
              <a:rPr lang="fa-IR" dirty="0"/>
              <a:t> حیاتی زیادی دارد (حفظ فشار خون، انتقال مواد معدنی و </a:t>
            </a:r>
            <a:r>
              <a:rPr lang="fa-IR" dirty="0" err="1"/>
              <a:t>هورمون‌ها</a:t>
            </a:r>
            <a:r>
              <a:rPr lang="fa-IR" dirty="0"/>
              <a:t>، ترمیم بافتها و...).</a:t>
            </a:r>
          </a:p>
          <a:p>
            <a:pPr algn="r"/>
            <a:r>
              <a:rPr lang="fa-IR" b="1" dirty="0"/>
              <a:t>سطح پایین آلبومین (</a:t>
            </a:r>
            <a:r>
              <a:rPr lang="fa-IR" b="1" dirty="0" err="1"/>
              <a:t>هیپوآلبومینمی</a:t>
            </a:r>
            <a:r>
              <a:rPr lang="fa-IR" b="1" dirty="0"/>
              <a:t>)</a:t>
            </a:r>
            <a:r>
              <a:rPr lang="fa-IR" dirty="0"/>
              <a:t> به طور قوی با </a:t>
            </a:r>
            <a:r>
              <a:rPr lang="en-US" dirty="0"/>
              <a:t>outcomes </a:t>
            </a:r>
            <a:r>
              <a:rPr lang="fa-IR" dirty="0"/>
              <a:t>بد سلامتی مانند:</a:t>
            </a:r>
          </a:p>
          <a:p>
            <a:pPr algn="r">
              <a:buFont typeface="Arial" panose="020B0604020202020204" pitchFamily="34" charset="0"/>
              <a:buChar char="•"/>
            </a:pPr>
            <a:r>
              <a:rPr lang="fa-IR" dirty="0"/>
              <a:t>افزایش مرگ و میر</a:t>
            </a:r>
          </a:p>
          <a:p>
            <a:pPr algn="r">
              <a:buFont typeface="Arial" panose="020B0604020202020204" pitchFamily="34" charset="0"/>
              <a:buChar char="•"/>
            </a:pPr>
            <a:r>
              <a:rPr lang="fa-IR" dirty="0"/>
              <a:t>افزایش خطر عفونت</a:t>
            </a:r>
          </a:p>
          <a:p>
            <a:pPr algn="r">
              <a:buFont typeface="Arial" panose="020B0604020202020204" pitchFamily="34" charset="0"/>
              <a:buChar char="•"/>
            </a:pPr>
            <a:r>
              <a:rPr lang="fa-IR" dirty="0"/>
              <a:t>افزایش طول بستری در بیمارستان</a:t>
            </a:r>
          </a:p>
          <a:p>
            <a:pPr algn="r">
              <a:buFont typeface="Arial" panose="020B0604020202020204" pitchFamily="34" charset="0"/>
              <a:buChar char="•"/>
            </a:pPr>
            <a:r>
              <a:rPr lang="fa-IR" dirty="0"/>
              <a:t>و بهبودی </a:t>
            </a:r>
            <a:r>
              <a:rPr lang="fa-IR" dirty="0" err="1"/>
              <a:t>ضعیفتر</a:t>
            </a:r>
            <a:r>
              <a:rPr lang="fa-IR" dirty="0"/>
              <a:t> پس از عمل جراحی</a:t>
            </a:r>
            <a:br>
              <a:rPr lang="fa-IR" dirty="0"/>
            </a:br>
            <a:r>
              <a:rPr lang="fa-IR" dirty="0"/>
              <a:t>مرتبط است</a:t>
            </a:r>
          </a:p>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23</a:t>
            </a:fld>
            <a:endParaRPr lang="en-US"/>
          </a:p>
        </p:txBody>
      </p:sp>
    </p:spTree>
    <p:extLst>
      <p:ext uri="{BB962C8B-B14F-4D97-AF65-F5344CB8AC3E}">
        <p14:creationId xmlns:p14="http://schemas.microsoft.com/office/powerpoint/2010/main" val="3605807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24</a:t>
            </a:fld>
            <a:endParaRPr lang="en-US"/>
          </a:p>
        </p:txBody>
      </p:sp>
    </p:spTree>
    <p:extLst>
      <p:ext uri="{BB962C8B-B14F-4D97-AF65-F5344CB8AC3E}">
        <p14:creationId xmlns:p14="http://schemas.microsoft.com/office/powerpoint/2010/main" val="400813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25</a:t>
            </a:fld>
            <a:endParaRPr lang="en-US"/>
          </a:p>
        </p:txBody>
      </p:sp>
    </p:spTree>
    <p:extLst>
      <p:ext uri="{BB962C8B-B14F-4D97-AF65-F5344CB8AC3E}">
        <p14:creationId xmlns:p14="http://schemas.microsoft.com/office/powerpoint/2010/main" val="246716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26</a:t>
            </a:fld>
            <a:endParaRPr lang="en-US"/>
          </a:p>
        </p:txBody>
      </p:sp>
    </p:spTree>
    <p:extLst>
      <p:ext uri="{BB962C8B-B14F-4D97-AF65-F5344CB8AC3E}">
        <p14:creationId xmlns:p14="http://schemas.microsoft.com/office/powerpoint/2010/main" val="1672346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27</a:t>
            </a:fld>
            <a:endParaRPr lang="en-US"/>
          </a:p>
        </p:txBody>
      </p:sp>
    </p:spTree>
    <p:extLst>
      <p:ext uri="{BB962C8B-B14F-4D97-AF65-F5344CB8AC3E}">
        <p14:creationId xmlns:p14="http://schemas.microsoft.com/office/powerpoint/2010/main" val="3702980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28</a:t>
            </a:fld>
            <a:endParaRPr lang="en-US"/>
          </a:p>
        </p:txBody>
      </p:sp>
    </p:spTree>
    <p:extLst>
      <p:ext uri="{BB962C8B-B14F-4D97-AF65-F5344CB8AC3E}">
        <p14:creationId xmlns:p14="http://schemas.microsoft.com/office/powerpoint/2010/main" val="487297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29</a:t>
            </a:fld>
            <a:endParaRPr lang="en-US"/>
          </a:p>
        </p:txBody>
      </p:sp>
    </p:spTree>
    <p:extLst>
      <p:ext uri="{BB962C8B-B14F-4D97-AF65-F5344CB8AC3E}">
        <p14:creationId xmlns:p14="http://schemas.microsoft.com/office/powerpoint/2010/main" val="316498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6</a:t>
            </a:fld>
            <a:endParaRPr lang="en-US"/>
          </a:p>
        </p:txBody>
      </p:sp>
    </p:spTree>
    <p:extLst>
      <p:ext uri="{BB962C8B-B14F-4D97-AF65-F5344CB8AC3E}">
        <p14:creationId xmlns:p14="http://schemas.microsoft.com/office/powerpoint/2010/main" val="21103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30</a:t>
            </a:fld>
            <a:endParaRPr lang="en-US"/>
          </a:p>
        </p:txBody>
      </p:sp>
    </p:spTree>
    <p:extLst>
      <p:ext uri="{BB962C8B-B14F-4D97-AF65-F5344CB8AC3E}">
        <p14:creationId xmlns:p14="http://schemas.microsoft.com/office/powerpoint/2010/main" val="118590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31</a:t>
            </a:fld>
            <a:endParaRPr lang="en-US"/>
          </a:p>
        </p:txBody>
      </p:sp>
    </p:spTree>
    <p:extLst>
      <p:ext uri="{BB962C8B-B14F-4D97-AF65-F5344CB8AC3E}">
        <p14:creationId xmlns:p14="http://schemas.microsoft.com/office/powerpoint/2010/main" val="1581667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35</a:t>
            </a:fld>
            <a:endParaRPr lang="en-US"/>
          </a:p>
        </p:txBody>
      </p:sp>
    </p:spTree>
    <p:extLst>
      <p:ext uri="{BB962C8B-B14F-4D97-AF65-F5344CB8AC3E}">
        <p14:creationId xmlns:p14="http://schemas.microsoft.com/office/powerpoint/2010/main" val="3435459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36</a:t>
            </a:fld>
            <a:endParaRPr lang="en-US"/>
          </a:p>
        </p:txBody>
      </p:sp>
    </p:spTree>
    <p:extLst>
      <p:ext uri="{BB962C8B-B14F-4D97-AF65-F5344CB8AC3E}">
        <p14:creationId xmlns:p14="http://schemas.microsoft.com/office/powerpoint/2010/main" val="1512304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37</a:t>
            </a:fld>
            <a:endParaRPr lang="en-US"/>
          </a:p>
        </p:txBody>
      </p:sp>
    </p:spTree>
    <p:extLst>
      <p:ext uri="{BB962C8B-B14F-4D97-AF65-F5344CB8AC3E}">
        <p14:creationId xmlns:p14="http://schemas.microsoft.com/office/powerpoint/2010/main" val="359011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39</a:t>
            </a:fld>
            <a:endParaRPr lang="en-US"/>
          </a:p>
        </p:txBody>
      </p:sp>
    </p:spTree>
    <p:extLst>
      <p:ext uri="{BB962C8B-B14F-4D97-AF65-F5344CB8AC3E}">
        <p14:creationId xmlns:p14="http://schemas.microsoft.com/office/powerpoint/2010/main" val="945332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40</a:t>
            </a:fld>
            <a:endParaRPr lang="en-US"/>
          </a:p>
        </p:txBody>
      </p:sp>
    </p:spTree>
    <p:extLst>
      <p:ext uri="{BB962C8B-B14F-4D97-AF65-F5344CB8AC3E}">
        <p14:creationId xmlns:p14="http://schemas.microsoft.com/office/powerpoint/2010/main" val="109116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41</a:t>
            </a:fld>
            <a:endParaRPr lang="en-US"/>
          </a:p>
        </p:txBody>
      </p:sp>
    </p:spTree>
    <p:extLst>
      <p:ext uri="{BB962C8B-B14F-4D97-AF65-F5344CB8AC3E}">
        <p14:creationId xmlns:p14="http://schemas.microsoft.com/office/powerpoint/2010/main" val="623481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42</a:t>
            </a:fld>
            <a:endParaRPr lang="en-US"/>
          </a:p>
        </p:txBody>
      </p:sp>
    </p:spTree>
    <p:extLst>
      <p:ext uri="{BB962C8B-B14F-4D97-AF65-F5344CB8AC3E}">
        <p14:creationId xmlns:p14="http://schemas.microsoft.com/office/powerpoint/2010/main" val="752018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43</a:t>
            </a:fld>
            <a:endParaRPr lang="en-US"/>
          </a:p>
        </p:txBody>
      </p:sp>
    </p:spTree>
    <p:extLst>
      <p:ext uri="{BB962C8B-B14F-4D97-AF65-F5344CB8AC3E}">
        <p14:creationId xmlns:p14="http://schemas.microsoft.com/office/powerpoint/2010/main" val="417087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7</a:t>
            </a:fld>
            <a:endParaRPr lang="en-US"/>
          </a:p>
        </p:txBody>
      </p:sp>
    </p:spTree>
    <p:extLst>
      <p:ext uri="{BB962C8B-B14F-4D97-AF65-F5344CB8AC3E}">
        <p14:creationId xmlns:p14="http://schemas.microsoft.com/office/powerpoint/2010/main" val="92157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44</a:t>
            </a:fld>
            <a:endParaRPr lang="en-US"/>
          </a:p>
        </p:txBody>
      </p:sp>
    </p:spTree>
    <p:extLst>
      <p:ext uri="{BB962C8B-B14F-4D97-AF65-F5344CB8AC3E}">
        <p14:creationId xmlns:p14="http://schemas.microsoft.com/office/powerpoint/2010/main" val="2797155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45</a:t>
            </a:fld>
            <a:endParaRPr lang="en-US"/>
          </a:p>
        </p:txBody>
      </p:sp>
    </p:spTree>
    <p:extLst>
      <p:ext uri="{BB962C8B-B14F-4D97-AF65-F5344CB8AC3E}">
        <p14:creationId xmlns:p14="http://schemas.microsoft.com/office/powerpoint/2010/main" val="220953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8</a:t>
            </a:fld>
            <a:endParaRPr lang="en-US"/>
          </a:p>
        </p:txBody>
      </p:sp>
    </p:spTree>
    <p:extLst>
      <p:ext uri="{BB962C8B-B14F-4D97-AF65-F5344CB8AC3E}">
        <p14:creationId xmlns:p14="http://schemas.microsoft.com/office/powerpoint/2010/main" val="353256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14</a:t>
            </a:fld>
            <a:endParaRPr lang="en-US"/>
          </a:p>
        </p:txBody>
      </p:sp>
    </p:spTree>
    <p:extLst>
      <p:ext uri="{BB962C8B-B14F-4D97-AF65-F5344CB8AC3E}">
        <p14:creationId xmlns:p14="http://schemas.microsoft.com/office/powerpoint/2010/main" val="2110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15</a:t>
            </a:fld>
            <a:endParaRPr lang="en-US"/>
          </a:p>
        </p:txBody>
      </p:sp>
    </p:spTree>
    <p:extLst>
      <p:ext uri="{BB962C8B-B14F-4D97-AF65-F5344CB8AC3E}">
        <p14:creationId xmlns:p14="http://schemas.microsoft.com/office/powerpoint/2010/main" val="2110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16</a:t>
            </a:fld>
            <a:endParaRPr lang="en-US"/>
          </a:p>
        </p:txBody>
      </p:sp>
    </p:spTree>
    <p:extLst>
      <p:ext uri="{BB962C8B-B14F-4D97-AF65-F5344CB8AC3E}">
        <p14:creationId xmlns:p14="http://schemas.microsoft.com/office/powerpoint/2010/main" val="5105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17</a:t>
            </a:fld>
            <a:endParaRPr lang="en-US"/>
          </a:p>
        </p:txBody>
      </p:sp>
    </p:spTree>
    <p:extLst>
      <p:ext uri="{BB962C8B-B14F-4D97-AF65-F5344CB8AC3E}">
        <p14:creationId xmlns:p14="http://schemas.microsoft.com/office/powerpoint/2010/main" val="3538763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87A9B-CAE7-4649-8574-4907FC0CF5F3}" type="slidenum">
              <a:rPr lang="en-US" smtClean="0"/>
              <a:t>18</a:t>
            </a:fld>
            <a:endParaRPr lang="en-US"/>
          </a:p>
        </p:txBody>
      </p:sp>
    </p:spTree>
    <p:extLst>
      <p:ext uri="{BB962C8B-B14F-4D97-AF65-F5344CB8AC3E}">
        <p14:creationId xmlns:p14="http://schemas.microsoft.com/office/powerpoint/2010/main" val="223758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487A97-6F61-41FC-ABA0-DA938A03B130}" type="datetime8">
              <a:rPr lang="en-US" smtClean="0"/>
              <a:t>8/30/2025 7:56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33C35-0BE6-4762-9782-807F11B0A1DC}" type="slidenum">
              <a:rPr lang="en-US" smtClean="0"/>
              <a:t>‹#›</a:t>
            </a:fld>
            <a:endParaRPr lang="en-US"/>
          </a:p>
        </p:txBody>
      </p:sp>
    </p:spTree>
    <p:extLst>
      <p:ext uri="{BB962C8B-B14F-4D97-AF65-F5344CB8AC3E}">
        <p14:creationId xmlns:p14="http://schemas.microsoft.com/office/powerpoint/2010/main" val="332827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037A5-67AD-4680-BADC-32489AAA8A5A}" type="datetime8">
              <a:rPr lang="en-US" smtClean="0"/>
              <a:t>8/30/2025 7:56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33C35-0BE6-4762-9782-807F11B0A1DC}" type="slidenum">
              <a:rPr lang="en-US" smtClean="0"/>
              <a:t>‹#›</a:t>
            </a:fld>
            <a:endParaRPr lang="en-US"/>
          </a:p>
        </p:txBody>
      </p:sp>
    </p:spTree>
    <p:extLst>
      <p:ext uri="{BB962C8B-B14F-4D97-AF65-F5344CB8AC3E}">
        <p14:creationId xmlns:p14="http://schemas.microsoft.com/office/powerpoint/2010/main" val="24066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82786-D68C-4553-82BB-449C2AE08BE9}" type="datetime8">
              <a:rPr lang="en-US" smtClean="0"/>
              <a:t>8/30/2025 7:56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33C35-0BE6-4762-9782-807F11B0A1DC}" type="slidenum">
              <a:rPr lang="en-US" smtClean="0"/>
              <a:t>‹#›</a:t>
            </a:fld>
            <a:endParaRPr lang="en-US"/>
          </a:p>
        </p:txBody>
      </p:sp>
    </p:spTree>
    <p:extLst>
      <p:ext uri="{BB962C8B-B14F-4D97-AF65-F5344CB8AC3E}">
        <p14:creationId xmlns:p14="http://schemas.microsoft.com/office/powerpoint/2010/main" val="253098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21187-FC9B-460B-9D56-86F8D28DF383}" type="datetime8">
              <a:rPr lang="en-US" smtClean="0"/>
              <a:t>8/30/2025 7:56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33C35-0BE6-4762-9782-807F11B0A1DC}" type="slidenum">
              <a:rPr lang="en-US" smtClean="0"/>
              <a:t>‹#›</a:t>
            </a:fld>
            <a:endParaRPr lang="en-US"/>
          </a:p>
        </p:txBody>
      </p:sp>
    </p:spTree>
    <p:extLst>
      <p:ext uri="{BB962C8B-B14F-4D97-AF65-F5344CB8AC3E}">
        <p14:creationId xmlns:p14="http://schemas.microsoft.com/office/powerpoint/2010/main" val="313461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090130-0BAB-4047-8BC4-A7446A96FD51}" type="datetime8">
              <a:rPr lang="en-US" smtClean="0"/>
              <a:t>8/30/2025 7:56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33C35-0BE6-4762-9782-807F11B0A1DC}" type="slidenum">
              <a:rPr lang="en-US" smtClean="0"/>
              <a:t>‹#›</a:t>
            </a:fld>
            <a:endParaRPr lang="en-US"/>
          </a:p>
        </p:txBody>
      </p:sp>
    </p:spTree>
    <p:extLst>
      <p:ext uri="{BB962C8B-B14F-4D97-AF65-F5344CB8AC3E}">
        <p14:creationId xmlns:p14="http://schemas.microsoft.com/office/powerpoint/2010/main" val="421539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3CC88F-83A8-43CD-AB7E-B51E14DB2C14}" type="datetime8">
              <a:rPr lang="en-US" smtClean="0"/>
              <a:t>8/30/2025 7:56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33C35-0BE6-4762-9782-807F11B0A1DC}" type="slidenum">
              <a:rPr lang="en-US" smtClean="0"/>
              <a:t>‹#›</a:t>
            </a:fld>
            <a:endParaRPr lang="en-US"/>
          </a:p>
        </p:txBody>
      </p:sp>
    </p:spTree>
    <p:extLst>
      <p:ext uri="{BB962C8B-B14F-4D97-AF65-F5344CB8AC3E}">
        <p14:creationId xmlns:p14="http://schemas.microsoft.com/office/powerpoint/2010/main" val="90117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6FC00E-65DE-40CA-9B4C-5AB5F926B9A2}" type="datetime8">
              <a:rPr lang="en-US" smtClean="0"/>
              <a:t>8/30/2025 7:56 AM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33C35-0BE6-4762-9782-807F11B0A1DC}" type="slidenum">
              <a:rPr lang="en-US" smtClean="0"/>
              <a:t>‹#›</a:t>
            </a:fld>
            <a:endParaRPr lang="en-US"/>
          </a:p>
        </p:txBody>
      </p:sp>
    </p:spTree>
    <p:extLst>
      <p:ext uri="{BB962C8B-B14F-4D97-AF65-F5344CB8AC3E}">
        <p14:creationId xmlns:p14="http://schemas.microsoft.com/office/powerpoint/2010/main" val="118794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12A39B-03E5-4F14-8E13-020BF349A73B}" type="datetime8">
              <a:rPr lang="en-US" smtClean="0"/>
              <a:t>8/30/2025 7:56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a:t>
            </a:fld>
            <a:endParaRPr lang="en-US"/>
          </a:p>
        </p:txBody>
      </p:sp>
    </p:spTree>
    <p:extLst>
      <p:ext uri="{BB962C8B-B14F-4D97-AF65-F5344CB8AC3E}">
        <p14:creationId xmlns:p14="http://schemas.microsoft.com/office/powerpoint/2010/main" val="53366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C8F67-BDA1-4B0F-BBCE-588AED250E0A}" type="datetime8">
              <a:rPr lang="en-US" smtClean="0"/>
              <a:t>8/30/2025 7:56 AM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33C35-0BE6-4762-9782-807F11B0A1DC}" type="slidenum">
              <a:rPr lang="en-US" smtClean="0"/>
              <a:t>‹#›</a:t>
            </a:fld>
            <a:endParaRPr lang="en-US"/>
          </a:p>
        </p:txBody>
      </p:sp>
    </p:spTree>
    <p:extLst>
      <p:ext uri="{BB962C8B-B14F-4D97-AF65-F5344CB8AC3E}">
        <p14:creationId xmlns:p14="http://schemas.microsoft.com/office/powerpoint/2010/main" val="110497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672AA-7A19-427A-8AD0-17371446EFD2}" type="datetime8">
              <a:rPr lang="en-US" smtClean="0"/>
              <a:t>8/30/2025 7:56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33C35-0BE6-4762-9782-807F11B0A1DC}" type="slidenum">
              <a:rPr lang="en-US" smtClean="0"/>
              <a:t>‹#›</a:t>
            </a:fld>
            <a:endParaRPr lang="en-US"/>
          </a:p>
        </p:txBody>
      </p:sp>
    </p:spTree>
    <p:extLst>
      <p:ext uri="{BB962C8B-B14F-4D97-AF65-F5344CB8AC3E}">
        <p14:creationId xmlns:p14="http://schemas.microsoft.com/office/powerpoint/2010/main" val="339725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CDDD5-7D0A-40E9-B82F-6C5B9D9B8202}" type="datetime8">
              <a:rPr lang="en-US" smtClean="0"/>
              <a:t>8/30/2025 7:56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33C35-0BE6-4762-9782-807F11B0A1DC}" type="slidenum">
              <a:rPr lang="en-US" smtClean="0"/>
              <a:t>‹#›</a:t>
            </a:fld>
            <a:endParaRPr lang="en-US"/>
          </a:p>
        </p:txBody>
      </p:sp>
    </p:spTree>
    <p:extLst>
      <p:ext uri="{BB962C8B-B14F-4D97-AF65-F5344CB8AC3E}">
        <p14:creationId xmlns:p14="http://schemas.microsoft.com/office/powerpoint/2010/main" val="254362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ACC35-37C3-41DD-8838-442F5BCE59AC}" type="datetime8">
              <a:rPr lang="en-US" smtClean="0"/>
              <a:t>8/30/2025 7:56 AM</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33C35-0BE6-4762-9782-807F11B0A1DC}" type="slidenum">
              <a:rPr lang="en-US" smtClean="0"/>
              <a:t>‹#›</a:t>
            </a:fld>
            <a:endParaRPr lang="en-US"/>
          </a:p>
        </p:txBody>
      </p:sp>
    </p:spTree>
    <p:extLst>
      <p:ext uri="{BB962C8B-B14F-4D97-AF65-F5344CB8AC3E}">
        <p14:creationId xmlns:p14="http://schemas.microsoft.com/office/powerpoint/2010/main" val="2395248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1000" r="-2000" b="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DB98CE-5CAD-431F-AA6F-07896859B03D}"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1</a:t>
            </a:fld>
            <a:endParaRPr lang="en-US"/>
          </a:p>
        </p:txBody>
      </p:sp>
    </p:spTree>
    <p:extLst>
      <p:ext uri="{BB962C8B-B14F-4D97-AF65-F5344CB8AC3E}">
        <p14:creationId xmlns:p14="http://schemas.microsoft.com/office/powerpoint/2010/main" val="26645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382000" cy="1470025"/>
          </a:xfrm>
        </p:spPr>
        <p:txBody>
          <a:bodyPr>
            <a:normAutofit/>
          </a:bodyPr>
          <a:lstStyle/>
          <a:p>
            <a:pPr rtl="1"/>
            <a:r>
              <a:rPr lang="fa-IR" sz="2800" dirty="0">
                <a:solidFill>
                  <a:srgbClr val="FF0000"/>
                </a:solidFill>
                <a:cs typeface="B Titr" pitchFamily="2" charset="-78"/>
              </a:rPr>
              <a:t>مدل </a:t>
            </a:r>
            <a:r>
              <a:rPr lang="fa-IR" sz="2800" b="1" dirty="0">
                <a:solidFill>
                  <a:srgbClr val="FF0000"/>
                </a:solidFill>
                <a:cs typeface="B Titr" pitchFamily="2" charset="-78"/>
              </a:rPr>
              <a:t>کاکس معمولی</a:t>
            </a:r>
            <a:br>
              <a:rPr lang="fa-IR" sz="2800" dirty="0">
                <a:solidFill>
                  <a:srgbClr val="FF0000"/>
                </a:solidFill>
                <a:cs typeface="B Titr" pitchFamily="2" charset="-78"/>
              </a:rPr>
            </a:br>
            <a:r>
              <a:rPr lang="en-US" sz="2800" dirty="0">
                <a:solidFill>
                  <a:srgbClr val="FF0000"/>
                </a:solidFill>
                <a:cs typeface="B Titr" pitchFamily="2" charset="-78"/>
              </a:rPr>
              <a:t>(cox PH)  </a:t>
            </a:r>
            <a:r>
              <a:rPr lang="en-US" sz="2800" b="1" dirty="0">
                <a:solidFill>
                  <a:srgbClr val="FF0000"/>
                </a:solidFill>
                <a:cs typeface="B Titr" pitchFamily="2" charset="-78"/>
              </a:rPr>
              <a:t>Proportional Hazards</a:t>
            </a:r>
            <a:br>
              <a:rPr lang="en-US" sz="2800" dirty="0"/>
            </a:br>
            <a:endParaRPr lang="en-US" sz="2800" dirty="0"/>
          </a:p>
        </p:txBody>
      </p:sp>
      <p:sp>
        <p:nvSpPr>
          <p:cNvPr id="3" name="Subtitle 2"/>
          <p:cNvSpPr>
            <a:spLocks noGrp="1"/>
          </p:cNvSpPr>
          <p:nvPr>
            <p:ph type="subTitle" idx="1"/>
          </p:nvPr>
        </p:nvSpPr>
        <p:spPr>
          <a:xfrm>
            <a:off x="533400" y="1219200"/>
            <a:ext cx="8001000" cy="5257800"/>
          </a:xfrm>
        </p:spPr>
        <p:txBody>
          <a:bodyPr>
            <a:normAutofit fontScale="32500" lnSpcReduction="20000"/>
          </a:bodyPr>
          <a:lstStyle/>
          <a:p>
            <a:pPr algn="r" rtl="1">
              <a:lnSpc>
                <a:spcPct val="170000"/>
              </a:lnSpc>
            </a:pPr>
            <a:r>
              <a:rPr lang="fa-IR" sz="7400" b="1" dirty="0">
                <a:solidFill>
                  <a:schemeClr val="tx1"/>
                </a:solidFill>
                <a:cs typeface="B Mitra" pitchFamily="2" charset="-78"/>
              </a:rPr>
              <a:t>مدل کاکس: </a:t>
            </a:r>
          </a:p>
          <a:p>
            <a:pPr algn="r" rtl="1">
              <a:lnSpc>
                <a:spcPct val="170000"/>
              </a:lnSpc>
            </a:pPr>
            <a:r>
              <a:rPr lang="fa-IR" sz="7400" b="1" dirty="0">
                <a:solidFill>
                  <a:schemeClr val="tx1"/>
                </a:solidFill>
                <a:cs typeface="B Mitra" pitchFamily="2" charset="-78"/>
              </a:rPr>
              <a:t>یکی از </a:t>
            </a:r>
            <a:r>
              <a:rPr lang="fa-IR" sz="7400" b="1" dirty="0" err="1">
                <a:solidFill>
                  <a:schemeClr val="tx1"/>
                </a:solidFill>
                <a:cs typeface="B Mitra" pitchFamily="2" charset="-78"/>
              </a:rPr>
              <a:t>مدل‌های</a:t>
            </a:r>
            <a:r>
              <a:rPr lang="fa-IR" sz="7400" b="1" dirty="0">
                <a:solidFill>
                  <a:schemeClr val="tx1"/>
                </a:solidFill>
                <a:cs typeface="B Mitra" pitchFamily="2" charset="-78"/>
              </a:rPr>
              <a:t> محبوب برای تحلیل </a:t>
            </a:r>
            <a:r>
              <a:rPr lang="fa-IR" sz="7400" b="1" dirty="0" err="1">
                <a:solidFill>
                  <a:schemeClr val="tx1"/>
                </a:solidFill>
                <a:cs typeface="B Mitra" pitchFamily="2" charset="-78"/>
              </a:rPr>
              <a:t>بقاست</a:t>
            </a:r>
            <a:endParaRPr lang="fa-IR" sz="7400" b="1" dirty="0">
              <a:solidFill>
                <a:schemeClr val="tx1"/>
              </a:solidFill>
              <a:cs typeface="B Mitra" pitchFamily="2" charset="-78"/>
            </a:endParaRPr>
          </a:p>
          <a:p>
            <a:pPr algn="r" rtl="1">
              <a:lnSpc>
                <a:spcPct val="170000"/>
              </a:lnSpc>
            </a:pPr>
            <a:r>
              <a:rPr lang="fa-IR" sz="7400" b="1" dirty="0">
                <a:solidFill>
                  <a:schemeClr val="tx1"/>
                </a:solidFill>
                <a:cs typeface="B Mitra" pitchFamily="2" charset="-78"/>
              </a:rPr>
              <a:t> نام‌گذاری شده به افتخار دیوید کاکس</a:t>
            </a:r>
            <a:r>
              <a:rPr lang="en-US" sz="7400" b="1" dirty="0">
                <a:solidFill>
                  <a:schemeClr val="tx1"/>
                </a:solidFill>
                <a:cs typeface="B Mitra" pitchFamily="2" charset="-78"/>
              </a:rPr>
              <a:t> (David Cox)</a:t>
            </a:r>
          </a:p>
          <a:p>
            <a:pPr algn="justLow" rtl="1">
              <a:lnSpc>
                <a:spcPct val="170000"/>
              </a:lnSpc>
            </a:pPr>
            <a:r>
              <a:rPr lang="fa-IR" sz="7400" b="1" dirty="0">
                <a:solidFill>
                  <a:schemeClr val="tx1"/>
                </a:solidFill>
                <a:cs typeface="B Mitra" pitchFamily="2" charset="-78"/>
              </a:rPr>
              <a:t>یک مدل آماری نیمه پارامتریک برای تحلیل داده‌های بقاء</a:t>
            </a:r>
          </a:p>
          <a:p>
            <a:pPr algn="r" rtl="1">
              <a:lnSpc>
                <a:spcPct val="170000"/>
              </a:lnSpc>
            </a:pPr>
            <a:r>
              <a:rPr lang="fa-IR" sz="7400" b="1" dirty="0">
                <a:solidFill>
                  <a:schemeClr val="tx1"/>
                </a:solidFill>
                <a:cs typeface="B Mitra" pitchFamily="2" charset="-78"/>
              </a:rPr>
              <a:t>هدف:</a:t>
            </a:r>
            <a:endParaRPr lang="en-US" sz="7400" b="1" dirty="0">
              <a:solidFill>
                <a:schemeClr val="tx1"/>
              </a:solidFill>
              <a:cs typeface="B Mitra" pitchFamily="2" charset="-78"/>
            </a:endParaRPr>
          </a:p>
          <a:p>
            <a:pPr algn="r" rtl="1">
              <a:lnSpc>
                <a:spcPct val="170000"/>
              </a:lnSpc>
            </a:pPr>
            <a:r>
              <a:rPr lang="fa-IR" sz="7400" b="1" dirty="0">
                <a:solidFill>
                  <a:schemeClr val="tx1"/>
                </a:solidFill>
                <a:cs typeface="B Mitra" pitchFamily="2" charset="-78"/>
              </a:rPr>
              <a:t>بررسی تأثیر متغیرهای مستقل (مانند سن، جنسیت، درمان) بر روی</a:t>
            </a:r>
            <a:r>
              <a:rPr lang="en-US" sz="7400" b="1" dirty="0">
                <a:solidFill>
                  <a:schemeClr val="tx1"/>
                </a:solidFill>
                <a:cs typeface="B Mitra" pitchFamily="2" charset="-78"/>
              </a:rPr>
              <a:t> </a:t>
            </a:r>
            <a:r>
              <a:rPr lang="fa-IR" sz="7400" b="1" dirty="0">
                <a:solidFill>
                  <a:schemeClr val="tx1"/>
                </a:solidFill>
                <a:cs typeface="B Mitra" pitchFamily="2" charset="-78"/>
              </a:rPr>
              <a:t>زمان بقاء</a:t>
            </a:r>
          </a:p>
          <a:p>
            <a:pPr algn="r" rtl="1">
              <a:lnSpc>
                <a:spcPct val="170000"/>
              </a:lnSpc>
            </a:pPr>
            <a:r>
              <a:rPr lang="en-US" sz="7400" b="1" dirty="0">
                <a:solidFill>
                  <a:schemeClr val="tx1"/>
                </a:solidFill>
                <a:cs typeface="B Mitra" pitchFamily="2" charset="-78"/>
              </a:rPr>
              <a:t>)</a:t>
            </a:r>
            <a:r>
              <a:rPr lang="fa-IR" sz="7400" b="1" dirty="0">
                <a:solidFill>
                  <a:schemeClr val="tx1"/>
                </a:solidFill>
                <a:cs typeface="B Mitra" pitchFamily="2" charset="-78"/>
              </a:rPr>
              <a:t>زمان تا وقوع یک رویداد خاص</a:t>
            </a:r>
            <a:r>
              <a:rPr lang="en-US" sz="7400" b="1" dirty="0">
                <a:solidFill>
                  <a:schemeClr val="tx1"/>
                </a:solidFill>
                <a:cs typeface="B Mitra" pitchFamily="2" charset="-78"/>
              </a:rPr>
              <a:t>(</a:t>
            </a:r>
            <a:endParaRPr lang="fa-IR" sz="7400" b="1" dirty="0">
              <a:solidFill>
                <a:schemeClr val="tx1"/>
              </a:solidFill>
              <a:cs typeface="B Mitra" pitchFamily="2" charset="-78"/>
            </a:endParaRPr>
          </a:p>
          <a:p>
            <a:endParaRPr lang="en-US" dirty="0"/>
          </a:p>
        </p:txBody>
      </p:sp>
      <p:sp>
        <p:nvSpPr>
          <p:cNvPr id="4" name="Date Placeholder 3"/>
          <p:cNvSpPr>
            <a:spLocks noGrp="1"/>
          </p:cNvSpPr>
          <p:nvPr>
            <p:ph type="dt" sz="half" idx="10"/>
          </p:nvPr>
        </p:nvSpPr>
        <p:spPr/>
        <p:txBody>
          <a:bodyPr/>
          <a:lstStyle/>
          <a:p>
            <a:fld id="{07FCE8FD-DEEE-445F-A76A-6D0225C9E0E9}"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10</a:t>
            </a:fld>
            <a:endParaRPr lang="en-US"/>
          </a:p>
        </p:txBody>
      </p:sp>
    </p:spTree>
    <p:extLst>
      <p:ext uri="{BB962C8B-B14F-4D97-AF65-F5344CB8AC3E}">
        <p14:creationId xmlns:p14="http://schemas.microsoft.com/office/powerpoint/2010/main" val="363131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382000" cy="1470025"/>
          </a:xfrm>
        </p:spPr>
        <p:txBody>
          <a:bodyPr>
            <a:normAutofit/>
          </a:bodyPr>
          <a:lstStyle/>
          <a:p>
            <a:pPr rtl="1"/>
            <a:r>
              <a:rPr lang="fa-IR" sz="2800" dirty="0">
                <a:solidFill>
                  <a:srgbClr val="FF0000"/>
                </a:solidFill>
                <a:cs typeface="B Titr" pitchFamily="2" charset="-78"/>
              </a:rPr>
              <a:t>فرضیات مدل </a:t>
            </a:r>
            <a:r>
              <a:rPr lang="fa-IR" sz="2800" b="1" dirty="0">
                <a:solidFill>
                  <a:srgbClr val="FF0000"/>
                </a:solidFill>
                <a:cs typeface="B Titr" pitchFamily="2" charset="-78"/>
              </a:rPr>
              <a:t>کاکس معمولی</a:t>
            </a:r>
            <a:br>
              <a:rPr lang="fa-IR" sz="2800" dirty="0">
                <a:solidFill>
                  <a:srgbClr val="FF0000"/>
                </a:solidFill>
                <a:cs typeface="B Titr" pitchFamily="2" charset="-78"/>
              </a:rPr>
            </a:br>
            <a:r>
              <a:rPr lang="en-US" sz="2800" dirty="0">
                <a:solidFill>
                  <a:srgbClr val="FF0000"/>
                </a:solidFill>
                <a:cs typeface="B Titr" pitchFamily="2" charset="-78"/>
              </a:rPr>
              <a:t>(cox PH)  </a:t>
            </a:r>
            <a:r>
              <a:rPr lang="en-US" sz="2800" b="1" dirty="0">
                <a:solidFill>
                  <a:srgbClr val="FF0000"/>
                </a:solidFill>
                <a:cs typeface="B Titr" pitchFamily="2" charset="-78"/>
              </a:rPr>
              <a:t>Proportional Hazards</a:t>
            </a:r>
            <a:br>
              <a:rPr lang="en-US" sz="2800" dirty="0"/>
            </a:br>
            <a:endParaRPr lang="en-US" sz="2800" dirty="0"/>
          </a:p>
        </p:txBody>
      </p:sp>
      <p:sp>
        <p:nvSpPr>
          <p:cNvPr id="3" name="Subtitle 2"/>
          <p:cNvSpPr>
            <a:spLocks noGrp="1"/>
          </p:cNvSpPr>
          <p:nvPr>
            <p:ph type="subTitle" idx="1"/>
          </p:nvPr>
        </p:nvSpPr>
        <p:spPr>
          <a:xfrm>
            <a:off x="762000" y="1447800"/>
            <a:ext cx="7848600" cy="4572000"/>
          </a:xfrm>
        </p:spPr>
        <p:txBody>
          <a:bodyPr>
            <a:noAutofit/>
          </a:bodyPr>
          <a:lstStyle/>
          <a:p>
            <a:pPr algn="r" rtl="1">
              <a:lnSpc>
                <a:spcPct val="190000"/>
              </a:lnSpc>
            </a:pPr>
            <a:r>
              <a:rPr lang="fa-IR" sz="2400" b="1" dirty="0">
                <a:solidFill>
                  <a:schemeClr val="tx1"/>
                </a:solidFill>
                <a:cs typeface="B Mitra" pitchFamily="2" charset="-78"/>
              </a:rPr>
              <a:t>1.نسبت</a:t>
            </a:r>
            <a:r>
              <a:rPr lang="en-US" sz="2400" b="1" dirty="0">
                <a:solidFill>
                  <a:schemeClr val="tx1"/>
                </a:solidFill>
                <a:cs typeface="B Mitra" pitchFamily="2" charset="-78"/>
              </a:rPr>
              <a:t> </a:t>
            </a:r>
            <a:r>
              <a:rPr lang="fa-IR" sz="2400" b="1" dirty="0">
                <a:solidFill>
                  <a:schemeClr val="tx1"/>
                </a:solidFill>
                <a:cs typeface="B Mitra" pitchFamily="2" charset="-78"/>
              </a:rPr>
              <a:t>خطر ثابت </a:t>
            </a:r>
            <a:r>
              <a:rPr lang="en-US" sz="2400" b="1" dirty="0">
                <a:solidFill>
                  <a:schemeClr val="tx1"/>
                </a:solidFill>
                <a:cs typeface="B Mitra" pitchFamily="2" charset="-78"/>
              </a:rPr>
              <a:t>(Proportional Hazards):</a:t>
            </a:r>
          </a:p>
          <a:p>
            <a:pPr marL="0" lvl="1" indent="-457200" algn="r" rtl="1">
              <a:lnSpc>
                <a:spcPct val="190000"/>
              </a:lnSpc>
            </a:pPr>
            <a:r>
              <a:rPr lang="fa-IR" sz="2400" b="1" dirty="0">
                <a:solidFill>
                  <a:schemeClr val="tx1"/>
                </a:solidFill>
                <a:cs typeface="B Mitra" pitchFamily="2" charset="-78"/>
              </a:rPr>
              <a:t>این فرض به این معنی است که نسبت خطر (یا ریسک) مرگ یا وقوع رویداد برای دو فرد با </a:t>
            </a:r>
            <a:r>
              <a:rPr lang="fa-IR" sz="2400" b="1" dirty="0" err="1">
                <a:solidFill>
                  <a:schemeClr val="tx1"/>
                </a:solidFill>
                <a:cs typeface="B Mitra" pitchFamily="2" charset="-78"/>
              </a:rPr>
              <a:t>ویژگی‌های</a:t>
            </a:r>
            <a:r>
              <a:rPr lang="fa-IR" sz="2400" b="1" dirty="0">
                <a:solidFill>
                  <a:schemeClr val="tx1"/>
                </a:solidFill>
                <a:cs typeface="B Mitra" pitchFamily="2" charset="-78"/>
              </a:rPr>
              <a:t> مختلف همیشه ثابت است.</a:t>
            </a:r>
          </a:p>
          <a:p>
            <a:pPr marL="0" lvl="1" indent="-457200" algn="r" rtl="1">
              <a:lnSpc>
                <a:spcPct val="190000"/>
              </a:lnSpc>
            </a:pPr>
            <a:r>
              <a:rPr lang="fa-IR" sz="2400" b="1" dirty="0">
                <a:solidFill>
                  <a:schemeClr val="tx1"/>
                </a:solidFill>
                <a:cs typeface="B Mitra" pitchFamily="2" charset="-78"/>
              </a:rPr>
              <a:t>مثال ساده</a:t>
            </a:r>
            <a:r>
              <a:rPr lang="fa-IR" sz="2400" dirty="0">
                <a:solidFill>
                  <a:schemeClr val="tx1"/>
                </a:solidFill>
                <a:cs typeface="B Mitra" panose="00000400000000000000" pitchFamily="2" charset="-78"/>
              </a:rPr>
              <a:t>: </a:t>
            </a:r>
            <a:r>
              <a:rPr lang="fa-IR" sz="2400" b="1" dirty="0">
                <a:solidFill>
                  <a:schemeClr val="tx1"/>
                </a:solidFill>
                <a:cs typeface="B Mitra" panose="00000400000000000000" pitchFamily="2" charset="-78"/>
              </a:rPr>
              <a:t>فرض کنید دو نفر داریم، یکی ۵۰ ساله و دیگری ۷۰ ساله. اگر مدل </a:t>
            </a:r>
            <a:r>
              <a:rPr lang="fa-IR" sz="2400" b="1" dirty="0" err="1">
                <a:solidFill>
                  <a:schemeClr val="tx1"/>
                </a:solidFill>
                <a:cs typeface="B Mitra" panose="00000400000000000000" pitchFamily="2" charset="-78"/>
              </a:rPr>
              <a:t>کاکس</a:t>
            </a:r>
            <a:r>
              <a:rPr lang="fa-IR" sz="2400" b="1" dirty="0">
                <a:solidFill>
                  <a:schemeClr val="tx1"/>
                </a:solidFill>
                <a:cs typeface="B Mitra" panose="00000400000000000000" pitchFamily="2" charset="-78"/>
              </a:rPr>
              <a:t> </a:t>
            </a:r>
            <a:r>
              <a:rPr lang="fa-IR" sz="2400" b="1" dirty="0" err="1">
                <a:solidFill>
                  <a:schemeClr val="tx1"/>
                </a:solidFill>
                <a:cs typeface="B Mitra" panose="00000400000000000000" pitchFamily="2" charset="-78"/>
              </a:rPr>
              <a:t>می‌گوید</a:t>
            </a:r>
            <a:r>
              <a:rPr lang="fa-IR" sz="2400" b="1" dirty="0">
                <a:solidFill>
                  <a:schemeClr val="tx1"/>
                </a:solidFill>
                <a:cs typeface="B Mitra" panose="00000400000000000000" pitchFamily="2" charset="-78"/>
              </a:rPr>
              <a:t> که احتمال مرگ فرد ۷۰ ساله دو برابر بیشتر از فرد ۵۰ ساله است، این نسبت همیشه در تمام مدت زمان تحلیل ثابت </a:t>
            </a:r>
            <a:r>
              <a:rPr lang="fa-IR" sz="2400" b="1" dirty="0" err="1">
                <a:solidFill>
                  <a:schemeClr val="tx1"/>
                </a:solidFill>
                <a:cs typeface="B Mitra" panose="00000400000000000000" pitchFamily="2" charset="-78"/>
              </a:rPr>
              <a:t>می‌ماند</a:t>
            </a:r>
            <a:endParaRPr lang="fa-IR" sz="2400" b="1" dirty="0">
              <a:solidFill>
                <a:schemeClr val="tx1"/>
              </a:solidFill>
              <a:cs typeface="B Mitra" pitchFamily="2" charset="-78"/>
            </a:endParaRPr>
          </a:p>
        </p:txBody>
      </p:sp>
      <p:sp>
        <p:nvSpPr>
          <p:cNvPr id="4" name="Date Placeholder 3"/>
          <p:cNvSpPr>
            <a:spLocks noGrp="1"/>
          </p:cNvSpPr>
          <p:nvPr>
            <p:ph type="dt" sz="half" idx="10"/>
          </p:nvPr>
        </p:nvSpPr>
        <p:spPr/>
        <p:txBody>
          <a:bodyPr/>
          <a:lstStyle/>
          <a:p>
            <a:fld id="{7CC35258-8136-4D77-8890-EA1FEA0D2D98}"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11</a:t>
            </a:fld>
            <a:endParaRPr lang="en-US"/>
          </a:p>
        </p:txBody>
      </p:sp>
    </p:spTree>
    <p:extLst>
      <p:ext uri="{BB962C8B-B14F-4D97-AF65-F5344CB8AC3E}">
        <p14:creationId xmlns:p14="http://schemas.microsoft.com/office/powerpoint/2010/main" val="245757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382000" cy="1470025"/>
          </a:xfrm>
        </p:spPr>
        <p:txBody>
          <a:bodyPr>
            <a:normAutofit/>
          </a:bodyPr>
          <a:lstStyle/>
          <a:p>
            <a:pPr rtl="1"/>
            <a:r>
              <a:rPr lang="fa-IR" sz="3100" dirty="0">
                <a:solidFill>
                  <a:srgbClr val="FF0000"/>
                </a:solidFill>
                <a:cs typeface="B Titr" pitchFamily="2" charset="-78"/>
              </a:rPr>
              <a:t>فرضیات مدل </a:t>
            </a:r>
            <a:r>
              <a:rPr lang="fa-IR" sz="3100" b="1" dirty="0">
                <a:solidFill>
                  <a:srgbClr val="FF0000"/>
                </a:solidFill>
                <a:cs typeface="B Titr" pitchFamily="2" charset="-78"/>
              </a:rPr>
              <a:t>کاکس معمولی</a:t>
            </a:r>
            <a:br>
              <a:rPr lang="fa-IR" sz="3100" dirty="0">
                <a:solidFill>
                  <a:srgbClr val="FF0000"/>
                </a:solidFill>
                <a:cs typeface="B Titr" pitchFamily="2" charset="-78"/>
              </a:rPr>
            </a:br>
            <a:br>
              <a:rPr lang="en-US" sz="2800" dirty="0"/>
            </a:br>
            <a:endParaRPr lang="en-US" sz="2800" dirty="0"/>
          </a:p>
        </p:txBody>
      </p:sp>
      <p:sp>
        <p:nvSpPr>
          <p:cNvPr id="3" name="Subtitle 2"/>
          <p:cNvSpPr>
            <a:spLocks noGrp="1"/>
          </p:cNvSpPr>
          <p:nvPr>
            <p:ph type="subTitle" idx="1"/>
          </p:nvPr>
        </p:nvSpPr>
        <p:spPr>
          <a:xfrm>
            <a:off x="228600" y="762000"/>
            <a:ext cx="8686800" cy="5029200"/>
          </a:xfrm>
        </p:spPr>
        <p:txBody>
          <a:bodyPr>
            <a:normAutofit/>
          </a:bodyPr>
          <a:lstStyle/>
          <a:p>
            <a:pPr algn="r" rtl="1">
              <a:lnSpc>
                <a:spcPct val="150000"/>
              </a:lnSpc>
            </a:pPr>
            <a:r>
              <a:rPr lang="fa-IR" sz="3100" b="1" dirty="0">
                <a:solidFill>
                  <a:schemeClr val="tx1"/>
                </a:solidFill>
                <a:cs typeface="B Mitra" panose="00000400000000000000" pitchFamily="2" charset="-78"/>
              </a:rPr>
              <a:t>2</a:t>
            </a:r>
            <a:r>
              <a:rPr lang="fa-IR" sz="2800" b="1" dirty="0">
                <a:solidFill>
                  <a:schemeClr val="tx1"/>
                </a:solidFill>
                <a:cs typeface="B Mitra" panose="00000400000000000000" pitchFamily="2" charset="-78"/>
              </a:rPr>
              <a:t>. </a:t>
            </a:r>
            <a:r>
              <a:rPr lang="fa-IR" sz="2400" b="1" dirty="0">
                <a:solidFill>
                  <a:schemeClr val="tx1"/>
                </a:solidFill>
                <a:cs typeface="B Mitra" panose="00000400000000000000" pitchFamily="2" charset="-78"/>
              </a:rPr>
              <a:t>فرضیه استقلال مشاهدات </a:t>
            </a:r>
            <a:r>
              <a:rPr lang="en-US" sz="2400" b="1" dirty="0">
                <a:solidFill>
                  <a:schemeClr val="tx1"/>
                </a:solidFill>
                <a:cs typeface="B Mitra" panose="00000400000000000000" pitchFamily="2" charset="-78"/>
              </a:rPr>
              <a:t>Independence of Observations</a:t>
            </a:r>
          </a:p>
          <a:p>
            <a:pPr marL="342900" indent="-342900" algn="r" rtl="1">
              <a:lnSpc>
                <a:spcPct val="150000"/>
              </a:lnSpc>
              <a:buFont typeface="Courier New" panose="02070309020205020404" pitchFamily="49" charset="0"/>
              <a:buChar char="o"/>
            </a:pPr>
            <a:r>
              <a:rPr lang="fa-IR" sz="2400" dirty="0">
                <a:solidFill>
                  <a:schemeClr val="tx1"/>
                </a:solidFill>
                <a:cs typeface="B Mitra" panose="00000400000000000000" pitchFamily="2" charset="-78"/>
              </a:rPr>
              <a:t>این فرض به این معنی است که </a:t>
            </a:r>
            <a:r>
              <a:rPr lang="fa-IR" sz="2400" dirty="0" err="1">
                <a:solidFill>
                  <a:schemeClr val="tx1"/>
                </a:solidFill>
                <a:cs typeface="B Mitra" panose="00000400000000000000" pitchFamily="2" charset="-78"/>
              </a:rPr>
              <a:t>داده‌های</a:t>
            </a:r>
            <a:r>
              <a:rPr lang="fa-IR" sz="2400" dirty="0">
                <a:solidFill>
                  <a:schemeClr val="tx1"/>
                </a:solidFill>
                <a:cs typeface="B Mitra" panose="00000400000000000000" pitchFamily="2" charset="-78"/>
              </a:rPr>
              <a:t> هر فرد باید مستقل از </a:t>
            </a:r>
            <a:r>
              <a:rPr lang="fa-IR" sz="2400" dirty="0" err="1">
                <a:solidFill>
                  <a:schemeClr val="tx1"/>
                </a:solidFill>
                <a:cs typeface="B Mitra" panose="00000400000000000000" pitchFamily="2" charset="-78"/>
              </a:rPr>
              <a:t>داده‌های</a:t>
            </a:r>
            <a:r>
              <a:rPr lang="fa-IR" sz="2400" dirty="0">
                <a:solidFill>
                  <a:schemeClr val="tx1"/>
                </a:solidFill>
                <a:cs typeface="B Mitra" panose="00000400000000000000" pitchFamily="2" charset="-78"/>
              </a:rPr>
              <a:t> دیگران باشند. یعنی </a:t>
            </a:r>
            <a:r>
              <a:rPr lang="fa-IR" sz="2400" dirty="0" err="1">
                <a:solidFill>
                  <a:schemeClr val="tx1"/>
                </a:solidFill>
                <a:cs typeface="B Mitra" panose="00000400000000000000" pitchFamily="2" charset="-78"/>
              </a:rPr>
              <a:t>پیش‌بینی</a:t>
            </a:r>
            <a:r>
              <a:rPr lang="fa-IR" sz="2400" dirty="0">
                <a:solidFill>
                  <a:schemeClr val="tx1"/>
                </a:solidFill>
                <a:cs typeface="B Mitra" panose="00000400000000000000" pitchFamily="2" charset="-78"/>
              </a:rPr>
              <a:t> مرگ یک فرد نباید تحت تاثیر اطلاعات یا </a:t>
            </a:r>
            <a:r>
              <a:rPr lang="fa-IR" sz="2400" dirty="0" err="1">
                <a:solidFill>
                  <a:schemeClr val="tx1"/>
                </a:solidFill>
                <a:cs typeface="B Mitra" panose="00000400000000000000" pitchFamily="2" charset="-78"/>
              </a:rPr>
              <a:t>پیش‌بینی‌های</a:t>
            </a:r>
            <a:r>
              <a:rPr lang="fa-IR" sz="2400" dirty="0">
                <a:solidFill>
                  <a:schemeClr val="tx1"/>
                </a:solidFill>
                <a:cs typeface="B Mitra" panose="00000400000000000000" pitchFamily="2" charset="-78"/>
              </a:rPr>
              <a:t> مربوط به فرد دیگری باشد.</a:t>
            </a:r>
          </a:p>
          <a:p>
            <a:pPr marL="342900" indent="-342900" algn="r" rtl="1">
              <a:lnSpc>
                <a:spcPct val="150000"/>
              </a:lnSpc>
              <a:buFont typeface="Courier New" panose="02070309020205020404" pitchFamily="49" charset="0"/>
              <a:buChar char="o"/>
            </a:pPr>
            <a:r>
              <a:rPr lang="fa-IR" sz="2400" dirty="0">
                <a:solidFill>
                  <a:schemeClr val="tx1"/>
                </a:solidFill>
                <a:cs typeface="B Mitra" panose="00000400000000000000" pitchFamily="2" charset="-78"/>
              </a:rPr>
              <a:t>مثال ساده: اگر دو نفر از یک خانواده بیمار هستند، نباید فرض کنیم که مرگ یکی از </a:t>
            </a:r>
            <a:r>
              <a:rPr lang="fa-IR" sz="2400" dirty="0" err="1">
                <a:solidFill>
                  <a:schemeClr val="tx1"/>
                </a:solidFill>
                <a:cs typeface="B Mitra" panose="00000400000000000000" pitchFamily="2" charset="-78"/>
              </a:rPr>
              <a:t>آن‌ها</a:t>
            </a:r>
            <a:r>
              <a:rPr lang="fa-IR" sz="2400" dirty="0">
                <a:solidFill>
                  <a:schemeClr val="tx1"/>
                </a:solidFill>
                <a:cs typeface="B Mitra" panose="00000400000000000000" pitchFamily="2" charset="-78"/>
              </a:rPr>
              <a:t> به طور مستقیم بر مرگ یا بقای دیگری تاثیر دارد.</a:t>
            </a:r>
          </a:p>
          <a:p>
            <a:pPr algn="r">
              <a:lnSpc>
                <a:spcPct val="170000"/>
              </a:lnSpc>
            </a:pPr>
            <a:endParaRPr lang="en-US" sz="7600" dirty="0">
              <a:solidFill>
                <a:schemeClr val="tx1"/>
              </a:solidFill>
              <a:cs typeface="2  Roya" pitchFamily="2" charset="-78"/>
            </a:endParaRPr>
          </a:p>
        </p:txBody>
      </p:sp>
      <p:sp>
        <p:nvSpPr>
          <p:cNvPr id="4" name="Date Placeholder 3"/>
          <p:cNvSpPr>
            <a:spLocks noGrp="1"/>
          </p:cNvSpPr>
          <p:nvPr>
            <p:ph type="dt" sz="half" idx="10"/>
          </p:nvPr>
        </p:nvSpPr>
        <p:spPr/>
        <p:txBody>
          <a:bodyPr/>
          <a:lstStyle/>
          <a:p>
            <a:fld id="{C9C2F414-AD8F-4999-B3A2-5794BF876860}"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12</a:t>
            </a:fld>
            <a:endParaRPr lang="en-US"/>
          </a:p>
        </p:txBody>
      </p:sp>
    </p:spTree>
    <p:extLst>
      <p:ext uri="{BB962C8B-B14F-4D97-AF65-F5344CB8AC3E}">
        <p14:creationId xmlns:p14="http://schemas.microsoft.com/office/powerpoint/2010/main" val="179401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382000" cy="1470025"/>
          </a:xfrm>
        </p:spPr>
        <p:txBody>
          <a:bodyPr>
            <a:normAutofit/>
          </a:bodyPr>
          <a:lstStyle/>
          <a:p>
            <a:pPr rtl="1"/>
            <a:r>
              <a:rPr lang="fa-IR" sz="3100" dirty="0">
                <a:solidFill>
                  <a:srgbClr val="FF0000"/>
                </a:solidFill>
                <a:cs typeface="B Titr" pitchFamily="2" charset="-78"/>
              </a:rPr>
              <a:t>فرضیات مدل </a:t>
            </a:r>
            <a:r>
              <a:rPr lang="fa-IR" sz="3100" b="1" dirty="0">
                <a:solidFill>
                  <a:srgbClr val="FF0000"/>
                </a:solidFill>
                <a:cs typeface="B Titr" pitchFamily="2" charset="-78"/>
              </a:rPr>
              <a:t>کاکس معمولی</a:t>
            </a:r>
            <a:br>
              <a:rPr lang="fa-IR" sz="3100" dirty="0">
                <a:solidFill>
                  <a:srgbClr val="FF0000"/>
                </a:solidFill>
                <a:cs typeface="B Titr" pitchFamily="2" charset="-78"/>
              </a:rPr>
            </a:br>
            <a:br>
              <a:rPr lang="en-US" sz="2800" dirty="0"/>
            </a:br>
            <a:endParaRPr lang="en-US" sz="2800" dirty="0"/>
          </a:p>
        </p:txBody>
      </p:sp>
      <p:sp>
        <p:nvSpPr>
          <p:cNvPr id="3" name="Subtitle 2"/>
          <p:cNvSpPr>
            <a:spLocks noGrp="1"/>
          </p:cNvSpPr>
          <p:nvPr>
            <p:ph type="subTitle" idx="1"/>
          </p:nvPr>
        </p:nvSpPr>
        <p:spPr>
          <a:xfrm>
            <a:off x="228600" y="762000"/>
            <a:ext cx="8686800" cy="5029200"/>
          </a:xfrm>
        </p:spPr>
        <p:txBody>
          <a:bodyPr>
            <a:normAutofit/>
          </a:bodyPr>
          <a:lstStyle/>
          <a:p>
            <a:pPr algn="r" rtl="1">
              <a:lnSpc>
                <a:spcPct val="150000"/>
              </a:lnSpc>
            </a:pPr>
            <a:r>
              <a:rPr lang="fa-IR" sz="2800" b="1" dirty="0">
                <a:solidFill>
                  <a:schemeClr val="tx1"/>
                </a:solidFill>
                <a:cs typeface="B Mitra" panose="00000400000000000000" pitchFamily="2" charset="-78"/>
              </a:rPr>
              <a:t>3</a:t>
            </a:r>
            <a:r>
              <a:rPr lang="fa-IR" sz="2400" b="1" dirty="0">
                <a:solidFill>
                  <a:schemeClr val="tx1"/>
                </a:solidFill>
                <a:cs typeface="B Mitra" panose="00000400000000000000" pitchFamily="2" charset="-78"/>
              </a:rPr>
              <a:t>.</a:t>
            </a:r>
            <a:r>
              <a:rPr lang="fa-IR" sz="2400" b="1" dirty="0">
                <a:cs typeface="B Mitra" panose="00000400000000000000" pitchFamily="2" charset="-78"/>
              </a:rPr>
              <a:t> </a:t>
            </a:r>
            <a:r>
              <a:rPr lang="fa-IR" sz="2400" b="1" dirty="0">
                <a:solidFill>
                  <a:schemeClr val="tx1"/>
                </a:solidFill>
                <a:cs typeface="B Mitra" panose="00000400000000000000" pitchFamily="2" charset="-78"/>
              </a:rPr>
              <a:t>فرض ثابت بودن متغیرهای کمکی در طول زمان</a:t>
            </a:r>
            <a:r>
              <a:rPr lang="en-US" sz="2400" b="1" dirty="0">
                <a:solidFill>
                  <a:schemeClr val="tx1"/>
                </a:solidFill>
                <a:cs typeface="B Mitra" panose="00000400000000000000" pitchFamily="2" charset="-78"/>
              </a:rPr>
              <a:t> No Time-Dependent Covariates</a:t>
            </a:r>
            <a:endParaRPr lang="fa-IR" sz="2400" b="1" dirty="0">
              <a:solidFill>
                <a:schemeClr val="tx1"/>
              </a:solidFill>
              <a:cs typeface="B Mitra" panose="00000400000000000000" pitchFamily="2" charset="-78"/>
            </a:endParaRPr>
          </a:p>
          <a:p>
            <a:pPr marL="457200" indent="-457200" algn="r" rtl="1">
              <a:lnSpc>
                <a:spcPct val="150000"/>
              </a:lnSpc>
              <a:buFont typeface="Courier New" panose="02070309020205020404" pitchFamily="49" charset="0"/>
              <a:buChar char="o"/>
            </a:pPr>
            <a:r>
              <a:rPr lang="fa-IR" sz="2400" dirty="0">
                <a:solidFill>
                  <a:schemeClr val="tx1"/>
                </a:solidFill>
                <a:cs typeface="B Mitra" panose="00000400000000000000" pitchFamily="2" charset="-78"/>
              </a:rPr>
              <a:t>این فرض به این معنی است که در مدل </a:t>
            </a:r>
            <a:r>
              <a:rPr lang="fa-IR" sz="2400" dirty="0" err="1">
                <a:solidFill>
                  <a:schemeClr val="tx1"/>
                </a:solidFill>
                <a:cs typeface="B Mitra" panose="00000400000000000000" pitchFamily="2" charset="-78"/>
              </a:rPr>
              <a:t>کاکس</a:t>
            </a:r>
            <a:r>
              <a:rPr lang="fa-IR" sz="2400" dirty="0">
                <a:solidFill>
                  <a:schemeClr val="tx1"/>
                </a:solidFill>
                <a:cs typeface="B Mitra" panose="00000400000000000000" pitchFamily="2" charset="-78"/>
              </a:rPr>
              <a:t>، </a:t>
            </a:r>
            <a:r>
              <a:rPr lang="fa-IR" sz="2400" dirty="0" err="1">
                <a:solidFill>
                  <a:schemeClr val="tx1"/>
                </a:solidFill>
                <a:cs typeface="B Mitra" panose="00000400000000000000" pitchFamily="2" charset="-78"/>
              </a:rPr>
              <a:t>هیچ‌کدام</a:t>
            </a:r>
            <a:r>
              <a:rPr lang="fa-IR" sz="2400" dirty="0">
                <a:solidFill>
                  <a:schemeClr val="tx1"/>
                </a:solidFill>
                <a:cs typeface="B Mitra" panose="00000400000000000000" pitchFamily="2" charset="-78"/>
              </a:rPr>
              <a:t> از </a:t>
            </a:r>
            <a:r>
              <a:rPr lang="fa-IR" sz="2400" dirty="0" err="1">
                <a:solidFill>
                  <a:schemeClr val="tx1"/>
                </a:solidFill>
                <a:cs typeface="B Mitra" panose="00000400000000000000" pitchFamily="2" charset="-78"/>
              </a:rPr>
              <a:t>ویژگی‌ها</a:t>
            </a:r>
            <a:r>
              <a:rPr lang="fa-IR" sz="2400" dirty="0">
                <a:solidFill>
                  <a:schemeClr val="tx1"/>
                </a:solidFill>
                <a:cs typeface="B Mitra" panose="00000400000000000000" pitchFamily="2" charset="-78"/>
              </a:rPr>
              <a:t> یا فاکتورهای مورد بررسی نباید در طول زمان تغییر کنند. یعنی اگر متغیری داریم که ریسک مرگ را </a:t>
            </a:r>
            <a:r>
              <a:rPr lang="fa-IR" sz="2400" dirty="0" err="1">
                <a:solidFill>
                  <a:schemeClr val="tx1"/>
                </a:solidFill>
                <a:cs typeface="B Mitra" panose="00000400000000000000" pitchFamily="2" charset="-78"/>
              </a:rPr>
              <a:t>پیش‌بینی</a:t>
            </a:r>
            <a:r>
              <a:rPr lang="fa-IR" sz="2400" dirty="0">
                <a:solidFill>
                  <a:schemeClr val="tx1"/>
                </a:solidFill>
                <a:cs typeface="B Mitra" panose="00000400000000000000" pitchFamily="2" charset="-78"/>
              </a:rPr>
              <a:t> </a:t>
            </a:r>
            <a:r>
              <a:rPr lang="fa-IR" sz="2400" dirty="0" err="1">
                <a:solidFill>
                  <a:schemeClr val="tx1"/>
                </a:solidFill>
                <a:cs typeface="B Mitra" panose="00000400000000000000" pitchFamily="2" charset="-78"/>
              </a:rPr>
              <a:t>می‌کند</a:t>
            </a:r>
            <a:r>
              <a:rPr lang="fa-IR" sz="2400" dirty="0">
                <a:solidFill>
                  <a:schemeClr val="tx1"/>
                </a:solidFill>
                <a:cs typeface="B Mitra" panose="00000400000000000000" pitchFamily="2" charset="-78"/>
              </a:rPr>
              <a:t> (مثل فشار خون)، باید ثابت باشد و در طول زمان تغییر نکند.</a:t>
            </a:r>
          </a:p>
          <a:p>
            <a:pPr marL="457200" indent="-457200" algn="r" rtl="1">
              <a:lnSpc>
                <a:spcPct val="150000"/>
              </a:lnSpc>
              <a:buFont typeface="Courier New" panose="02070309020205020404" pitchFamily="49" charset="0"/>
              <a:buChar char="o"/>
            </a:pPr>
            <a:r>
              <a:rPr lang="fa-IR" sz="2400" dirty="0">
                <a:solidFill>
                  <a:schemeClr val="tx1"/>
                </a:solidFill>
                <a:cs typeface="B Mitra" panose="00000400000000000000" pitchFamily="2" charset="-78"/>
              </a:rPr>
              <a:t>مثال ساده: فرض کنید فشار خون فردی در طول زمان تغییر </a:t>
            </a:r>
            <a:r>
              <a:rPr lang="fa-IR" sz="2400" dirty="0" err="1">
                <a:solidFill>
                  <a:schemeClr val="tx1"/>
                </a:solidFill>
                <a:cs typeface="B Mitra" panose="00000400000000000000" pitchFamily="2" charset="-78"/>
              </a:rPr>
              <a:t>می‌کند</a:t>
            </a:r>
            <a:r>
              <a:rPr lang="fa-IR" sz="2400" dirty="0">
                <a:solidFill>
                  <a:schemeClr val="tx1"/>
                </a:solidFill>
                <a:cs typeface="B Mitra" panose="00000400000000000000" pitchFamily="2" charset="-78"/>
              </a:rPr>
              <a:t>. مدل </a:t>
            </a:r>
            <a:r>
              <a:rPr lang="fa-IR" sz="2400" dirty="0" err="1">
                <a:solidFill>
                  <a:schemeClr val="tx1"/>
                </a:solidFill>
                <a:cs typeface="B Mitra" panose="00000400000000000000" pitchFamily="2" charset="-78"/>
              </a:rPr>
              <a:t>کاکس</a:t>
            </a:r>
            <a:r>
              <a:rPr lang="fa-IR" sz="2400" dirty="0">
                <a:solidFill>
                  <a:schemeClr val="tx1"/>
                </a:solidFill>
                <a:cs typeface="B Mitra" panose="00000400000000000000" pitchFamily="2" charset="-78"/>
              </a:rPr>
              <a:t> فقط زمانی معتبر است که فشار خون فرد در ابتدا ثابت باشد و تغییرات آن در طول زمان بررسی نشود.</a:t>
            </a:r>
          </a:p>
          <a:p>
            <a:pPr algn="r">
              <a:lnSpc>
                <a:spcPct val="170000"/>
              </a:lnSpc>
            </a:pPr>
            <a:endParaRPr lang="en-US" sz="7600" dirty="0">
              <a:solidFill>
                <a:schemeClr val="tx1"/>
              </a:solidFill>
              <a:cs typeface="2  Roya" pitchFamily="2" charset="-78"/>
            </a:endParaRPr>
          </a:p>
        </p:txBody>
      </p:sp>
      <p:sp>
        <p:nvSpPr>
          <p:cNvPr id="4" name="Date Placeholder 3"/>
          <p:cNvSpPr>
            <a:spLocks noGrp="1"/>
          </p:cNvSpPr>
          <p:nvPr>
            <p:ph type="dt" sz="half" idx="10"/>
          </p:nvPr>
        </p:nvSpPr>
        <p:spPr/>
        <p:txBody>
          <a:bodyPr/>
          <a:lstStyle/>
          <a:p>
            <a:fld id="{497AE5ED-767E-4FE4-85F4-77DD12325178}"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13</a:t>
            </a:fld>
            <a:endParaRPr lang="en-US"/>
          </a:p>
        </p:txBody>
      </p:sp>
    </p:spTree>
    <p:extLst>
      <p:ext uri="{BB962C8B-B14F-4D97-AF65-F5344CB8AC3E}">
        <p14:creationId xmlns:p14="http://schemas.microsoft.com/office/powerpoint/2010/main" val="118604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a:solidFill>
                  <a:srgbClr val="FF0000"/>
                </a:solidFill>
                <a:cs typeface="B Titr" pitchFamily="2" charset="-78"/>
              </a:rPr>
              <a:t>فرضیات مدل </a:t>
            </a:r>
            <a:r>
              <a:rPr lang="fa-IR" sz="2800" b="1" dirty="0" err="1">
                <a:solidFill>
                  <a:srgbClr val="FF0000"/>
                </a:solidFill>
                <a:cs typeface="B Titr" pitchFamily="2" charset="-78"/>
              </a:rPr>
              <a:t>کاکس</a:t>
            </a:r>
            <a:r>
              <a:rPr lang="fa-IR" sz="2800" b="1" dirty="0">
                <a:solidFill>
                  <a:srgbClr val="FF0000"/>
                </a:solidFill>
                <a:cs typeface="B Titr" pitchFamily="2" charset="-78"/>
              </a:rPr>
              <a:t> معمولی</a:t>
            </a:r>
            <a:endParaRPr lang="en-US" sz="2800" dirty="0"/>
          </a:p>
        </p:txBody>
      </p:sp>
      <p:sp>
        <p:nvSpPr>
          <p:cNvPr id="3" name="Content Placeholder 2"/>
          <p:cNvSpPr>
            <a:spLocks noGrp="1"/>
          </p:cNvSpPr>
          <p:nvPr>
            <p:ph idx="1"/>
          </p:nvPr>
        </p:nvSpPr>
        <p:spPr>
          <a:xfrm>
            <a:off x="381000" y="1295400"/>
            <a:ext cx="8305800" cy="5059362"/>
          </a:xfrm>
        </p:spPr>
        <p:txBody>
          <a:bodyPr>
            <a:normAutofit fontScale="85000" lnSpcReduction="20000"/>
          </a:bodyPr>
          <a:lstStyle/>
          <a:p>
            <a:pPr marL="0" indent="0" algn="r" rtl="1">
              <a:lnSpc>
                <a:spcPct val="150000"/>
              </a:lnSpc>
              <a:buNone/>
            </a:pPr>
            <a:r>
              <a:rPr lang="fa-IR" sz="2800" b="1" dirty="0">
                <a:cs typeface="B Mitra" panose="00000400000000000000" pitchFamily="2" charset="-78"/>
              </a:rPr>
              <a:t>4. فرضیه</a:t>
            </a:r>
            <a:r>
              <a:rPr lang="fa-IR" sz="2800" dirty="0">
                <a:cs typeface="B Mitra" panose="00000400000000000000" pitchFamily="2" charset="-78"/>
              </a:rPr>
              <a:t> </a:t>
            </a:r>
            <a:r>
              <a:rPr lang="fa-IR" sz="2800" b="1" dirty="0">
                <a:cs typeface="B Mitra" panose="00000400000000000000" pitchFamily="2" charset="-78"/>
              </a:rPr>
              <a:t>سانسور </a:t>
            </a:r>
            <a:r>
              <a:rPr lang="fa-IR" sz="2800" b="1" dirty="0" err="1">
                <a:cs typeface="B Mitra" panose="00000400000000000000" pitchFamily="2" charset="-78"/>
              </a:rPr>
              <a:t>غیراطلاعاتی</a:t>
            </a:r>
            <a:r>
              <a:rPr lang="en-US" sz="2800" b="1" dirty="0">
                <a:cs typeface="B Mitra" panose="00000400000000000000" pitchFamily="2" charset="-78"/>
              </a:rPr>
              <a:t> </a:t>
            </a:r>
            <a:r>
              <a:rPr lang="fa-IR" sz="2800" b="1" dirty="0">
                <a:cs typeface="B Mitra" panose="00000400000000000000" pitchFamily="2" charset="-78"/>
              </a:rPr>
              <a:t> </a:t>
            </a:r>
            <a:r>
              <a:rPr lang="en-US" sz="2800" b="1" dirty="0" err="1">
                <a:cs typeface="B Mitra" panose="00000400000000000000" pitchFamily="2" charset="-78"/>
              </a:rPr>
              <a:t>NOn</a:t>
            </a:r>
            <a:r>
              <a:rPr lang="en-US" sz="2800" b="1" dirty="0">
                <a:cs typeface="B Mitra" panose="00000400000000000000" pitchFamily="2" charset="-78"/>
              </a:rPr>
              <a:t>-Informative Censoring</a:t>
            </a:r>
            <a:endParaRPr lang="fa-IR" sz="2800" b="1" dirty="0">
              <a:cs typeface="B Mitra" panose="00000400000000000000" pitchFamily="2" charset="-78"/>
            </a:endParaRPr>
          </a:p>
          <a:p>
            <a:pPr marL="0" indent="0" algn="r" rtl="1">
              <a:lnSpc>
                <a:spcPct val="150000"/>
              </a:lnSpc>
              <a:buNone/>
            </a:pPr>
            <a:r>
              <a:rPr lang="fa-IR" sz="3100" dirty="0">
                <a:cs typeface="B Mitra" panose="00000400000000000000" pitchFamily="2" charset="-78"/>
              </a:rPr>
              <a:t>خروج افراد از مطالعه باید به طور تصادفی رخ دهد و هیچ ارتباطی با وضعیت سلامت، پیش آگهی بیماری یا احتمال تجربه رویداد مورد بررسی نداشته باشد.</a:t>
            </a:r>
          </a:p>
          <a:p>
            <a:pPr algn="r" rtl="1">
              <a:lnSpc>
                <a:spcPct val="160000"/>
              </a:lnSpc>
              <a:buFont typeface="Courier New" panose="02070309020205020404" pitchFamily="49" charset="0"/>
              <a:buChar char="o"/>
            </a:pPr>
            <a:r>
              <a:rPr lang="fa-IR" sz="2800" b="1" dirty="0">
                <a:cs typeface="B Mitra" panose="00000400000000000000" pitchFamily="2" charset="-78"/>
              </a:rPr>
              <a:t>به عبارت دیگر:</a:t>
            </a:r>
            <a:br>
              <a:rPr lang="fa-IR" sz="2800" dirty="0">
                <a:cs typeface="B Mitra" panose="00000400000000000000" pitchFamily="2" charset="-78"/>
              </a:rPr>
            </a:br>
            <a:r>
              <a:rPr lang="fa-IR" sz="2800" dirty="0">
                <a:cs typeface="B Mitra" panose="00000400000000000000" pitchFamily="2" charset="-78"/>
              </a:rPr>
              <a:t>دلیل خروج افراد از مطالعه نباید به هیچ وجه با موضوع تحت پژوهش (مثل بهبودی یا تشدید بیماری) مرتبط باشد</a:t>
            </a:r>
          </a:p>
          <a:p>
            <a:pPr algn="r" rtl="1">
              <a:lnSpc>
                <a:spcPct val="150000"/>
              </a:lnSpc>
              <a:buFont typeface="Courier New" panose="02070309020205020404" pitchFamily="49" charset="0"/>
              <a:buChar char="o"/>
            </a:pPr>
            <a:r>
              <a:rPr lang="fa-IR" sz="2800" b="1" dirty="0">
                <a:cs typeface="B Mitra" panose="00000400000000000000" pitchFamily="2" charset="-78"/>
              </a:rPr>
              <a:t>مثال ساده</a:t>
            </a:r>
            <a:r>
              <a:rPr lang="fa-IR" sz="2800" dirty="0">
                <a:cs typeface="B Mitra" panose="00000400000000000000" pitchFamily="2" charset="-78"/>
              </a:rPr>
              <a:t>:</a:t>
            </a:r>
          </a:p>
          <a:p>
            <a:pPr marL="0" indent="0" algn="r">
              <a:lnSpc>
                <a:spcPct val="150000"/>
              </a:lnSpc>
              <a:buNone/>
            </a:pPr>
            <a:r>
              <a:rPr lang="fa-IR" sz="2800" dirty="0">
                <a:cs typeface="B Mitra" panose="00000400000000000000" pitchFamily="2" charset="-78"/>
              </a:rPr>
              <a:t>✅ سانسور </a:t>
            </a:r>
            <a:r>
              <a:rPr lang="fa-IR" sz="2800" dirty="0" err="1">
                <a:cs typeface="B Mitra" panose="00000400000000000000" pitchFamily="2" charset="-78"/>
              </a:rPr>
              <a:t>غیراطلاعاتی</a:t>
            </a:r>
            <a:r>
              <a:rPr lang="fa-IR" sz="2800" dirty="0">
                <a:cs typeface="B Mitra" panose="00000400000000000000" pitchFamily="2" charset="-78"/>
              </a:rPr>
              <a:t>: خروج بیماران به دلیل نقل مکان به شهر دیگر</a:t>
            </a:r>
          </a:p>
          <a:p>
            <a:pPr marL="0" indent="0" algn="r">
              <a:lnSpc>
                <a:spcPct val="150000"/>
              </a:lnSpc>
              <a:buNone/>
            </a:pPr>
            <a:r>
              <a:rPr lang="fa-IR" sz="2800" dirty="0">
                <a:cs typeface="B Mitra" panose="00000400000000000000" pitchFamily="2" charset="-78"/>
              </a:rPr>
              <a:t>❌ سانسور اطلاعاتی: خروج بیماران به دلیل عوارض شدید بیماری یا احساس بهبودی</a:t>
            </a:r>
          </a:p>
          <a:p>
            <a:endParaRPr lang="en-US" dirty="0"/>
          </a:p>
        </p:txBody>
      </p:sp>
      <p:sp>
        <p:nvSpPr>
          <p:cNvPr id="4" name="Date Placeholder 3"/>
          <p:cNvSpPr>
            <a:spLocks noGrp="1"/>
          </p:cNvSpPr>
          <p:nvPr>
            <p:ph type="dt" sz="half" idx="10"/>
          </p:nvPr>
        </p:nvSpPr>
        <p:spPr/>
        <p:txBody>
          <a:bodyPr/>
          <a:lstStyle/>
          <a:p>
            <a:fld id="{FE48FB9F-5526-43B6-96FF-6DDE4D3B96D7}"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14</a:t>
            </a:fld>
            <a:endParaRPr lang="en-US"/>
          </a:p>
        </p:txBody>
      </p:sp>
    </p:spTree>
    <p:extLst>
      <p:ext uri="{BB962C8B-B14F-4D97-AF65-F5344CB8AC3E}">
        <p14:creationId xmlns:p14="http://schemas.microsoft.com/office/powerpoint/2010/main" val="2466918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solidFill>
                  <a:srgbClr val="FF0000"/>
                </a:solidFill>
                <a:cs typeface="B Titr" pitchFamily="2" charset="-78"/>
              </a:rPr>
              <a:t>فرضیات مدل </a:t>
            </a:r>
            <a:r>
              <a:rPr lang="fa-IR" sz="2400" b="1" dirty="0" err="1">
                <a:solidFill>
                  <a:srgbClr val="FF0000"/>
                </a:solidFill>
                <a:cs typeface="B Titr" pitchFamily="2" charset="-78"/>
              </a:rPr>
              <a:t>کاکس</a:t>
            </a:r>
            <a:r>
              <a:rPr lang="fa-IR" sz="2400" b="1" dirty="0">
                <a:solidFill>
                  <a:srgbClr val="FF0000"/>
                </a:solidFill>
                <a:cs typeface="B Titr" pitchFamily="2" charset="-78"/>
              </a:rPr>
              <a:t> معمولی</a:t>
            </a:r>
            <a:endParaRPr lang="en-US" sz="2400" dirty="0"/>
          </a:p>
        </p:txBody>
      </p:sp>
      <p:sp>
        <p:nvSpPr>
          <p:cNvPr id="3" name="Content Placeholder 2"/>
          <p:cNvSpPr>
            <a:spLocks noGrp="1"/>
          </p:cNvSpPr>
          <p:nvPr>
            <p:ph idx="1"/>
          </p:nvPr>
        </p:nvSpPr>
        <p:spPr>
          <a:xfrm>
            <a:off x="228600" y="1524000"/>
            <a:ext cx="8458200" cy="4602163"/>
          </a:xfrm>
        </p:spPr>
        <p:txBody>
          <a:bodyPr>
            <a:normAutofit/>
          </a:bodyPr>
          <a:lstStyle/>
          <a:p>
            <a:pPr marL="0" indent="0" algn="r" rtl="1">
              <a:lnSpc>
                <a:spcPct val="150000"/>
              </a:lnSpc>
              <a:buNone/>
            </a:pPr>
            <a:r>
              <a:rPr lang="fa-IR" sz="2400" b="1" dirty="0">
                <a:cs typeface="B Mitra" panose="00000400000000000000" pitchFamily="2" charset="-78"/>
              </a:rPr>
              <a:t>5.فرضیه خطی بودن اثر </a:t>
            </a:r>
            <a:r>
              <a:rPr lang="fa-IR" sz="2400" b="1" dirty="0" err="1">
                <a:cs typeface="B Mitra" panose="00000400000000000000" pitchFamily="2" charset="-78"/>
              </a:rPr>
              <a:t>متغیرها</a:t>
            </a:r>
            <a:r>
              <a:rPr lang="fa-IR" sz="2400" b="1" dirty="0">
                <a:cs typeface="B Mitra" panose="00000400000000000000" pitchFamily="2" charset="-78"/>
              </a:rPr>
              <a:t> </a:t>
            </a:r>
            <a:r>
              <a:rPr lang="en-US" sz="2400" b="1" dirty="0">
                <a:cs typeface="B Mitra" panose="00000400000000000000" pitchFamily="2" charset="-78"/>
              </a:rPr>
              <a:t>Linear Relationship of Covariates</a:t>
            </a:r>
          </a:p>
          <a:p>
            <a:pPr algn="r" rtl="1">
              <a:lnSpc>
                <a:spcPct val="150000"/>
              </a:lnSpc>
              <a:buFont typeface="Courier New" panose="02070309020205020404" pitchFamily="49" charset="0"/>
              <a:buChar char="o"/>
            </a:pPr>
            <a:r>
              <a:rPr lang="fa-IR" sz="2400" dirty="0">
                <a:cs typeface="B Mitra" panose="00000400000000000000" pitchFamily="2" charset="-78"/>
              </a:rPr>
              <a:t>این فرض به این معنی است که اثر هر متغیر بر بقا باید به صورت خطی باشد. یعنی اگر یک متغیر (مثل سن) تأثیر خاصی بر خطر مرگ دارد، این تأثیر باید ثابت و خطی باشد.</a:t>
            </a:r>
          </a:p>
          <a:p>
            <a:pPr algn="r" rtl="1">
              <a:lnSpc>
                <a:spcPct val="150000"/>
              </a:lnSpc>
              <a:buFont typeface="Courier New" panose="02070309020205020404" pitchFamily="49" charset="0"/>
              <a:buChar char="o"/>
            </a:pPr>
            <a:r>
              <a:rPr lang="fa-IR" sz="2400" b="1" dirty="0">
                <a:cs typeface="B Mitra" panose="00000400000000000000" pitchFamily="2" charset="-78"/>
              </a:rPr>
              <a:t>مثال ساده</a:t>
            </a:r>
            <a:r>
              <a:rPr lang="fa-IR" sz="2400" dirty="0">
                <a:cs typeface="B Mitra" panose="00000400000000000000" pitchFamily="2" charset="-78"/>
              </a:rPr>
              <a:t>: اگر هر سال افزایش سن یک نفر باعث افزایش ۲ درصدی ریسک مرگ او شود، این تغییر باید ثابت باشد و خطی باشد (یعنی برای ۵ سال بعد هم همین ۲ درصد ثابت باشد).</a:t>
            </a:r>
          </a:p>
          <a:p>
            <a:endParaRPr lang="en-US" dirty="0"/>
          </a:p>
        </p:txBody>
      </p:sp>
      <p:sp>
        <p:nvSpPr>
          <p:cNvPr id="4" name="Date Placeholder 3"/>
          <p:cNvSpPr>
            <a:spLocks noGrp="1"/>
          </p:cNvSpPr>
          <p:nvPr>
            <p:ph type="dt" sz="half" idx="10"/>
          </p:nvPr>
        </p:nvSpPr>
        <p:spPr/>
        <p:txBody>
          <a:bodyPr/>
          <a:lstStyle/>
          <a:p>
            <a:fld id="{1E4798BC-ACA6-40EA-8C8C-302243371964}"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15</a:t>
            </a:fld>
            <a:endParaRPr lang="en-US"/>
          </a:p>
        </p:txBody>
      </p:sp>
    </p:spTree>
    <p:extLst>
      <p:ext uri="{BB962C8B-B14F-4D97-AF65-F5344CB8AC3E}">
        <p14:creationId xmlns:p14="http://schemas.microsoft.com/office/powerpoint/2010/main" val="410538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a:solidFill>
                  <a:srgbClr val="FF0000"/>
                </a:solidFill>
                <a:cs typeface="B Titr" pitchFamily="2" charset="-78"/>
              </a:rPr>
              <a:t>تعریف مدل </a:t>
            </a:r>
            <a:r>
              <a:rPr lang="fa-IR" sz="2800" dirty="0" err="1">
                <a:solidFill>
                  <a:srgbClr val="FF0000"/>
                </a:solidFill>
                <a:cs typeface="B Titr" pitchFamily="2" charset="-78"/>
              </a:rPr>
              <a:t>کاکس</a:t>
            </a:r>
            <a:r>
              <a:rPr lang="fa-IR" sz="2800" dirty="0">
                <a:solidFill>
                  <a:srgbClr val="FF0000"/>
                </a:solidFill>
                <a:cs typeface="B Titr" pitchFamily="2" charset="-78"/>
              </a:rPr>
              <a:t> با شکنندگی </a:t>
            </a:r>
            <a:endParaRPr lang="en-US" sz="2800" dirty="0"/>
          </a:p>
        </p:txBody>
      </p:sp>
      <p:sp>
        <p:nvSpPr>
          <p:cNvPr id="3" name="Content Placeholder 2"/>
          <p:cNvSpPr>
            <a:spLocks noGrp="1"/>
          </p:cNvSpPr>
          <p:nvPr>
            <p:ph idx="1"/>
          </p:nvPr>
        </p:nvSpPr>
        <p:spPr>
          <a:xfrm>
            <a:off x="228600" y="1219200"/>
            <a:ext cx="8534400" cy="4906963"/>
          </a:xfrm>
        </p:spPr>
        <p:txBody>
          <a:bodyPr>
            <a:normAutofit/>
          </a:bodyPr>
          <a:lstStyle/>
          <a:p>
            <a:pPr algn="r" rtl="1">
              <a:lnSpc>
                <a:spcPct val="150000"/>
              </a:lnSpc>
              <a:buFont typeface="Courier New" panose="02070309020205020404" pitchFamily="49" charset="0"/>
              <a:buChar char="o"/>
            </a:pPr>
            <a:r>
              <a:rPr lang="fa-IR" sz="2800" dirty="0">
                <a:cs typeface="B Mitra" panose="00000400000000000000" pitchFamily="2" charset="-78"/>
              </a:rPr>
              <a:t> </a:t>
            </a:r>
            <a:r>
              <a:rPr lang="fa-IR" sz="2400" dirty="0">
                <a:cs typeface="B Mitra" panose="00000400000000000000" pitchFamily="2" charset="-78"/>
              </a:rPr>
              <a:t>مدل کاکس با شکنندگی مشترک، با افزودن یک جزء تصادفی به مدل پایه، وابستگی بین مشاهدات (مانند بستری‌های مکرر یک بیمار) را مدل می‌کند. </a:t>
            </a:r>
          </a:p>
          <a:p>
            <a:pPr algn="r" rtl="1">
              <a:lnSpc>
                <a:spcPct val="150000"/>
              </a:lnSpc>
              <a:buFont typeface="Courier New" panose="02070309020205020404" pitchFamily="49" charset="0"/>
              <a:buChar char="o"/>
            </a:pPr>
            <a:r>
              <a:rPr lang="fa-IR" sz="2400" dirty="0">
                <a:cs typeface="B Mitra" panose="00000400000000000000" pitchFamily="2" charset="-78"/>
              </a:rPr>
              <a:t>این جزء، اثر متغیرهای پنهان و اندازه‌گیری‌نشده (مثل عوامل ژنتیکی یا محیطی مشترک) را که ریسک همه اعضای یک خوشه را به طور مشابه تحت تأثیر قرار می‌دهند، نشان می‌دهد.</a:t>
            </a:r>
            <a:endParaRPr lang="en-US" sz="2400" dirty="0">
              <a:cs typeface="B Mitra" panose="00000400000000000000" pitchFamily="2" charset="-78"/>
            </a:endParaRPr>
          </a:p>
        </p:txBody>
      </p:sp>
      <p:sp>
        <p:nvSpPr>
          <p:cNvPr id="4" name="Date Placeholder 3"/>
          <p:cNvSpPr>
            <a:spLocks noGrp="1"/>
          </p:cNvSpPr>
          <p:nvPr>
            <p:ph type="dt" sz="half" idx="10"/>
          </p:nvPr>
        </p:nvSpPr>
        <p:spPr/>
        <p:txBody>
          <a:bodyPr/>
          <a:lstStyle/>
          <a:p>
            <a:fld id="{B38B02C0-3119-4C1F-B059-2CD0B89E5E53}"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16</a:t>
            </a:fld>
            <a:endParaRPr lang="en-US"/>
          </a:p>
        </p:txBody>
      </p:sp>
    </p:spTree>
    <p:extLst>
      <p:ext uri="{BB962C8B-B14F-4D97-AF65-F5344CB8AC3E}">
        <p14:creationId xmlns:p14="http://schemas.microsoft.com/office/powerpoint/2010/main" val="95804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lnSpc>
                <a:spcPct val="150000"/>
              </a:lnSpc>
            </a:pPr>
            <a:r>
              <a:rPr lang="fa-IR" sz="1800" b="1" dirty="0">
                <a:cs typeface="B Titr" panose="00000700000000000000" pitchFamily="2" charset="-78"/>
              </a:rPr>
              <a:t>. </a:t>
            </a:r>
            <a:r>
              <a:rPr lang="fa-IR" sz="2800" b="1" dirty="0">
                <a:solidFill>
                  <a:srgbClr val="FF0000"/>
                </a:solidFill>
                <a:cs typeface="B Titr" panose="00000700000000000000" pitchFamily="2" charset="-78"/>
              </a:rPr>
              <a:t>چرا شکنندگی مشترک در مدل </a:t>
            </a:r>
            <a:r>
              <a:rPr lang="fa-IR" sz="2800" b="1" dirty="0" err="1">
                <a:solidFill>
                  <a:srgbClr val="FF0000"/>
                </a:solidFill>
                <a:cs typeface="B Titr" panose="00000700000000000000" pitchFamily="2" charset="-78"/>
              </a:rPr>
              <a:t>کاکس</a:t>
            </a:r>
            <a:r>
              <a:rPr lang="fa-IR" sz="2800" b="1" dirty="0">
                <a:solidFill>
                  <a:srgbClr val="FF0000"/>
                </a:solidFill>
                <a:cs typeface="B Titr" panose="00000700000000000000" pitchFamily="2" charset="-78"/>
              </a:rPr>
              <a:t> مهم است؟</a:t>
            </a:r>
          </a:p>
        </p:txBody>
      </p:sp>
      <p:sp>
        <p:nvSpPr>
          <p:cNvPr id="3" name="Content Placeholder 2"/>
          <p:cNvSpPr>
            <a:spLocks noGrp="1"/>
          </p:cNvSpPr>
          <p:nvPr>
            <p:ph idx="1"/>
          </p:nvPr>
        </p:nvSpPr>
        <p:spPr>
          <a:xfrm>
            <a:off x="228600" y="1417638"/>
            <a:ext cx="8458200" cy="4525963"/>
          </a:xfrm>
        </p:spPr>
        <p:txBody>
          <a:bodyPr>
            <a:normAutofit/>
          </a:bodyPr>
          <a:lstStyle/>
          <a:p>
            <a:pPr algn="r" rtl="1">
              <a:lnSpc>
                <a:spcPct val="150000"/>
              </a:lnSpc>
              <a:buFont typeface="Courier New" panose="02070309020205020404" pitchFamily="49" charset="0"/>
              <a:buChar char="o"/>
            </a:pPr>
            <a:r>
              <a:rPr lang="fa-IR" sz="2400" dirty="0">
                <a:cs typeface="B Mitra" panose="00000400000000000000" pitchFamily="2" charset="-78"/>
              </a:rPr>
              <a:t>در دنیای واقعی، ممکن است افراد وابسته به یکدیگر باشند. مثلاً اعضای یک خانواده ممکن است به دلایل ژنتیکی یا محیطی مشابه ریسک بالاتری داشته باشند.</a:t>
            </a:r>
          </a:p>
          <a:p>
            <a:pPr algn="r" rtl="1">
              <a:lnSpc>
                <a:spcPct val="150000"/>
              </a:lnSpc>
              <a:buFont typeface="Courier New" panose="02070309020205020404" pitchFamily="49" charset="0"/>
              <a:buChar char="o"/>
            </a:pPr>
            <a:r>
              <a:rPr lang="fa-IR" sz="2400" dirty="0">
                <a:cs typeface="B Mitra" panose="00000400000000000000" pitchFamily="2" charset="-78"/>
              </a:rPr>
              <a:t>این مدل برای </a:t>
            </a:r>
            <a:r>
              <a:rPr lang="fa-IR" sz="2400" dirty="0" err="1">
                <a:cs typeface="B Mitra" panose="00000400000000000000" pitchFamily="2" charset="-78"/>
              </a:rPr>
              <a:t>داده‌هایی</a:t>
            </a:r>
            <a:r>
              <a:rPr lang="fa-IR" sz="2400" dirty="0">
                <a:cs typeface="B Mitra" panose="00000400000000000000" pitchFamily="2" charset="-78"/>
              </a:rPr>
              <a:t> که وابسته هستند، مثل </a:t>
            </a:r>
            <a:r>
              <a:rPr lang="fa-IR" sz="2400" dirty="0" err="1">
                <a:cs typeface="B Mitra" panose="00000400000000000000" pitchFamily="2" charset="-78"/>
              </a:rPr>
              <a:t>داده‌های</a:t>
            </a:r>
            <a:r>
              <a:rPr lang="fa-IR" sz="2400" dirty="0">
                <a:cs typeface="B Mitra" panose="00000400000000000000" pitchFamily="2" charset="-78"/>
              </a:rPr>
              <a:t> تکراری (مثلاً بیمارانی که چندین بار بستری </a:t>
            </a:r>
            <a:r>
              <a:rPr lang="fa-IR" sz="2400" dirty="0" err="1">
                <a:cs typeface="B Mitra" panose="00000400000000000000" pitchFamily="2" charset="-78"/>
              </a:rPr>
              <a:t>می‌شوند</a:t>
            </a:r>
            <a:r>
              <a:rPr lang="fa-IR" sz="2400" dirty="0">
                <a:cs typeface="B Mitra" panose="00000400000000000000" pitchFamily="2" charset="-78"/>
              </a:rPr>
              <a:t>) بسیار مناسب است.</a:t>
            </a:r>
          </a:p>
          <a:p>
            <a:pPr algn="r" rtl="1">
              <a:lnSpc>
                <a:spcPct val="150000"/>
              </a:lnSpc>
              <a:buFont typeface="Courier New" panose="02070309020205020404" pitchFamily="49" charset="0"/>
              <a:buChar char="o"/>
            </a:pPr>
            <a:r>
              <a:rPr lang="fa-IR" sz="2400" dirty="0">
                <a:cs typeface="B Mitra" panose="00000400000000000000" pitchFamily="2" charset="-78"/>
              </a:rPr>
              <a:t>بدون استفاده از شکنندگی مشترک، مدل فرض </a:t>
            </a:r>
            <a:r>
              <a:rPr lang="fa-IR" sz="2400" dirty="0" err="1">
                <a:cs typeface="B Mitra" panose="00000400000000000000" pitchFamily="2" charset="-78"/>
              </a:rPr>
              <a:t>می‌کند</a:t>
            </a:r>
            <a:r>
              <a:rPr lang="fa-IR" sz="2400" dirty="0">
                <a:cs typeface="B Mitra" panose="00000400000000000000" pitchFamily="2" charset="-78"/>
              </a:rPr>
              <a:t> که همه مشاهدات مستقل از هم هستند، اما در بسیاری از </a:t>
            </a:r>
            <a:r>
              <a:rPr lang="fa-IR" sz="2400" dirty="0" err="1">
                <a:cs typeface="B Mitra" panose="00000400000000000000" pitchFamily="2" charset="-78"/>
              </a:rPr>
              <a:t>داده‌ها</a:t>
            </a:r>
            <a:r>
              <a:rPr lang="fa-IR" sz="2400" dirty="0">
                <a:cs typeface="B Mitra" panose="00000400000000000000" pitchFamily="2" charset="-78"/>
              </a:rPr>
              <a:t> این فرض برقرار نیست.</a:t>
            </a:r>
          </a:p>
        </p:txBody>
      </p:sp>
      <p:sp>
        <p:nvSpPr>
          <p:cNvPr id="4" name="Date Placeholder 3"/>
          <p:cNvSpPr>
            <a:spLocks noGrp="1"/>
          </p:cNvSpPr>
          <p:nvPr>
            <p:ph type="dt" sz="half" idx="10"/>
          </p:nvPr>
        </p:nvSpPr>
        <p:spPr/>
        <p:txBody>
          <a:bodyPr/>
          <a:lstStyle/>
          <a:p>
            <a:fld id="{E86C383C-021F-4BD9-9C1E-2F5253E62446}"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17</a:t>
            </a:fld>
            <a:endParaRPr lang="en-US"/>
          </a:p>
        </p:txBody>
      </p:sp>
    </p:spTree>
    <p:extLst>
      <p:ext uri="{BB962C8B-B14F-4D97-AF65-F5344CB8AC3E}">
        <p14:creationId xmlns:p14="http://schemas.microsoft.com/office/powerpoint/2010/main" val="1991642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lnSpc>
                <a:spcPct val="150000"/>
              </a:lnSpc>
            </a:pPr>
            <a:r>
              <a:rPr lang="fa-IR" sz="1800" b="1" dirty="0"/>
              <a:t>. </a:t>
            </a:r>
            <a:r>
              <a:rPr lang="fa-IR" sz="2800" b="1" dirty="0">
                <a:solidFill>
                  <a:srgbClr val="FF0000"/>
                </a:solidFill>
                <a:cs typeface="B Titr" panose="00000700000000000000" pitchFamily="2" charset="-78"/>
              </a:rPr>
              <a:t>چطور مدل </a:t>
            </a:r>
            <a:r>
              <a:rPr lang="fa-IR" sz="2800" b="1" dirty="0" err="1">
                <a:solidFill>
                  <a:srgbClr val="FF0000"/>
                </a:solidFill>
                <a:cs typeface="B Titr" panose="00000700000000000000" pitchFamily="2" charset="-78"/>
              </a:rPr>
              <a:t>کاکس</a:t>
            </a:r>
            <a:r>
              <a:rPr lang="fa-IR" sz="2800" b="1" dirty="0">
                <a:solidFill>
                  <a:srgbClr val="FF0000"/>
                </a:solidFill>
                <a:cs typeface="B Titr" panose="00000700000000000000" pitchFamily="2" charset="-78"/>
              </a:rPr>
              <a:t> با شکنندگی مشترک کار میکند ؟</a:t>
            </a:r>
          </a:p>
        </p:txBody>
      </p:sp>
      <p:sp>
        <p:nvSpPr>
          <p:cNvPr id="3" name="Content Placeholder 2"/>
          <p:cNvSpPr>
            <a:spLocks noGrp="1"/>
          </p:cNvSpPr>
          <p:nvPr>
            <p:ph idx="1"/>
          </p:nvPr>
        </p:nvSpPr>
        <p:spPr>
          <a:xfrm>
            <a:off x="228600" y="1600200"/>
            <a:ext cx="8458200" cy="4525963"/>
          </a:xfrm>
        </p:spPr>
        <p:txBody>
          <a:bodyPr>
            <a:normAutofit/>
          </a:bodyPr>
          <a:lstStyle/>
          <a:p>
            <a:pPr algn="r" rtl="1">
              <a:lnSpc>
                <a:spcPct val="150000"/>
              </a:lnSpc>
              <a:buFont typeface="Courier New" panose="02070309020205020404" pitchFamily="49" charset="0"/>
              <a:buChar char="o"/>
            </a:pPr>
            <a:r>
              <a:rPr lang="fa-IR" sz="2400" dirty="0">
                <a:cs typeface="B Mitra" panose="00000400000000000000" pitchFamily="2" charset="-78"/>
              </a:rPr>
              <a:t>چطور شکنندگی مشترک کار </a:t>
            </a:r>
            <a:r>
              <a:rPr lang="fa-IR" sz="2400" dirty="0" err="1">
                <a:cs typeface="B Mitra" panose="00000400000000000000" pitchFamily="2" charset="-78"/>
              </a:rPr>
              <a:t>می‌کند</a:t>
            </a:r>
            <a:r>
              <a:rPr lang="fa-IR" sz="2400" dirty="0">
                <a:cs typeface="B Mitra" panose="00000400000000000000" pitchFamily="2" charset="-78"/>
              </a:rPr>
              <a:t>؟</a:t>
            </a:r>
          </a:p>
          <a:p>
            <a:pPr marL="400050" lvl="1" indent="0" algn="just" rtl="1">
              <a:lnSpc>
                <a:spcPct val="150000"/>
              </a:lnSpc>
              <a:buNone/>
            </a:pPr>
            <a:r>
              <a:rPr lang="fa-IR" sz="2400" dirty="0">
                <a:cs typeface="B Mitra" panose="00000400000000000000" pitchFamily="2" charset="-78"/>
              </a:rPr>
              <a:t>  در این مدل، شکنندگی </a:t>
            </a:r>
            <a:r>
              <a:rPr lang="fa-IR" sz="2400" dirty="0" err="1">
                <a:cs typeface="B Mitra" panose="00000400000000000000" pitchFamily="2" charset="-78"/>
              </a:rPr>
              <a:t>به‌عنوان</a:t>
            </a:r>
            <a:r>
              <a:rPr lang="fa-IR" sz="2400" dirty="0">
                <a:cs typeface="B Mitra" panose="00000400000000000000" pitchFamily="2" charset="-78"/>
              </a:rPr>
              <a:t> یک اثر تصادفی به مدل وارد </a:t>
            </a:r>
            <a:r>
              <a:rPr lang="fa-IR" sz="2400" dirty="0" err="1">
                <a:cs typeface="B Mitra" panose="00000400000000000000" pitchFamily="2" charset="-78"/>
              </a:rPr>
              <a:t>می‌شود</a:t>
            </a:r>
            <a:r>
              <a:rPr lang="fa-IR" sz="2400" dirty="0">
                <a:cs typeface="B Mitra" panose="00000400000000000000" pitchFamily="2" charset="-78"/>
              </a:rPr>
              <a:t>. به این معنی که          برخی از افراد خطر بیشتری دارند که از نظر مدل پنهان است و این خطر اضافی توسط شکنندگی نمایش داده </a:t>
            </a:r>
            <a:r>
              <a:rPr lang="fa-IR" sz="2400" dirty="0" err="1">
                <a:cs typeface="B Mitra" panose="00000400000000000000" pitchFamily="2" charset="-78"/>
              </a:rPr>
              <a:t>می‌شود</a:t>
            </a:r>
            <a:r>
              <a:rPr lang="fa-IR" sz="2400" dirty="0">
                <a:cs typeface="B Mitra" panose="00000400000000000000" pitchFamily="2" charset="-78"/>
              </a:rPr>
              <a:t>.</a:t>
            </a:r>
          </a:p>
          <a:p>
            <a:pPr algn="just" rtl="1">
              <a:lnSpc>
                <a:spcPct val="150000"/>
              </a:lnSpc>
              <a:buFont typeface="Courier New" panose="02070309020205020404" pitchFamily="49" charset="0"/>
              <a:buChar char="o"/>
            </a:pPr>
            <a:r>
              <a:rPr lang="fa-IR" sz="2400" dirty="0">
                <a:cs typeface="B Mitra" panose="00000400000000000000" pitchFamily="2" charset="-78"/>
              </a:rPr>
              <a:t>به عبارت </a:t>
            </a:r>
            <a:r>
              <a:rPr lang="fa-IR" sz="2400" dirty="0" err="1">
                <a:cs typeface="B Mitra" panose="00000400000000000000" pitchFamily="2" charset="-78"/>
              </a:rPr>
              <a:t>ساده‌تر</a:t>
            </a:r>
            <a:r>
              <a:rPr lang="fa-IR" sz="2400" dirty="0">
                <a:cs typeface="B Mitra" panose="00000400000000000000" pitchFamily="2" charset="-78"/>
              </a:rPr>
              <a:t>، این </a:t>
            </a:r>
            <a:r>
              <a:rPr lang="fa-IR" sz="2400" dirty="0">
                <a:cs typeface="B Roya" pitchFamily="2" charset="-78"/>
              </a:rPr>
              <a:t>مدل نشان </a:t>
            </a:r>
            <a:r>
              <a:rPr lang="fa-IR" sz="2400" dirty="0" err="1">
                <a:cs typeface="B Roya" pitchFamily="2" charset="-78"/>
              </a:rPr>
              <a:t>می‌دهد</a:t>
            </a:r>
            <a:r>
              <a:rPr lang="fa-IR" sz="2400" dirty="0">
                <a:cs typeface="B Roya" pitchFamily="2" charset="-78"/>
              </a:rPr>
              <a:t> که کسانی که </a:t>
            </a:r>
            <a:r>
              <a:rPr lang="fa-IR" sz="2400" dirty="0" err="1">
                <a:cs typeface="B Roya" pitchFamily="2" charset="-78"/>
              </a:rPr>
              <a:t>ویژگی‌های</a:t>
            </a:r>
            <a:r>
              <a:rPr lang="fa-IR" sz="2400" dirty="0">
                <a:cs typeface="B Roya" pitchFamily="2" charset="-78"/>
              </a:rPr>
              <a:t> مشابه دارند، </a:t>
            </a:r>
            <a:r>
              <a:rPr lang="fa-IR" sz="2400" dirty="0" err="1">
                <a:cs typeface="B Roya" pitchFamily="2" charset="-78"/>
              </a:rPr>
              <a:t>به‌طور</a:t>
            </a:r>
            <a:r>
              <a:rPr lang="fa-IR" sz="2400" dirty="0">
                <a:cs typeface="B Roya" pitchFamily="2" charset="-78"/>
              </a:rPr>
              <a:t> مشابه در معرض </a:t>
            </a:r>
            <a:r>
              <a:rPr lang="fa-IR" sz="2400" dirty="0" err="1">
                <a:cs typeface="B Roya" pitchFamily="2" charset="-78"/>
              </a:rPr>
              <a:t>ریسک‌های</a:t>
            </a:r>
            <a:r>
              <a:rPr lang="fa-IR" sz="2400" dirty="0">
                <a:cs typeface="B Roya" pitchFamily="2" charset="-78"/>
              </a:rPr>
              <a:t> پنهانی قرار دارند که ما </a:t>
            </a:r>
            <a:r>
              <a:rPr lang="fa-IR" sz="2400" dirty="0" err="1">
                <a:cs typeface="B Roya" pitchFamily="2" charset="-78"/>
              </a:rPr>
              <a:t>نمی‌توانیم</a:t>
            </a:r>
            <a:r>
              <a:rPr lang="fa-IR" sz="2400" dirty="0">
                <a:cs typeface="B Roya" pitchFamily="2" charset="-78"/>
              </a:rPr>
              <a:t> </a:t>
            </a:r>
            <a:r>
              <a:rPr lang="fa-IR" sz="2400" dirty="0" err="1">
                <a:cs typeface="B Roya" pitchFamily="2" charset="-78"/>
              </a:rPr>
              <a:t>آن‌ها</a:t>
            </a:r>
            <a:r>
              <a:rPr lang="fa-IR" sz="2400" dirty="0">
                <a:cs typeface="B Roya" pitchFamily="2" charset="-78"/>
              </a:rPr>
              <a:t> را </a:t>
            </a:r>
            <a:r>
              <a:rPr lang="fa-IR" sz="2400" dirty="0" err="1">
                <a:cs typeface="B Roya" pitchFamily="2" charset="-78"/>
              </a:rPr>
              <a:t>به‌طور</a:t>
            </a:r>
            <a:r>
              <a:rPr lang="fa-IR" sz="2400" dirty="0">
                <a:cs typeface="B Roya" pitchFamily="2" charset="-78"/>
              </a:rPr>
              <a:t> مستقیم مشاهده کنیم (مانند تأثیرات خانوادگی یا محیطی)</a:t>
            </a:r>
          </a:p>
        </p:txBody>
      </p:sp>
      <p:sp>
        <p:nvSpPr>
          <p:cNvPr id="4" name="Date Placeholder 3"/>
          <p:cNvSpPr>
            <a:spLocks noGrp="1"/>
          </p:cNvSpPr>
          <p:nvPr>
            <p:ph type="dt" sz="half" idx="10"/>
          </p:nvPr>
        </p:nvSpPr>
        <p:spPr/>
        <p:txBody>
          <a:bodyPr/>
          <a:lstStyle/>
          <a:p>
            <a:fld id="{6DDF1EC8-050F-480F-A119-70451DE038BB}"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18</a:t>
            </a:fld>
            <a:endParaRPr lang="en-US"/>
          </a:p>
        </p:txBody>
      </p:sp>
    </p:spTree>
    <p:extLst>
      <p:ext uri="{BB962C8B-B14F-4D97-AF65-F5344CB8AC3E}">
        <p14:creationId xmlns:p14="http://schemas.microsoft.com/office/powerpoint/2010/main" val="4074467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lnSpc>
                <a:spcPct val="150000"/>
              </a:lnSpc>
            </a:pPr>
            <a:r>
              <a:rPr lang="fa-IR" sz="2800" b="1" dirty="0">
                <a:cs typeface="B Titr" panose="00000700000000000000" pitchFamily="2" charset="-78"/>
              </a:rPr>
              <a:t>. </a:t>
            </a:r>
            <a:r>
              <a:rPr lang="fa-IR" sz="2800" b="1" dirty="0">
                <a:solidFill>
                  <a:srgbClr val="FF0000"/>
                </a:solidFill>
                <a:cs typeface="B Titr" panose="00000700000000000000" pitchFamily="2" charset="-78"/>
              </a:rPr>
              <a:t> تفاوت مدل </a:t>
            </a:r>
            <a:r>
              <a:rPr lang="fa-IR" sz="2800" b="1" dirty="0" err="1">
                <a:solidFill>
                  <a:srgbClr val="FF0000"/>
                </a:solidFill>
                <a:cs typeface="B Titr" panose="00000700000000000000" pitchFamily="2" charset="-78"/>
              </a:rPr>
              <a:t>کاکس</a:t>
            </a:r>
            <a:r>
              <a:rPr lang="fa-IR" sz="2800" b="1" dirty="0">
                <a:solidFill>
                  <a:srgbClr val="FF0000"/>
                </a:solidFill>
                <a:cs typeface="B Titr" panose="00000700000000000000" pitchFamily="2" charset="-78"/>
              </a:rPr>
              <a:t> </a:t>
            </a:r>
            <a:r>
              <a:rPr lang="fa-IR" sz="2800" b="1" dirty="0" err="1">
                <a:solidFill>
                  <a:srgbClr val="FF0000"/>
                </a:solidFill>
                <a:cs typeface="B Titr" panose="00000700000000000000" pitchFamily="2" charset="-78"/>
              </a:rPr>
              <a:t>باشکنندگی</a:t>
            </a:r>
            <a:r>
              <a:rPr lang="fa-IR" sz="2800" b="1" dirty="0">
                <a:solidFill>
                  <a:srgbClr val="FF0000"/>
                </a:solidFill>
                <a:cs typeface="B Titr" panose="00000700000000000000" pitchFamily="2" charset="-78"/>
              </a:rPr>
              <a:t> با مدل </a:t>
            </a:r>
            <a:r>
              <a:rPr lang="fa-IR" sz="2800" b="1" dirty="0" err="1">
                <a:solidFill>
                  <a:srgbClr val="FF0000"/>
                </a:solidFill>
                <a:cs typeface="B Titr" panose="00000700000000000000" pitchFamily="2" charset="-78"/>
              </a:rPr>
              <a:t>کاکس</a:t>
            </a:r>
            <a:r>
              <a:rPr lang="fa-IR" sz="2800" b="1" dirty="0">
                <a:solidFill>
                  <a:srgbClr val="FF0000"/>
                </a:solidFill>
                <a:cs typeface="B Titr" panose="00000700000000000000" pitchFamily="2" charset="-78"/>
              </a:rPr>
              <a:t> بدون شکنندگی</a:t>
            </a:r>
          </a:p>
        </p:txBody>
      </p:sp>
      <p:sp>
        <p:nvSpPr>
          <p:cNvPr id="3" name="Content Placeholder 2"/>
          <p:cNvSpPr>
            <a:spLocks noGrp="1"/>
          </p:cNvSpPr>
          <p:nvPr>
            <p:ph idx="1"/>
          </p:nvPr>
        </p:nvSpPr>
        <p:spPr>
          <a:xfrm>
            <a:off x="228600" y="1600200"/>
            <a:ext cx="8458200" cy="4525963"/>
          </a:xfrm>
        </p:spPr>
        <p:txBody>
          <a:bodyPr>
            <a:normAutofit/>
          </a:bodyPr>
          <a:lstStyle/>
          <a:p>
            <a:pPr algn="r" rtl="1">
              <a:lnSpc>
                <a:spcPct val="150000"/>
              </a:lnSpc>
              <a:buFont typeface="Courier New" panose="02070309020205020404" pitchFamily="49" charset="0"/>
              <a:buChar char="o"/>
            </a:pPr>
            <a:r>
              <a:rPr lang="fa-IR" sz="2400" dirty="0">
                <a:cs typeface="B Mitra" panose="00000400000000000000" pitchFamily="2" charset="-78"/>
              </a:rPr>
              <a:t>مدل </a:t>
            </a:r>
            <a:r>
              <a:rPr lang="fa-IR" sz="2400" b="1" dirty="0">
                <a:cs typeface="B Mitra" panose="00000400000000000000" pitchFamily="2" charset="-78"/>
              </a:rPr>
              <a:t>کاکس بدون شکنندگی</a:t>
            </a:r>
            <a:r>
              <a:rPr lang="fa-IR" sz="2400" dirty="0">
                <a:cs typeface="B Mitra" panose="00000400000000000000" pitchFamily="2" charset="-78"/>
              </a:rPr>
              <a:t> فرض می‌کند که هر فرد به‌طور مستقل از دیگران در معرض خطر قرار دارد.</a:t>
            </a:r>
          </a:p>
          <a:p>
            <a:pPr algn="r" rtl="1">
              <a:lnSpc>
                <a:spcPct val="150000"/>
              </a:lnSpc>
              <a:buFont typeface="Courier New" panose="02070309020205020404" pitchFamily="49" charset="0"/>
              <a:buChar char="o"/>
            </a:pPr>
            <a:r>
              <a:rPr lang="fa-IR" sz="2400" dirty="0">
                <a:cs typeface="B Mitra" panose="00000400000000000000" pitchFamily="2" charset="-78"/>
              </a:rPr>
              <a:t>اما در مدل </a:t>
            </a:r>
            <a:r>
              <a:rPr lang="fa-IR" sz="2400" b="1" dirty="0" err="1">
                <a:cs typeface="B Mitra" panose="00000400000000000000" pitchFamily="2" charset="-78"/>
              </a:rPr>
              <a:t>کاکس</a:t>
            </a:r>
            <a:r>
              <a:rPr lang="fa-IR" sz="2400" b="1" dirty="0">
                <a:cs typeface="B Mitra" panose="00000400000000000000" pitchFamily="2" charset="-78"/>
              </a:rPr>
              <a:t> با شکنندگی مشترک</a:t>
            </a:r>
            <a:r>
              <a:rPr lang="fa-IR" sz="2400" dirty="0">
                <a:cs typeface="B Mitra" panose="00000400000000000000" pitchFamily="2" charset="-78"/>
              </a:rPr>
              <a:t>، </a:t>
            </a:r>
            <a:r>
              <a:rPr lang="fa-IR" sz="2400" dirty="0" err="1">
                <a:cs typeface="B Mitra" panose="00000400000000000000" pitchFamily="2" charset="-78"/>
              </a:rPr>
              <a:t>داده‌های</a:t>
            </a:r>
            <a:r>
              <a:rPr lang="fa-IR" sz="2400" dirty="0">
                <a:cs typeface="B Mitra" panose="00000400000000000000" pitchFamily="2" charset="-78"/>
              </a:rPr>
              <a:t> وابسته (مثل بیماران یک خانواده یا بیمارانی که در یک بیمارستان بستری </a:t>
            </a:r>
            <a:r>
              <a:rPr lang="fa-IR" sz="2400" dirty="0" err="1">
                <a:cs typeface="B Mitra" panose="00000400000000000000" pitchFamily="2" charset="-78"/>
              </a:rPr>
              <a:t>شده‌اند</a:t>
            </a:r>
            <a:r>
              <a:rPr lang="fa-IR" sz="2400" dirty="0">
                <a:cs typeface="B Mitra" panose="00000400000000000000" pitchFamily="2" charset="-78"/>
              </a:rPr>
              <a:t>) در نظر گرفته </a:t>
            </a:r>
            <a:r>
              <a:rPr lang="fa-IR" sz="2400" dirty="0" err="1">
                <a:cs typeface="B Mitra" panose="00000400000000000000" pitchFamily="2" charset="-78"/>
              </a:rPr>
              <a:t>می‌شود</a:t>
            </a:r>
            <a:r>
              <a:rPr lang="fa-IR" sz="2400" dirty="0">
                <a:cs typeface="B Mitra" panose="00000400000000000000" pitchFamily="2" charset="-78"/>
              </a:rPr>
              <a:t>.</a:t>
            </a:r>
          </a:p>
        </p:txBody>
      </p:sp>
      <p:sp>
        <p:nvSpPr>
          <p:cNvPr id="4" name="Date Placeholder 3"/>
          <p:cNvSpPr>
            <a:spLocks noGrp="1"/>
          </p:cNvSpPr>
          <p:nvPr>
            <p:ph type="dt" sz="half" idx="10"/>
          </p:nvPr>
        </p:nvSpPr>
        <p:spPr/>
        <p:txBody>
          <a:bodyPr/>
          <a:lstStyle/>
          <a:p>
            <a:fld id="{A4AA8A1E-8CF2-4BBE-998D-B673C5705FE7}"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19</a:t>
            </a:fld>
            <a:endParaRPr lang="en-US"/>
          </a:p>
        </p:txBody>
      </p:sp>
    </p:spTree>
    <p:extLst>
      <p:ext uri="{BB962C8B-B14F-4D97-AF65-F5344CB8AC3E}">
        <p14:creationId xmlns:p14="http://schemas.microsoft.com/office/powerpoint/2010/main" val="288106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A3A9EA-2C38-FF8A-6BC8-D8009259C2F0}"/>
              </a:ext>
            </a:extLst>
          </p:cNvPr>
          <p:cNvSpPr>
            <a:spLocks noGrp="1"/>
          </p:cNvSpPr>
          <p:nvPr>
            <p:ph type="dt" sz="half" idx="10"/>
          </p:nvPr>
        </p:nvSpPr>
        <p:spPr/>
        <p:txBody>
          <a:bodyPr/>
          <a:lstStyle/>
          <a:p>
            <a:fld id="{8EF21187-FC9B-460B-9D56-86F8D28DF383}" type="datetime8">
              <a:rPr lang="en-US" smtClean="0"/>
              <a:t>8/30/2025 7:56 AM</a:t>
            </a:fld>
            <a:endParaRPr lang="en-US"/>
          </a:p>
        </p:txBody>
      </p:sp>
      <p:sp>
        <p:nvSpPr>
          <p:cNvPr id="5" name="Slide Number Placeholder 4">
            <a:extLst>
              <a:ext uri="{FF2B5EF4-FFF2-40B4-BE49-F238E27FC236}">
                <a16:creationId xmlns:a16="http://schemas.microsoft.com/office/drawing/2014/main" id="{3C7131DB-4041-74F6-2588-A92EED48F1F2}"/>
              </a:ext>
            </a:extLst>
          </p:cNvPr>
          <p:cNvSpPr>
            <a:spLocks noGrp="1"/>
          </p:cNvSpPr>
          <p:nvPr>
            <p:ph type="sldNum" sz="quarter" idx="12"/>
          </p:nvPr>
        </p:nvSpPr>
        <p:spPr/>
        <p:txBody>
          <a:bodyPr/>
          <a:lstStyle/>
          <a:p>
            <a:fld id="{D6C33C35-0BE6-4762-9782-807F11B0A1DC}" type="slidenum">
              <a:rPr lang="en-US" smtClean="0"/>
              <a:t>2</a:t>
            </a:fld>
            <a:endParaRPr lang="en-US"/>
          </a:p>
        </p:txBody>
      </p:sp>
      <p:pic>
        <p:nvPicPr>
          <p:cNvPr id="7" name="Picture 6">
            <a:extLst>
              <a:ext uri="{FF2B5EF4-FFF2-40B4-BE49-F238E27FC236}">
                <a16:creationId xmlns:a16="http://schemas.microsoft.com/office/drawing/2014/main" id="{25889160-CBC3-4028-DCCC-EF79CFD2A3FA}"/>
              </a:ext>
            </a:extLst>
          </p:cNvPr>
          <p:cNvPicPr>
            <a:picLocks noChangeAspect="1"/>
          </p:cNvPicPr>
          <p:nvPr/>
        </p:nvPicPr>
        <p:blipFill>
          <a:blip r:embed="rId2"/>
          <a:stretch>
            <a:fillRect/>
          </a:stretch>
        </p:blipFill>
        <p:spPr>
          <a:xfrm>
            <a:off x="910264" y="240632"/>
            <a:ext cx="7291388" cy="6629400"/>
          </a:xfrm>
          <a:prstGeom prst="rect">
            <a:avLst/>
          </a:prstGeom>
        </p:spPr>
      </p:pic>
    </p:spTree>
    <p:extLst>
      <p:ext uri="{BB962C8B-B14F-4D97-AF65-F5344CB8AC3E}">
        <p14:creationId xmlns:p14="http://schemas.microsoft.com/office/powerpoint/2010/main" val="245492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b="1" dirty="0">
                <a:solidFill>
                  <a:srgbClr val="FF0000"/>
                </a:solidFill>
                <a:cs typeface="B Mitra" panose="00000400000000000000" pitchFamily="2" charset="-78"/>
              </a:rPr>
              <a:t>مثال ساده برای مدل </a:t>
            </a:r>
            <a:r>
              <a:rPr lang="fa-IR" sz="2800" b="1" dirty="0" err="1">
                <a:solidFill>
                  <a:srgbClr val="FF0000"/>
                </a:solidFill>
                <a:cs typeface="B Mitra" panose="00000400000000000000" pitchFamily="2" charset="-78"/>
              </a:rPr>
              <a:t>کاکس</a:t>
            </a:r>
            <a:r>
              <a:rPr lang="fa-IR" sz="2800" b="1" dirty="0">
                <a:solidFill>
                  <a:srgbClr val="FF0000"/>
                </a:solidFill>
                <a:cs typeface="B Mitra" panose="00000400000000000000" pitchFamily="2" charset="-78"/>
              </a:rPr>
              <a:t> با شکنندگی مشترک:</a:t>
            </a:r>
          </a:p>
        </p:txBody>
      </p:sp>
      <p:sp>
        <p:nvSpPr>
          <p:cNvPr id="3" name="Content Placeholder 2"/>
          <p:cNvSpPr>
            <a:spLocks noGrp="1"/>
          </p:cNvSpPr>
          <p:nvPr>
            <p:ph idx="1"/>
          </p:nvPr>
        </p:nvSpPr>
        <p:spPr>
          <a:xfrm>
            <a:off x="228600" y="1412774"/>
            <a:ext cx="8458200" cy="4525963"/>
          </a:xfrm>
        </p:spPr>
        <p:txBody>
          <a:bodyPr>
            <a:noAutofit/>
          </a:bodyPr>
          <a:lstStyle/>
          <a:p>
            <a:pPr algn="r" rtl="1">
              <a:lnSpc>
                <a:spcPct val="150000"/>
              </a:lnSpc>
              <a:buFont typeface="Courier New" panose="02070309020205020404" pitchFamily="49" charset="0"/>
              <a:buChar char="o"/>
            </a:pPr>
            <a:r>
              <a:rPr lang="fa-IR" sz="2400" dirty="0">
                <a:cs typeface="B Mitra" panose="00000400000000000000" pitchFamily="2" charset="-78"/>
              </a:rPr>
              <a:t>فرض کنید دو بیمار مبتلا به نارسایی قلبی احتقانی</a:t>
            </a:r>
            <a:r>
              <a:rPr lang="en-US" sz="2400" dirty="0">
                <a:cs typeface="B Mitra" panose="00000400000000000000" pitchFamily="2" charset="-78"/>
              </a:rPr>
              <a:t>CHF</a:t>
            </a:r>
            <a:r>
              <a:rPr lang="fa-IR" sz="2400" dirty="0">
                <a:cs typeface="B Mitra" panose="00000400000000000000" pitchFamily="2" charset="-78"/>
              </a:rPr>
              <a:t>داریم که سن مشابه دارند و هر دو فشار خون بالایی دارند. اما یکی از این بیماران به دلیل سابقه خانوادگی یا وضعیت ژنتیکی خاص، ریسک بالاتری برای مرگ دارد. بیمار دیگر ممکن است شرایط مشابهی داشته باشد اما به دلیل </a:t>
            </a:r>
            <a:r>
              <a:rPr lang="fa-IR" sz="2400" dirty="0" err="1">
                <a:cs typeface="B Mitra" panose="00000400000000000000" pitchFamily="2" charset="-78"/>
              </a:rPr>
              <a:t>ویژگی‌های</a:t>
            </a:r>
            <a:r>
              <a:rPr lang="fa-IR" sz="2400" dirty="0">
                <a:cs typeface="B Mitra" panose="00000400000000000000" pitchFamily="2" charset="-78"/>
              </a:rPr>
              <a:t> خاص ژنتیکی یا محیطی، ریسک مرگ کمتری را تجربه کند.</a:t>
            </a:r>
          </a:p>
          <a:p>
            <a:pPr algn="r" rtl="1">
              <a:lnSpc>
                <a:spcPct val="150000"/>
              </a:lnSpc>
              <a:buFont typeface="Courier New" panose="02070309020205020404" pitchFamily="49" charset="0"/>
              <a:buChar char="o"/>
            </a:pPr>
            <a:r>
              <a:rPr lang="fa-IR" sz="2400" dirty="0">
                <a:cs typeface="B Mitra" panose="00000400000000000000" pitchFamily="2" charset="-78"/>
              </a:rPr>
              <a:t>در </a:t>
            </a:r>
            <a:r>
              <a:rPr lang="fa-IR" sz="2400" b="1" dirty="0">
                <a:cs typeface="B Mitra" panose="00000400000000000000" pitchFamily="2" charset="-78"/>
              </a:rPr>
              <a:t>مدل </a:t>
            </a:r>
            <a:r>
              <a:rPr lang="fa-IR" sz="2400" b="1" dirty="0" err="1">
                <a:cs typeface="B Mitra" panose="00000400000000000000" pitchFamily="2" charset="-78"/>
              </a:rPr>
              <a:t>کاکس</a:t>
            </a:r>
            <a:r>
              <a:rPr lang="fa-IR" sz="2400" b="1" dirty="0">
                <a:cs typeface="B Mitra" panose="00000400000000000000" pitchFamily="2" charset="-78"/>
              </a:rPr>
              <a:t> با شکنندگی مشترک</a:t>
            </a:r>
            <a:r>
              <a:rPr lang="fa-IR" sz="2400" dirty="0">
                <a:cs typeface="B Mitra" panose="00000400000000000000" pitchFamily="2" charset="-78"/>
              </a:rPr>
              <a:t>، این </a:t>
            </a:r>
            <a:r>
              <a:rPr lang="fa-IR" sz="2400" dirty="0" err="1">
                <a:cs typeface="B Mitra" panose="00000400000000000000" pitchFamily="2" charset="-78"/>
              </a:rPr>
              <a:t>تفاوت‌ها</a:t>
            </a:r>
            <a:r>
              <a:rPr lang="fa-IR" sz="2400" dirty="0">
                <a:cs typeface="B Mitra" panose="00000400000000000000" pitchFamily="2" charset="-78"/>
              </a:rPr>
              <a:t> در ریسک </a:t>
            </a:r>
            <a:r>
              <a:rPr lang="fa-IR" sz="2400" dirty="0" err="1">
                <a:cs typeface="B Mitra" panose="00000400000000000000" pitchFamily="2" charset="-78"/>
              </a:rPr>
              <a:t>به‌طور</a:t>
            </a:r>
            <a:r>
              <a:rPr lang="fa-IR" sz="2400" dirty="0">
                <a:cs typeface="B Mitra" panose="00000400000000000000" pitchFamily="2" charset="-78"/>
              </a:rPr>
              <a:t> </a:t>
            </a:r>
            <a:r>
              <a:rPr lang="fa-IR" sz="2400" dirty="0" err="1">
                <a:cs typeface="B Mitra" panose="00000400000000000000" pitchFamily="2" charset="-78"/>
              </a:rPr>
              <a:t>دقیق‌تری</a:t>
            </a:r>
            <a:r>
              <a:rPr lang="fa-IR" sz="2400" dirty="0">
                <a:cs typeface="B Mitra" panose="00000400000000000000" pitchFamily="2" charset="-78"/>
              </a:rPr>
              <a:t> در نظر گرفته </a:t>
            </a:r>
            <a:r>
              <a:rPr lang="fa-IR" sz="2400" dirty="0" err="1">
                <a:cs typeface="B Mitra" panose="00000400000000000000" pitchFamily="2" charset="-78"/>
              </a:rPr>
              <a:t>می‌شود</a:t>
            </a:r>
            <a:r>
              <a:rPr lang="fa-IR" sz="2400" dirty="0">
                <a:cs typeface="B Mitra" panose="00000400000000000000" pitchFamily="2" charset="-78"/>
              </a:rPr>
              <a:t>. </a:t>
            </a:r>
            <a:r>
              <a:rPr lang="fa-IR" sz="2400" dirty="0" err="1">
                <a:cs typeface="B Mitra" panose="00000400000000000000" pitchFamily="2" charset="-78"/>
              </a:rPr>
              <a:t>به‌طور</a:t>
            </a:r>
            <a:r>
              <a:rPr lang="fa-IR" sz="2400" dirty="0">
                <a:cs typeface="B Mitra" panose="00000400000000000000" pitchFamily="2" charset="-78"/>
              </a:rPr>
              <a:t> مثال، بیمارانی که </a:t>
            </a:r>
            <a:r>
              <a:rPr lang="fa-IR" sz="2400" dirty="0" err="1">
                <a:cs typeface="B Mitra" panose="00000400000000000000" pitchFamily="2" charset="-78"/>
              </a:rPr>
              <a:t>ویژگی‌های</a:t>
            </a:r>
            <a:r>
              <a:rPr lang="fa-IR" sz="2400" dirty="0">
                <a:cs typeface="B Mitra" panose="00000400000000000000" pitchFamily="2" charset="-78"/>
              </a:rPr>
              <a:t> مشابه دارند (مانند اعضای یک خانواده یا بیمارانی که در یک بیمارستان تحت درمان هستند) </a:t>
            </a:r>
            <a:r>
              <a:rPr lang="fa-IR" sz="2400" dirty="0" err="1">
                <a:cs typeface="B Mitra" panose="00000400000000000000" pitchFamily="2" charset="-78"/>
              </a:rPr>
              <a:t>به‌طور</a:t>
            </a:r>
            <a:r>
              <a:rPr lang="fa-IR" sz="2400" dirty="0">
                <a:cs typeface="B Mitra" panose="00000400000000000000" pitchFamily="2" charset="-78"/>
              </a:rPr>
              <a:t> مشابه در معرض خطرات پنهانی قرار </a:t>
            </a:r>
            <a:r>
              <a:rPr lang="fa-IR" sz="2400" dirty="0" err="1">
                <a:cs typeface="B Mitra" panose="00000400000000000000" pitchFamily="2" charset="-78"/>
              </a:rPr>
              <a:t>می‌گیرند</a:t>
            </a:r>
            <a:r>
              <a:rPr lang="fa-IR" sz="2400" dirty="0">
                <a:cs typeface="B Mitra" panose="00000400000000000000" pitchFamily="2" charset="-78"/>
              </a:rPr>
              <a:t> که ممکن است ما قادر به مشاهده </a:t>
            </a:r>
            <a:r>
              <a:rPr lang="fa-IR" sz="2400" dirty="0" err="1">
                <a:cs typeface="B Mitra" panose="00000400000000000000" pitchFamily="2" charset="-78"/>
              </a:rPr>
              <a:t>آن‌ها</a:t>
            </a:r>
            <a:r>
              <a:rPr lang="fa-IR" sz="2400" dirty="0">
                <a:cs typeface="B Mitra" panose="00000400000000000000" pitchFamily="2" charset="-78"/>
              </a:rPr>
              <a:t> نباشیم.</a:t>
            </a:r>
          </a:p>
        </p:txBody>
      </p:sp>
      <p:sp>
        <p:nvSpPr>
          <p:cNvPr id="4" name="Date Placeholder 3"/>
          <p:cNvSpPr>
            <a:spLocks noGrp="1"/>
          </p:cNvSpPr>
          <p:nvPr>
            <p:ph type="dt" sz="half" idx="10"/>
          </p:nvPr>
        </p:nvSpPr>
        <p:spPr/>
        <p:txBody>
          <a:bodyPr/>
          <a:lstStyle/>
          <a:p>
            <a:fld id="{EA15A8CF-8638-4FA1-B26B-922C61398342}"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20</a:t>
            </a:fld>
            <a:endParaRPr lang="en-US"/>
          </a:p>
        </p:txBody>
      </p:sp>
    </p:spTree>
    <p:extLst>
      <p:ext uri="{BB962C8B-B14F-4D97-AF65-F5344CB8AC3E}">
        <p14:creationId xmlns:p14="http://schemas.microsoft.com/office/powerpoint/2010/main" val="2884499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Autofit/>
          </a:bodyPr>
          <a:lstStyle/>
          <a:p>
            <a:pPr algn="r" rtl="1">
              <a:lnSpc>
                <a:spcPct val="150000"/>
              </a:lnSpc>
            </a:pPr>
            <a:r>
              <a:rPr lang="fa-IR" sz="2800" dirty="0">
                <a:solidFill>
                  <a:srgbClr val="FF0000"/>
                </a:solidFill>
                <a:cs typeface="B Titr" panose="00000700000000000000" pitchFamily="2" charset="-78"/>
              </a:rPr>
              <a:t>تفسیر نسبت خطر کمتر از 1 و تأثیر </a:t>
            </a:r>
            <a:r>
              <a:rPr lang="fa-IR" sz="2800" dirty="0" err="1">
                <a:solidFill>
                  <a:srgbClr val="FF0000"/>
                </a:solidFill>
                <a:cs typeface="B Titr" panose="00000700000000000000" pitchFamily="2" charset="-78"/>
              </a:rPr>
              <a:t>ویژگی‌ها</a:t>
            </a:r>
            <a:r>
              <a:rPr lang="fa-IR" sz="2800" dirty="0">
                <a:solidFill>
                  <a:srgbClr val="FF0000"/>
                </a:solidFill>
                <a:cs typeface="B Titr" panose="00000700000000000000" pitchFamily="2" charset="-78"/>
              </a:rPr>
              <a:t> بر خطر مرگ</a:t>
            </a:r>
            <a:endParaRPr lang="fa-IR" sz="2800" b="1" dirty="0">
              <a:solidFill>
                <a:srgbClr val="FF0000"/>
              </a:solidFill>
              <a:cs typeface="B Titr" panose="00000700000000000000" pitchFamily="2" charset="-78"/>
            </a:endParaRPr>
          </a:p>
        </p:txBody>
      </p:sp>
      <p:sp>
        <p:nvSpPr>
          <p:cNvPr id="4" name="Rectangle 1">
            <a:extLst>
              <a:ext uri="{FF2B5EF4-FFF2-40B4-BE49-F238E27FC236}">
                <a16:creationId xmlns:a16="http://schemas.microsoft.com/office/drawing/2014/main" id="{AF6135CB-9189-77D9-D3E9-48B7E5D97C30}"/>
              </a:ext>
            </a:extLst>
          </p:cNvPr>
          <p:cNvSpPr>
            <a:spLocks noGrp="1" noChangeArrowheads="1"/>
          </p:cNvSpPr>
          <p:nvPr>
            <p:ph idx="1"/>
          </p:nvPr>
        </p:nvSpPr>
        <p:spPr bwMode="auto">
          <a:xfrm>
            <a:off x="796102" y="3189603"/>
            <a:ext cx="7890698" cy="171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50000"/>
              </a:lnSpc>
              <a:spcBef>
                <a:spcPct val="0"/>
              </a:spcBef>
              <a:spcAft>
                <a:spcPct val="0"/>
              </a:spcAft>
              <a:buClrTx/>
              <a:buSzTx/>
              <a:buFontTx/>
              <a:buChar char="•"/>
              <a:tabLst/>
            </a:pPr>
            <a:endParaRPr lang="fa-IR" altLang="fa-IR" sz="1800" dirty="0">
              <a:latin typeface="Arial" panose="020B0604020202020204" pitchFamily="34" charset="0"/>
              <a:cs typeface="B Mitra" panose="00000400000000000000" pitchFamily="2" charset="-78"/>
            </a:endParaRPr>
          </a:p>
          <a:p>
            <a:pPr marL="0" marR="0" lvl="0" indent="0" algn="r" defTabSz="914400" rtl="1" eaLnBrk="0" fontAlgn="base" latinLnBrk="0" hangingPunct="0">
              <a:lnSpc>
                <a:spcPct val="150000"/>
              </a:lnSpc>
              <a:spcBef>
                <a:spcPct val="0"/>
              </a:spcBef>
              <a:spcAft>
                <a:spcPct val="0"/>
              </a:spcAft>
              <a:buClrTx/>
              <a:buSzTx/>
              <a:buFontTx/>
              <a:buChar char="•"/>
              <a:tabLst/>
            </a:pPr>
            <a:endParaRPr kumimoji="0" lang="fa-IR" altLang="fa-IR" sz="180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a:p>
            <a:pPr marL="0" marR="0" lvl="0" indent="0" algn="r" defTabSz="914400" rtl="1" eaLnBrk="0" fontAlgn="base" latinLnBrk="0" hangingPunct="0">
              <a:lnSpc>
                <a:spcPct val="150000"/>
              </a:lnSpc>
              <a:spcBef>
                <a:spcPct val="0"/>
              </a:spcBef>
              <a:spcAft>
                <a:spcPct val="0"/>
              </a:spcAft>
              <a:buClrTx/>
              <a:buSzTx/>
              <a:buFontTx/>
              <a:buChar char="•"/>
              <a:tabLst/>
            </a:pPr>
            <a:endParaRPr lang="fa-IR" altLang="fa-IR" sz="1800" dirty="0">
              <a:latin typeface="Arial" panose="020B0604020202020204" pitchFamily="34" charset="0"/>
              <a:cs typeface="B Mitra" panose="00000400000000000000" pitchFamily="2" charset="-78"/>
            </a:endParaRPr>
          </a:p>
          <a:p>
            <a:pPr marL="0" marR="0" lvl="0" indent="0" algn="r" defTabSz="914400" rtl="1" eaLnBrk="0" fontAlgn="base" latinLnBrk="0" hangingPunct="0">
              <a:lnSpc>
                <a:spcPct val="150000"/>
              </a:lnSpc>
              <a:spcBef>
                <a:spcPct val="0"/>
              </a:spcBef>
              <a:spcAft>
                <a:spcPct val="0"/>
              </a:spcAft>
              <a:buClrTx/>
              <a:buSzTx/>
              <a:buFontTx/>
              <a:buChar char="•"/>
              <a:tabLst/>
            </a:pPr>
            <a:endParaRPr kumimoji="0" lang="fa-IR" altLang="fa-IR" sz="180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p:txBody>
      </p:sp>
      <p:sp>
        <p:nvSpPr>
          <p:cNvPr id="3" name="Date Placeholder 2"/>
          <p:cNvSpPr>
            <a:spLocks noGrp="1"/>
          </p:cNvSpPr>
          <p:nvPr>
            <p:ph type="dt" sz="half" idx="10"/>
          </p:nvPr>
        </p:nvSpPr>
        <p:spPr/>
        <p:txBody>
          <a:bodyPr/>
          <a:lstStyle/>
          <a:p>
            <a:fld id="{D7698737-B6EB-4FF9-AAE4-EB419A5DBCF9}"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21</a:t>
            </a:fld>
            <a:endParaRPr lang="en-US"/>
          </a:p>
        </p:txBody>
      </p:sp>
      <p:sp>
        <p:nvSpPr>
          <p:cNvPr id="8" name="Rectangle 2">
            <a:extLst>
              <a:ext uri="{FF2B5EF4-FFF2-40B4-BE49-F238E27FC236}">
                <a16:creationId xmlns:a16="http://schemas.microsoft.com/office/drawing/2014/main" id="{2FEA3302-E1EE-85D7-60E0-AF07F3B5D1C4}"/>
              </a:ext>
            </a:extLst>
          </p:cNvPr>
          <p:cNvSpPr>
            <a:spLocks noChangeArrowheads="1"/>
          </p:cNvSpPr>
          <p:nvPr/>
        </p:nvSpPr>
        <p:spPr bwMode="auto">
          <a:xfrm>
            <a:off x="796102" y="1743923"/>
            <a:ext cx="7890698"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r" rtl="1" eaLnBrk="0" fontAlgn="base" hangingPunct="0">
              <a:lnSpc>
                <a:spcPct val="150000"/>
              </a:lnSpc>
              <a:spcBef>
                <a:spcPct val="0"/>
              </a:spcBef>
              <a:spcAft>
                <a:spcPct val="0"/>
              </a:spcAft>
              <a:buFont typeface="Courier New" panose="02070309020205020404" pitchFamily="49" charset="0"/>
              <a:buChar char="o"/>
            </a:pPr>
            <a:r>
              <a:rPr lang="fa-IR" sz="2400" dirty="0">
                <a:cs typeface="B Mitra" panose="00000400000000000000" pitchFamily="2" charset="-78"/>
              </a:rPr>
              <a:t>برای متغیرهایی که سطح بالاتر آنها محافظتی است (مانند آلبومین)، </a:t>
            </a:r>
            <a:r>
              <a:rPr lang="en-US" sz="2400" dirty="0">
                <a:cs typeface="B Mitra" panose="00000400000000000000" pitchFamily="2" charset="-78"/>
              </a:rPr>
              <a:t>HR &lt;1 </a:t>
            </a:r>
            <a:r>
              <a:rPr lang="fa-IR" sz="2400" dirty="0">
                <a:cs typeface="B Mitra" panose="00000400000000000000" pitchFamily="2" charset="-78"/>
              </a:rPr>
              <a:t>به این معنی است که افزایش سطح آن متغیر خطر را کاهش </a:t>
            </a:r>
            <a:r>
              <a:rPr lang="fa-IR" sz="2400" dirty="0" err="1">
                <a:cs typeface="B Mitra" panose="00000400000000000000" pitchFamily="2" charset="-78"/>
              </a:rPr>
              <a:t>می‌دهد</a:t>
            </a:r>
            <a:r>
              <a:rPr lang="fa-IR" sz="2400" dirty="0">
                <a:cs typeface="B Mitra" panose="00000400000000000000" pitchFamily="2" charset="-78"/>
              </a:rPr>
              <a:t> و ما </a:t>
            </a:r>
            <a:r>
              <a:rPr lang="fa-IR" sz="2400" dirty="0" err="1">
                <a:cs typeface="B Mitra" panose="00000400000000000000" pitchFamily="2" charset="-78"/>
              </a:rPr>
              <a:t>هدفمان</a:t>
            </a:r>
            <a:r>
              <a:rPr lang="fa-IR" sz="2400" dirty="0">
                <a:cs typeface="B Mitra" panose="00000400000000000000" pitchFamily="2" charset="-78"/>
              </a:rPr>
              <a:t> افزایش آن خواهد بود. </a:t>
            </a:r>
          </a:p>
          <a:p>
            <a:pPr marL="342900" indent="-342900" algn="r" rtl="1" eaLnBrk="0" fontAlgn="base" hangingPunct="0">
              <a:lnSpc>
                <a:spcPct val="150000"/>
              </a:lnSpc>
              <a:spcBef>
                <a:spcPct val="0"/>
              </a:spcBef>
              <a:spcAft>
                <a:spcPct val="0"/>
              </a:spcAft>
              <a:buFont typeface="Courier New" panose="02070309020205020404" pitchFamily="49" charset="0"/>
              <a:buChar char="o"/>
            </a:pPr>
            <a:r>
              <a:rPr lang="fa-IR" sz="2400" dirty="0">
                <a:cs typeface="B Mitra" panose="00000400000000000000" pitchFamily="2" charset="-78"/>
              </a:rPr>
              <a:t>برای متغیرهایی که سطح </a:t>
            </a:r>
            <a:r>
              <a:rPr lang="fa-IR" sz="2400" dirty="0" err="1">
                <a:cs typeface="B Mitra" panose="00000400000000000000" pitchFamily="2" charset="-78"/>
              </a:rPr>
              <a:t>پایین‌تر</a:t>
            </a:r>
            <a:r>
              <a:rPr lang="fa-IR" sz="2400" dirty="0">
                <a:cs typeface="B Mitra" panose="00000400000000000000" pitchFamily="2" charset="-78"/>
              </a:rPr>
              <a:t> آنها محافظتی است (مانند فشار خون)، </a:t>
            </a:r>
            <a:r>
              <a:rPr lang="en-US" sz="2400" dirty="0">
                <a:cs typeface="B Mitra" panose="00000400000000000000" pitchFamily="2" charset="-78"/>
              </a:rPr>
              <a:t>HR &gt; 1 </a:t>
            </a:r>
            <a:r>
              <a:rPr lang="fa-IR" sz="2400" dirty="0">
                <a:cs typeface="B Mitra" panose="00000400000000000000" pitchFamily="2" charset="-78"/>
              </a:rPr>
              <a:t>به این معنی است که افزایش سطح آن متغیر خطر را افزایش </a:t>
            </a:r>
            <a:r>
              <a:rPr lang="fa-IR" sz="2400" dirty="0" err="1">
                <a:cs typeface="B Mitra" panose="00000400000000000000" pitchFamily="2" charset="-78"/>
              </a:rPr>
              <a:t>می‌دهد</a:t>
            </a:r>
            <a:r>
              <a:rPr lang="fa-IR" sz="2400" dirty="0">
                <a:cs typeface="B Mitra" panose="00000400000000000000" pitchFamily="2" charset="-78"/>
              </a:rPr>
              <a:t> و ما </a:t>
            </a:r>
            <a:r>
              <a:rPr lang="fa-IR" sz="2400" dirty="0" err="1">
                <a:cs typeface="B Mitra" panose="00000400000000000000" pitchFamily="2" charset="-78"/>
              </a:rPr>
              <a:t>هدفمان</a:t>
            </a:r>
            <a:r>
              <a:rPr lang="fa-IR" sz="2400" dirty="0">
                <a:cs typeface="B Mitra" panose="00000400000000000000" pitchFamily="2" charset="-78"/>
              </a:rPr>
              <a:t> کاهش آن خواهد بود</a:t>
            </a:r>
            <a:endParaRPr kumimoji="0" lang="fa-IR"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p:txBody>
      </p:sp>
    </p:spTree>
    <p:extLst>
      <p:ext uri="{BB962C8B-B14F-4D97-AF65-F5344CB8AC3E}">
        <p14:creationId xmlns:p14="http://schemas.microsoft.com/office/powerpoint/2010/main" val="318022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b="1" dirty="0">
                <a:solidFill>
                  <a:srgbClr val="FF0000"/>
                </a:solidFill>
                <a:cs typeface="B Titr" pitchFamily="2" charset="-78"/>
              </a:rPr>
              <a:t>جدول شماره 2- ویژگی‌های داده‌ها «متغییرهای پیش بینی کننده مرگ و میر»</a:t>
            </a:r>
          </a:p>
        </p:txBody>
      </p:sp>
      <p:sp>
        <p:nvSpPr>
          <p:cNvPr id="3" name="Content Placeholder 2"/>
          <p:cNvSpPr>
            <a:spLocks noGrp="1"/>
          </p:cNvSpPr>
          <p:nvPr>
            <p:ph idx="1"/>
          </p:nvPr>
        </p:nvSpPr>
        <p:spPr/>
        <p:txBody>
          <a:bodyPr>
            <a:normAutofit fontScale="85000" lnSpcReduction="20000"/>
          </a:bodyPr>
          <a:lstStyle/>
          <a:p>
            <a:pPr algn="r" rtl="1">
              <a:lnSpc>
                <a:spcPct val="150000"/>
              </a:lnSpc>
            </a:pPr>
            <a:r>
              <a:rPr lang="fa-IR" sz="2400" b="1" dirty="0">
                <a:cs typeface="B Roya" pitchFamily="2" charset="-78"/>
              </a:rPr>
              <a:t>محتوای جدول</a:t>
            </a:r>
            <a:r>
              <a:rPr lang="fa-IR" sz="2400" dirty="0">
                <a:cs typeface="B Roya" pitchFamily="2" charset="-78"/>
              </a:rPr>
              <a:t>:</a:t>
            </a:r>
          </a:p>
          <a:p>
            <a:pPr algn="r" rtl="1">
              <a:lnSpc>
                <a:spcPct val="150000"/>
              </a:lnSpc>
            </a:pPr>
            <a:r>
              <a:rPr lang="fa-IR" sz="2400" dirty="0">
                <a:cs typeface="B Roya" pitchFamily="2" charset="-78"/>
              </a:rPr>
              <a:t>میانگین و میانه ۱۸ متغیر آزمایشگاهی (مانند آلبومین، </a:t>
            </a:r>
            <a:r>
              <a:rPr lang="en-US" sz="2400" dirty="0">
                <a:cs typeface="B Roya" pitchFamily="2" charset="-78"/>
              </a:rPr>
              <a:t>LDH، </a:t>
            </a:r>
            <a:r>
              <a:rPr lang="fa-IR" sz="2400" dirty="0">
                <a:cs typeface="B Roya" pitchFamily="2" charset="-78"/>
              </a:rPr>
              <a:t>فشار خون سیستولیک) و دموگرافیک (سن).</a:t>
            </a:r>
          </a:p>
          <a:p>
            <a:pPr algn="r" rtl="1">
              <a:lnSpc>
                <a:spcPct val="150000"/>
              </a:lnSpc>
            </a:pPr>
            <a:r>
              <a:rPr lang="fa-IR" sz="2400" dirty="0">
                <a:cs typeface="B Roya" pitchFamily="2" charset="-78"/>
              </a:rPr>
              <a:t>بیشتر متغیرها از آزمایش‌های بالینی انتخاب شده‌اند.</a:t>
            </a:r>
          </a:p>
          <a:p>
            <a:pPr algn="r" rtl="1">
              <a:lnSpc>
                <a:spcPct val="150000"/>
              </a:lnSpc>
            </a:pPr>
            <a:r>
              <a:rPr lang="fa-IR" sz="2400" b="1" dirty="0">
                <a:cs typeface="B Roya" pitchFamily="2" charset="-78"/>
              </a:rPr>
              <a:t>نقاط قوت</a:t>
            </a:r>
            <a:r>
              <a:rPr lang="fa-IR" sz="2400" dirty="0">
                <a:cs typeface="B Roya" pitchFamily="2" charset="-78"/>
              </a:rPr>
              <a:t>:</a:t>
            </a:r>
          </a:p>
          <a:p>
            <a:pPr algn="r" rtl="1">
              <a:lnSpc>
                <a:spcPct val="150000"/>
              </a:lnSpc>
            </a:pPr>
            <a:r>
              <a:rPr lang="fa-IR" sz="2400" dirty="0">
                <a:cs typeface="B Roya" pitchFamily="2" charset="-78"/>
              </a:rPr>
              <a:t>تمرکز بر متغیرهای عددی و قابل اندازه‌گیری دقیق (نه داده‌های کیفی مانند بیماری‌های همراه).</a:t>
            </a:r>
          </a:p>
          <a:p>
            <a:pPr algn="r" rtl="1">
              <a:lnSpc>
                <a:spcPct val="150000"/>
              </a:lnSpc>
            </a:pPr>
            <a:r>
              <a:rPr lang="fa-IR" sz="2400" b="1" dirty="0">
                <a:cs typeface="B Roya" pitchFamily="2" charset="-78"/>
              </a:rPr>
              <a:t>نقاط ضعف</a:t>
            </a:r>
            <a:r>
              <a:rPr lang="fa-IR" sz="2400" dirty="0">
                <a:cs typeface="B Roya" pitchFamily="2" charset="-78"/>
              </a:rPr>
              <a:t>:</a:t>
            </a:r>
          </a:p>
          <a:p>
            <a:pPr algn="r" rtl="1">
              <a:lnSpc>
                <a:spcPct val="150000"/>
              </a:lnSpc>
            </a:pPr>
            <a:r>
              <a:rPr lang="fa-IR" sz="2400" dirty="0">
                <a:cs typeface="B Roya" pitchFamily="2" charset="-78"/>
              </a:rPr>
              <a:t>عدم توضیح درباره نحوه مدیریت مقادیر گم‌شده یا </a:t>
            </a:r>
            <a:r>
              <a:rPr lang="en-US" sz="2400" dirty="0">
                <a:cs typeface="B Roya" pitchFamily="2" charset="-78"/>
              </a:rPr>
              <a:t>Outliers </a:t>
            </a:r>
            <a:r>
              <a:rPr lang="fa-IR" sz="2400" dirty="0">
                <a:cs typeface="B Roya" pitchFamily="2" charset="-78"/>
              </a:rPr>
              <a:t>فقط به </a:t>
            </a:r>
            <a:r>
              <a:rPr lang="en-US" sz="2400" dirty="0" err="1">
                <a:cs typeface="B Roya" pitchFamily="2" charset="-78"/>
              </a:rPr>
              <a:t>Winsorizing</a:t>
            </a:r>
            <a:r>
              <a:rPr lang="en-US" dirty="0">
                <a:cs typeface="B Roya" pitchFamily="2" charset="-78"/>
              </a:rPr>
              <a:t> </a:t>
            </a:r>
            <a:r>
              <a:rPr lang="fa-IR" dirty="0">
                <a:cs typeface="B Roya" pitchFamily="2" charset="-78"/>
              </a:rPr>
              <a:t>اشاره شده</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D2412071-5C6D-4D86-9C2B-05F14EA47A24}"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22</a:t>
            </a:fld>
            <a:endParaRPr lang="en-US"/>
          </a:p>
        </p:txBody>
      </p:sp>
    </p:spTree>
    <p:extLst>
      <p:ext uri="{BB962C8B-B14F-4D97-AF65-F5344CB8AC3E}">
        <p14:creationId xmlns:p14="http://schemas.microsoft.com/office/powerpoint/2010/main" val="331208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pPr algn="r" rtl="1">
              <a:lnSpc>
                <a:spcPct val="150000"/>
              </a:lnSpc>
            </a:pPr>
            <a:r>
              <a:rPr lang="fa-IR" sz="2800" b="1" dirty="0">
                <a:solidFill>
                  <a:srgbClr val="FF0000"/>
                </a:solidFill>
                <a:cs typeface="B Titr" panose="00000700000000000000" pitchFamily="2" charset="-78"/>
              </a:rPr>
              <a:t>جدول شماره3.</a:t>
            </a:r>
            <a:r>
              <a:rPr lang="fa-IR" sz="2800" dirty="0">
                <a:solidFill>
                  <a:srgbClr val="FF0000"/>
                </a:solidFill>
                <a:cs typeface="B Titr" panose="00000700000000000000" pitchFamily="2" charset="-78"/>
              </a:rPr>
              <a:t>مقایسه نتایج مدل </a:t>
            </a:r>
            <a:r>
              <a:rPr lang="fa-IR" sz="2800" dirty="0" err="1">
                <a:solidFill>
                  <a:srgbClr val="FF0000"/>
                </a:solidFill>
                <a:cs typeface="B Titr" panose="00000700000000000000" pitchFamily="2" charset="-78"/>
              </a:rPr>
              <a:t>کاکس</a:t>
            </a:r>
            <a:r>
              <a:rPr lang="fa-IR" sz="2800" dirty="0">
                <a:solidFill>
                  <a:srgbClr val="FF0000"/>
                </a:solidFill>
                <a:cs typeface="B Titr" panose="00000700000000000000" pitchFamily="2" charset="-78"/>
              </a:rPr>
              <a:t> با شکنندگی و بدون شکنندگی</a:t>
            </a:r>
            <a:endParaRPr lang="fa-IR" sz="28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342900" y="1417638"/>
            <a:ext cx="8458200" cy="4525963"/>
          </a:xfrm>
        </p:spPr>
        <p:txBody>
          <a:bodyPr>
            <a:normAutofit/>
          </a:bodyPr>
          <a:lstStyle/>
          <a:p>
            <a:pPr marL="0" indent="0" algn="r" rtl="1">
              <a:lnSpc>
                <a:spcPct val="150000"/>
              </a:lnSpc>
              <a:buNone/>
            </a:pPr>
            <a:r>
              <a:rPr lang="fa-IR" sz="2400" dirty="0">
                <a:cs typeface="B Mitra" panose="00000400000000000000" pitchFamily="2" charset="-78"/>
              </a:rPr>
              <a:t>1.</a:t>
            </a:r>
            <a:r>
              <a:rPr lang="fa-IR" sz="2400" b="1" dirty="0">
                <a:cs typeface="B Mitra" panose="00000400000000000000" pitchFamily="2" charset="-78"/>
              </a:rPr>
              <a:t>آلبومین خون </a:t>
            </a:r>
            <a:r>
              <a:rPr lang="fa-IR" sz="2400" dirty="0">
                <a:cs typeface="B Mitra" panose="00000400000000000000" pitchFamily="2" charset="-78"/>
              </a:rPr>
              <a:t>: نسبت خطر برای آلبومین خون در این مدل 0.536 است. این مقدار کمی </a:t>
            </a:r>
            <a:r>
              <a:rPr lang="fa-IR" sz="2400" dirty="0" err="1">
                <a:cs typeface="B Mitra" panose="00000400000000000000" pitchFamily="2" charset="-78"/>
              </a:rPr>
              <a:t>پایین‌تر</a:t>
            </a:r>
            <a:r>
              <a:rPr lang="fa-IR" sz="2400" dirty="0">
                <a:cs typeface="B Mitra" panose="00000400000000000000" pitchFamily="2" charset="-78"/>
              </a:rPr>
              <a:t> از مدل بدون شکنندگی (0.562) است، نشان </a:t>
            </a:r>
            <a:r>
              <a:rPr lang="fa-IR" sz="2400" dirty="0" err="1">
                <a:cs typeface="B Mitra" panose="00000400000000000000" pitchFamily="2" charset="-78"/>
              </a:rPr>
              <a:t>می‌دهد</a:t>
            </a:r>
            <a:r>
              <a:rPr lang="fa-IR" sz="2400" dirty="0">
                <a:cs typeface="B Mitra" panose="00000400000000000000" pitchFamily="2" charset="-78"/>
              </a:rPr>
              <a:t> که سطح پایین آلبومین خون ریسک مرگ را بیشتر </a:t>
            </a:r>
            <a:r>
              <a:rPr lang="fa-IR" sz="2400" dirty="0" err="1">
                <a:cs typeface="B Mitra" panose="00000400000000000000" pitchFamily="2" charset="-78"/>
              </a:rPr>
              <a:t>می‌کند</a:t>
            </a:r>
            <a:r>
              <a:rPr lang="fa-IR" sz="2400" dirty="0">
                <a:cs typeface="B Mitra" panose="00000400000000000000" pitchFamily="2" charset="-78"/>
              </a:rPr>
              <a:t>. این کاهش کوچک در نسبت خطر نشان </a:t>
            </a:r>
            <a:r>
              <a:rPr lang="fa-IR" sz="2400" dirty="0" err="1">
                <a:cs typeface="B Mitra" panose="00000400000000000000" pitchFamily="2" charset="-78"/>
              </a:rPr>
              <a:t>می‌دهد</a:t>
            </a:r>
            <a:r>
              <a:rPr lang="fa-IR" sz="2400" dirty="0">
                <a:cs typeface="B Mitra" panose="00000400000000000000" pitchFamily="2" charset="-78"/>
              </a:rPr>
              <a:t> که مدل با شکنندگی </a:t>
            </a:r>
            <a:r>
              <a:rPr lang="fa-IR" sz="2400" dirty="0" err="1">
                <a:cs typeface="B Mitra" panose="00000400000000000000" pitchFamily="2" charset="-78"/>
              </a:rPr>
              <a:t>وابستگی‌های</a:t>
            </a:r>
            <a:r>
              <a:rPr lang="fa-IR" sz="2400" dirty="0">
                <a:cs typeface="B Mitra" panose="00000400000000000000" pitchFamily="2" charset="-78"/>
              </a:rPr>
              <a:t> پنهانی که در </a:t>
            </a:r>
            <a:r>
              <a:rPr lang="fa-IR" sz="2400" dirty="0" err="1">
                <a:cs typeface="B Mitra" panose="00000400000000000000" pitchFamily="2" charset="-78"/>
              </a:rPr>
              <a:t>گروه‌ها</a:t>
            </a:r>
            <a:r>
              <a:rPr lang="fa-IR" sz="2400" dirty="0">
                <a:cs typeface="B Mitra" panose="00000400000000000000" pitchFamily="2" charset="-78"/>
              </a:rPr>
              <a:t> وجود دارد را بهتر لحاظ </a:t>
            </a:r>
            <a:r>
              <a:rPr lang="fa-IR" sz="2400" dirty="0" err="1">
                <a:cs typeface="B Mitra" panose="00000400000000000000" pitchFamily="2" charset="-78"/>
              </a:rPr>
              <a:t>می‌کند</a:t>
            </a:r>
            <a:r>
              <a:rPr lang="fa-IR" sz="2400" dirty="0">
                <a:cs typeface="B Mitra" panose="00000400000000000000" pitchFamily="2" charset="-78"/>
              </a:rPr>
              <a:t>.</a:t>
            </a:r>
          </a:p>
          <a:p>
            <a:pPr marL="0" indent="0" algn="r" rtl="1">
              <a:lnSpc>
                <a:spcPct val="150000"/>
              </a:lnSpc>
              <a:buNone/>
            </a:pPr>
            <a:endParaRPr lang="fa-IR" sz="2400" dirty="0">
              <a:cs typeface="B Mitra" panose="00000400000000000000" pitchFamily="2" charset="-78"/>
            </a:endParaRPr>
          </a:p>
        </p:txBody>
      </p:sp>
      <p:pic>
        <p:nvPicPr>
          <p:cNvPr id="11" name="Picture 10">
            <a:extLst>
              <a:ext uri="{FF2B5EF4-FFF2-40B4-BE49-F238E27FC236}">
                <a16:creationId xmlns:a16="http://schemas.microsoft.com/office/drawing/2014/main" id="{6A9123C9-4363-0F47-1160-BF094CE75746}"/>
              </a:ext>
            </a:extLst>
          </p:cNvPr>
          <p:cNvPicPr>
            <a:picLocks noChangeAspect="1"/>
          </p:cNvPicPr>
          <p:nvPr/>
        </p:nvPicPr>
        <p:blipFill>
          <a:blip r:embed="rId3"/>
          <a:stretch>
            <a:fillRect/>
          </a:stretch>
        </p:blipFill>
        <p:spPr>
          <a:xfrm>
            <a:off x="637675" y="4114800"/>
            <a:ext cx="8077199" cy="1676400"/>
          </a:xfrm>
          <a:prstGeom prst="rect">
            <a:avLst/>
          </a:prstGeom>
        </p:spPr>
      </p:pic>
      <p:sp>
        <p:nvSpPr>
          <p:cNvPr id="4" name="Date Placeholder 3"/>
          <p:cNvSpPr>
            <a:spLocks noGrp="1"/>
          </p:cNvSpPr>
          <p:nvPr>
            <p:ph type="dt" sz="half" idx="10"/>
          </p:nvPr>
        </p:nvSpPr>
        <p:spPr/>
        <p:txBody>
          <a:bodyPr/>
          <a:lstStyle/>
          <a:p>
            <a:fld id="{2F44E416-04F4-46CB-AA69-5CAD1E21C873}"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23</a:t>
            </a:fld>
            <a:endParaRPr lang="en-US"/>
          </a:p>
        </p:txBody>
      </p:sp>
    </p:spTree>
    <p:extLst>
      <p:ext uri="{BB962C8B-B14F-4D97-AF65-F5344CB8AC3E}">
        <p14:creationId xmlns:p14="http://schemas.microsoft.com/office/powerpoint/2010/main" val="168234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pPr algn="r" rtl="1">
              <a:lnSpc>
                <a:spcPct val="150000"/>
              </a:lnSpc>
            </a:pPr>
            <a:r>
              <a:rPr lang="fa-IR" sz="2800" b="1" dirty="0">
                <a:solidFill>
                  <a:srgbClr val="FF0000"/>
                </a:solidFill>
                <a:cs typeface="B Titr" panose="00000700000000000000" pitchFamily="2" charset="-78"/>
              </a:rPr>
              <a:t>جدول شماره3.</a:t>
            </a:r>
            <a:r>
              <a:rPr lang="fa-IR" sz="2800" dirty="0">
                <a:solidFill>
                  <a:srgbClr val="FF0000"/>
                </a:solidFill>
                <a:cs typeface="B Titr" panose="00000700000000000000" pitchFamily="2" charset="-78"/>
              </a:rPr>
              <a:t>مقایسه نتایج مدل </a:t>
            </a:r>
            <a:r>
              <a:rPr lang="fa-IR" sz="2800" dirty="0" err="1">
                <a:solidFill>
                  <a:srgbClr val="FF0000"/>
                </a:solidFill>
                <a:cs typeface="B Titr" panose="00000700000000000000" pitchFamily="2" charset="-78"/>
              </a:rPr>
              <a:t>کاکس</a:t>
            </a:r>
            <a:r>
              <a:rPr lang="fa-IR" sz="2800" dirty="0">
                <a:solidFill>
                  <a:srgbClr val="FF0000"/>
                </a:solidFill>
                <a:cs typeface="B Titr" panose="00000700000000000000" pitchFamily="2" charset="-78"/>
              </a:rPr>
              <a:t> با شکنندگی و بدون شکنندگی</a:t>
            </a:r>
            <a:endParaRPr lang="fa-IR" sz="28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342900" y="1417638"/>
            <a:ext cx="8458200" cy="4525963"/>
          </a:xfrm>
        </p:spPr>
        <p:txBody>
          <a:bodyPr>
            <a:normAutofit/>
          </a:bodyPr>
          <a:lstStyle/>
          <a:p>
            <a:pPr marL="0" indent="0" algn="r" rtl="1">
              <a:lnSpc>
                <a:spcPct val="150000"/>
              </a:lnSpc>
              <a:buNone/>
            </a:pPr>
            <a:r>
              <a:rPr lang="fa-IR" sz="2400" b="1" dirty="0">
                <a:cs typeface="B Mitra" panose="00000400000000000000" pitchFamily="2" charset="-78"/>
              </a:rPr>
              <a:t>2.</a:t>
            </a:r>
            <a:r>
              <a:rPr lang="en-US" sz="2400" b="1" dirty="0">
                <a:cs typeface="B Mitra" panose="00000400000000000000" pitchFamily="2" charset="-78"/>
              </a:rPr>
              <a:t> (LDH level in the blood)</a:t>
            </a:r>
            <a:r>
              <a:rPr lang="fa-IR" sz="2400" dirty="0">
                <a:cs typeface="B Mitra" panose="00000400000000000000" pitchFamily="2" charset="-78"/>
              </a:rPr>
              <a:t>در مدل بدون شکنندگی نسبت خطر برای </a:t>
            </a:r>
            <a:r>
              <a:rPr lang="en-US" sz="2400" dirty="0">
                <a:cs typeface="B Mitra" panose="00000400000000000000" pitchFamily="2" charset="-78"/>
              </a:rPr>
              <a:t>LDH </a:t>
            </a:r>
            <a:r>
              <a:rPr lang="fa-IR" sz="2400" dirty="0">
                <a:cs typeface="B Mitra" panose="00000400000000000000" pitchFamily="2" charset="-78"/>
              </a:rPr>
              <a:t>برابر با </a:t>
            </a:r>
            <a:r>
              <a:rPr lang="fa-IR" sz="2400" b="1" dirty="0">
                <a:cs typeface="B Mitra" panose="00000400000000000000" pitchFamily="2" charset="-78"/>
              </a:rPr>
              <a:t>1.131</a:t>
            </a:r>
            <a:r>
              <a:rPr lang="fa-IR" sz="2400" dirty="0">
                <a:cs typeface="B Mitra" panose="00000400000000000000" pitchFamily="2" charset="-78"/>
              </a:rPr>
              <a:t> بود و در مدل با شکنندگی این مقدار به </a:t>
            </a:r>
            <a:r>
              <a:rPr lang="fa-IR" sz="2400" b="1" dirty="0">
                <a:cs typeface="B Mitra" panose="00000400000000000000" pitchFamily="2" charset="-78"/>
              </a:rPr>
              <a:t>1.154</a:t>
            </a:r>
            <a:r>
              <a:rPr lang="fa-IR" sz="2400" dirty="0">
                <a:cs typeface="B Mitra" panose="00000400000000000000" pitchFamily="2" charset="-78"/>
              </a:rPr>
              <a:t> افزایش یافته است. این نشان می‌دهد که مدل با شکنندگی</a:t>
            </a:r>
            <a:r>
              <a:rPr lang="en-US" sz="2400" dirty="0">
                <a:cs typeface="B Mitra" panose="00000400000000000000" pitchFamily="2" charset="-78"/>
              </a:rPr>
              <a:t> </a:t>
            </a:r>
            <a:r>
              <a:rPr lang="fa-IR" sz="2400" dirty="0">
                <a:cs typeface="B Mitra" panose="00000400000000000000" pitchFamily="2" charset="-78"/>
              </a:rPr>
              <a:t>برآورد اثر این متغیر (با در نظر گرفتن وابستگی داده‌ها) قوی‌تر/ضعیف‌تر شده است که نشان‌دهنده کنترل بهتر برای </a:t>
            </a:r>
            <a:r>
              <a:rPr lang="en-US" sz="2400" dirty="0">
                <a:cs typeface="B Mitra" panose="00000400000000000000" pitchFamily="2" charset="-78"/>
              </a:rPr>
              <a:t>confounding </a:t>
            </a:r>
            <a:r>
              <a:rPr lang="fa-IR" sz="2400" dirty="0">
                <a:cs typeface="B Mitra" panose="00000400000000000000" pitchFamily="2" charset="-78"/>
              </a:rPr>
              <a:t>ناشی از خوشه‌بندی است</a:t>
            </a:r>
          </a:p>
        </p:txBody>
      </p:sp>
      <p:pic>
        <p:nvPicPr>
          <p:cNvPr id="12" name="Picture 11">
            <a:extLst>
              <a:ext uri="{FF2B5EF4-FFF2-40B4-BE49-F238E27FC236}">
                <a16:creationId xmlns:a16="http://schemas.microsoft.com/office/drawing/2014/main" id="{193C6996-4654-0463-8680-84E975FC0BCA}"/>
              </a:ext>
            </a:extLst>
          </p:cNvPr>
          <p:cNvPicPr>
            <a:picLocks noChangeAspect="1"/>
          </p:cNvPicPr>
          <p:nvPr/>
        </p:nvPicPr>
        <p:blipFill>
          <a:blip r:embed="rId3"/>
          <a:stretch>
            <a:fillRect/>
          </a:stretch>
        </p:blipFill>
        <p:spPr>
          <a:xfrm>
            <a:off x="1066800" y="4343400"/>
            <a:ext cx="6305550" cy="1333500"/>
          </a:xfrm>
          <a:prstGeom prst="rect">
            <a:avLst/>
          </a:prstGeom>
        </p:spPr>
      </p:pic>
      <p:sp>
        <p:nvSpPr>
          <p:cNvPr id="4" name="Date Placeholder 3"/>
          <p:cNvSpPr>
            <a:spLocks noGrp="1"/>
          </p:cNvSpPr>
          <p:nvPr>
            <p:ph type="dt" sz="half" idx="10"/>
          </p:nvPr>
        </p:nvSpPr>
        <p:spPr/>
        <p:txBody>
          <a:bodyPr/>
          <a:lstStyle/>
          <a:p>
            <a:fld id="{F847EEC1-ADE9-467A-A967-553BE0BFBA16}"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24</a:t>
            </a:fld>
            <a:endParaRPr lang="en-US"/>
          </a:p>
        </p:txBody>
      </p:sp>
    </p:spTree>
    <p:extLst>
      <p:ext uri="{BB962C8B-B14F-4D97-AF65-F5344CB8AC3E}">
        <p14:creationId xmlns:p14="http://schemas.microsoft.com/office/powerpoint/2010/main" val="4141494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pPr algn="r" rtl="1">
              <a:lnSpc>
                <a:spcPct val="150000"/>
              </a:lnSpc>
            </a:pPr>
            <a:r>
              <a:rPr lang="fa-IR" sz="2800" b="1" dirty="0">
                <a:solidFill>
                  <a:srgbClr val="FF0000"/>
                </a:solidFill>
                <a:cs typeface="B Titr" panose="00000700000000000000" pitchFamily="2" charset="-78"/>
              </a:rPr>
              <a:t>جدول شماره3.</a:t>
            </a:r>
            <a:r>
              <a:rPr lang="fa-IR" sz="2800" dirty="0">
                <a:solidFill>
                  <a:srgbClr val="FF0000"/>
                </a:solidFill>
                <a:cs typeface="B Titr" panose="00000700000000000000" pitchFamily="2" charset="-78"/>
              </a:rPr>
              <a:t>مقایسه نتایج مدل </a:t>
            </a:r>
            <a:r>
              <a:rPr lang="fa-IR" sz="2800" dirty="0" err="1">
                <a:solidFill>
                  <a:srgbClr val="FF0000"/>
                </a:solidFill>
                <a:cs typeface="B Titr" panose="00000700000000000000" pitchFamily="2" charset="-78"/>
              </a:rPr>
              <a:t>کاکس</a:t>
            </a:r>
            <a:r>
              <a:rPr lang="fa-IR" sz="2800" dirty="0">
                <a:solidFill>
                  <a:srgbClr val="FF0000"/>
                </a:solidFill>
                <a:cs typeface="B Titr" panose="00000700000000000000" pitchFamily="2" charset="-78"/>
              </a:rPr>
              <a:t> با شکنندگی و بدون شکنندگی</a:t>
            </a:r>
            <a:endParaRPr lang="fa-IR" sz="28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342900" y="1219200"/>
            <a:ext cx="8648700" cy="5137150"/>
          </a:xfrm>
        </p:spPr>
        <p:txBody>
          <a:bodyPr>
            <a:normAutofit fontScale="62500" lnSpcReduction="20000"/>
          </a:bodyPr>
          <a:lstStyle/>
          <a:p>
            <a:pPr marL="0" indent="0" algn="r" rtl="1">
              <a:lnSpc>
                <a:spcPct val="150000"/>
              </a:lnSpc>
              <a:buNone/>
            </a:pPr>
            <a:r>
              <a:rPr lang="fa-IR" sz="3800" b="1" dirty="0">
                <a:cs typeface="B Mitra" panose="00000400000000000000" pitchFamily="2" charset="-78"/>
              </a:rPr>
              <a:t>3</a:t>
            </a:r>
            <a:r>
              <a:rPr lang="fa-IR" sz="2400" dirty="0">
                <a:cs typeface="B Mitra" panose="00000400000000000000" pitchFamily="2" charset="-78"/>
              </a:rPr>
              <a:t>.</a:t>
            </a:r>
            <a:r>
              <a:rPr lang="fa-IR" sz="2800" b="1" dirty="0">
                <a:cs typeface="B Roya" pitchFamily="2" charset="-78"/>
              </a:rPr>
              <a:t> </a:t>
            </a:r>
            <a:r>
              <a:rPr lang="fa-IR" sz="3800" b="1" dirty="0">
                <a:cs typeface="B Mitra" panose="00000400000000000000" pitchFamily="2" charset="-78"/>
              </a:rPr>
              <a:t>سن: </a:t>
            </a:r>
            <a:r>
              <a:rPr lang="fa-IR" sz="3800" dirty="0">
                <a:cs typeface="B Mitra" panose="00000400000000000000" pitchFamily="2" charset="-78"/>
              </a:rPr>
              <a:t>نسبت خطر برای سن در مدل بدون شکنندگی 1.481 و در مدل با شکنندگی 1.527 است. این نشان می‌دهد که در مدل کاکس با شکنندگی، افزایش سن ریسک مرگ را بیشتر می‌کند. که مدل با شکنندگی</a:t>
            </a:r>
            <a:r>
              <a:rPr lang="en-US" sz="3800" dirty="0">
                <a:cs typeface="B Mitra" panose="00000400000000000000" pitchFamily="2" charset="-78"/>
              </a:rPr>
              <a:t> </a:t>
            </a:r>
            <a:r>
              <a:rPr lang="fa-IR" sz="3800" dirty="0">
                <a:cs typeface="B Mitra" panose="00000400000000000000" pitchFamily="2" charset="-78"/>
              </a:rPr>
              <a:t>برآورد اثر این متغیر (با در نظر گرفتن وابستگی داده‌ها) قوی‌تر/ضعیف‌تر شده است که نشان‌دهنده کنترل بهتر برای </a:t>
            </a:r>
            <a:r>
              <a:rPr lang="en-US" sz="3800" dirty="0">
                <a:cs typeface="B Mitra" panose="00000400000000000000" pitchFamily="2" charset="-78"/>
              </a:rPr>
              <a:t> confounding </a:t>
            </a:r>
            <a:r>
              <a:rPr lang="fa-IR" sz="3800" dirty="0">
                <a:cs typeface="B Mitra" panose="00000400000000000000" pitchFamily="2" charset="-78"/>
              </a:rPr>
              <a:t>ناشی از خوشه‌بندی است</a:t>
            </a:r>
          </a:p>
          <a:p>
            <a:pPr marL="0" indent="0" algn="r" rtl="1">
              <a:lnSpc>
                <a:spcPct val="150000"/>
              </a:lnSpc>
              <a:buNone/>
            </a:pPr>
            <a:endParaRPr lang="en-US" sz="2400" dirty="0">
              <a:cs typeface="B Mitra" panose="00000400000000000000" pitchFamily="2" charset="-78"/>
            </a:endParaRPr>
          </a:p>
          <a:p>
            <a:pPr marL="0" indent="0" algn="r" rtl="1">
              <a:lnSpc>
                <a:spcPct val="150000"/>
              </a:lnSpc>
              <a:buNone/>
            </a:pPr>
            <a:endParaRPr lang="en-US" sz="2400" dirty="0">
              <a:cs typeface="B Mitra" panose="00000400000000000000" pitchFamily="2" charset="-78"/>
            </a:endParaRPr>
          </a:p>
          <a:p>
            <a:pPr marL="0" indent="0" algn="r" rtl="1">
              <a:lnSpc>
                <a:spcPct val="150000"/>
              </a:lnSpc>
              <a:buNone/>
            </a:pPr>
            <a:endParaRPr lang="en-US" sz="2400" dirty="0">
              <a:cs typeface="B Mitra" panose="00000400000000000000" pitchFamily="2" charset="-78"/>
            </a:endParaRPr>
          </a:p>
          <a:p>
            <a:pPr marL="0" indent="0" algn="r" rtl="1">
              <a:lnSpc>
                <a:spcPct val="150000"/>
              </a:lnSpc>
              <a:buNone/>
            </a:pPr>
            <a:endParaRPr lang="en-US" sz="2400" dirty="0">
              <a:cs typeface="B Mitra" panose="00000400000000000000" pitchFamily="2" charset="-78"/>
            </a:endParaRPr>
          </a:p>
          <a:p>
            <a:pPr marL="0" indent="0" algn="r" rtl="1">
              <a:lnSpc>
                <a:spcPct val="150000"/>
              </a:lnSpc>
              <a:buNone/>
            </a:pPr>
            <a:endParaRPr lang="fa-IR" sz="3800" dirty="0">
              <a:cs typeface="B Mitra" panose="00000400000000000000" pitchFamily="2" charset="-78"/>
            </a:endParaRPr>
          </a:p>
          <a:p>
            <a:pPr marL="0" indent="0" algn="r" rtl="1">
              <a:lnSpc>
                <a:spcPct val="150000"/>
              </a:lnSpc>
              <a:buNone/>
            </a:pPr>
            <a:r>
              <a:rPr lang="fa-IR" sz="3800" dirty="0">
                <a:cs typeface="B Mitra" panose="00000400000000000000" pitchFamily="2" charset="-78"/>
              </a:rPr>
              <a:t>نسبت خطر برای هر سال افزایش سن 1.481 است، یعنی با افزایش هر سال سن، ریسک مرگ شخص 1.481 برابر بیشتر می‌شود</a:t>
            </a:r>
          </a:p>
        </p:txBody>
      </p:sp>
      <p:pic>
        <p:nvPicPr>
          <p:cNvPr id="8" name="Picture 7">
            <a:extLst>
              <a:ext uri="{FF2B5EF4-FFF2-40B4-BE49-F238E27FC236}">
                <a16:creationId xmlns:a16="http://schemas.microsoft.com/office/drawing/2014/main" id="{B716E4F7-6D4A-323A-2FFA-63A43A5B08C3}"/>
              </a:ext>
            </a:extLst>
          </p:cNvPr>
          <p:cNvPicPr>
            <a:picLocks noChangeAspect="1"/>
          </p:cNvPicPr>
          <p:nvPr/>
        </p:nvPicPr>
        <p:blipFill>
          <a:blip r:embed="rId3"/>
          <a:stretch>
            <a:fillRect/>
          </a:stretch>
        </p:blipFill>
        <p:spPr>
          <a:xfrm>
            <a:off x="1524000" y="3505200"/>
            <a:ext cx="6534150" cy="1343025"/>
          </a:xfrm>
          <a:prstGeom prst="rect">
            <a:avLst/>
          </a:prstGeom>
        </p:spPr>
      </p:pic>
      <p:sp>
        <p:nvSpPr>
          <p:cNvPr id="4" name="Date Placeholder 3"/>
          <p:cNvSpPr>
            <a:spLocks noGrp="1"/>
          </p:cNvSpPr>
          <p:nvPr>
            <p:ph type="dt" sz="half" idx="10"/>
          </p:nvPr>
        </p:nvSpPr>
        <p:spPr/>
        <p:txBody>
          <a:bodyPr/>
          <a:lstStyle/>
          <a:p>
            <a:fld id="{6E7037C3-1A6B-441B-AC18-7C531E64F5C8}"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25</a:t>
            </a:fld>
            <a:endParaRPr lang="en-US"/>
          </a:p>
        </p:txBody>
      </p:sp>
    </p:spTree>
    <p:extLst>
      <p:ext uri="{BB962C8B-B14F-4D97-AF65-F5344CB8AC3E}">
        <p14:creationId xmlns:p14="http://schemas.microsoft.com/office/powerpoint/2010/main" val="2088074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pPr algn="r" rtl="1">
              <a:lnSpc>
                <a:spcPct val="150000"/>
              </a:lnSpc>
            </a:pPr>
            <a:r>
              <a:rPr lang="fa-IR" sz="2800" b="1" dirty="0">
                <a:solidFill>
                  <a:srgbClr val="FF0000"/>
                </a:solidFill>
                <a:cs typeface="B Titr" panose="00000700000000000000" pitchFamily="2" charset="-78"/>
              </a:rPr>
              <a:t>جدول شماره3.</a:t>
            </a:r>
            <a:r>
              <a:rPr lang="fa-IR" sz="2800" dirty="0">
                <a:solidFill>
                  <a:srgbClr val="FF0000"/>
                </a:solidFill>
                <a:cs typeface="B Titr" panose="00000700000000000000" pitchFamily="2" charset="-78"/>
              </a:rPr>
              <a:t>مقایسه نتایج مدل </a:t>
            </a:r>
            <a:r>
              <a:rPr lang="fa-IR" sz="2800" dirty="0" err="1">
                <a:solidFill>
                  <a:srgbClr val="FF0000"/>
                </a:solidFill>
                <a:cs typeface="B Titr" panose="00000700000000000000" pitchFamily="2" charset="-78"/>
              </a:rPr>
              <a:t>کاکس</a:t>
            </a:r>
            <a:r>
              <a:rPr lang="fa-IR" sz="2800" dirty="0">
                <a:solidFill>
                  <a:srgbClr val="FF0000"/>
                </a:solidFill>
                <a:cs typeface="B Titr" panose="00000700000000000000" pitchFamily="2" charset="-78"/>
              </a:rPr>
              <a:t> با شکنندگی و بدون شکنندگی</a:t>
            </a:r>
            <a:endParaRPr lang="fa-IR" sz="28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342900" y="1417638"/>
            <a:ext cx="8458200" cy="4525963"/>
          </a:xfrm>
        </p:spPr>
        <p:txBody>
          <a:bodyPr>
            <a:normAutofit/>
          </a:bodyPr>
          <a:lstStyle/>
          <a:p>
            <a:pPr marL="0" indent="0" algn="r" rtl="1">
              <a:lnSpc>
                <a:spcPct val="150000"/>
              </a:lnSpc>
              <a:buNone/>
            </a:pPr>
            <a:r>
              <a:rPr lang="fa-IR" sz="2400" b="1" dirty="0">
                <a:cs typeface="B Mitra" panose="00000400000000000000" pitchFamily="2" charset="-78"/>
              </a:rPr>
              <a:t>4. فشار خون </a:t>
            </a:r>
            <a:r>
              <a:rPr lang="fa-IR" sz="2400" b="1" dirty="0" err="1">
                <a:cs typeface="B Mitra" panose="00000400000000000000" pitchFamily="2" charset="-78"/>
              </a:rPr>
              <a:t>سیستولیک</a:t>
            </a:r>
            <a:r>
              <a:rPr lang="fa-IR" sz="2400" b="1" dirty="0">
                <a:cs typeface="B Mitra" panose="00000400000000000000" pitchFamily="2" charset="-78"/>
              </a:rPr>
              <a:t> : </a:t>
            </a:r>
            <a:r>
              <a:rPr lang="fa-IR" sz="2400" dirty="0">
                <a:cs typeface="B Mitra" panose="00000400000000000000" pitchFamily="2" charset="-78"/>
              </a:rPr>
              <a:t>نسبت خطر در مدل بدون شکنندگی برای فشار خون </a:t>
            </a:r>
            <a:r>
              <a:rPr lang="fa-IR" sz="2400" dirty="0" err="1">
                <a:cs typeface="B Mitra" panose="00000400000000000000" pitchFamily="2" charset="-78"/>
              </a:rPr>
              <a:t>سیستولیک</a:t>
            </a:r>
            <a:r>
              <a:rPr lang="fa-IR" sz="2400" dirty="0">
                <a:cs typeface="B Mitra" panose="00000400000000000000" pitchFamily="2" charset="-78"/>
              </a:rPr>
              <a:t> </a:t>
            </a:r>
            <a:r>
              <a:rPr lang="fa-IR" sz="2400" b="1" dirty="0">
                <a:cs typeface="B Mitra" panose="00000400000000000000" pitchFamily="2" charset="-78"/>
              </a:rPr>
              <a:t>0.664</a:t>
            </a:r>
            <a:r>
              <a:rPr lang="fa-IR" sz="2400" dirty="0">
                <a:cs typeface="B Mitra" panose="00000400000000000000" pitchFamily="2" charset="-78"/>
              </a:rPr>
              <a:t> و در مدل با شکنندگی </a:t>
            </a:r>
            <a:r>
              <a:rPr lang="fa-IR" sz="2400" b="1" dirty="0">
                <a:cs typeface="B Mitra" panose="00000400000000000000" pitchFamily="2" charset="-78"/>
              </a:rPr>
              <a:t>0.641</a:t>
            </a:r>
            <a:r>
              <a:rPr lang="fa-IR" sz="2400" dirty="0">
                <a:cs typeface="B Mitra" panose="00000400000000000000" pitchFamily="2" charset="-78"/>
              </a:rPr>
              <a:t> است. این نشان </a:t>
            </a:r>
            <a:r>
              <a:rPr lang="fa-IR" sz="2400" dirty="0" err="1">
                <a:cs typeface="B Mitra" panose="00000400000000000000" pitchFamily="2" charset="-78"/>
              </a:rPr>
              <a:t>می‌دهد</a:t>
            </a:r>
            <a:r>
              <a:rPr lang="fa-IR" sz="2400" dirty="0">
                <a:cs typeface="B Mitra" panose="00000400000000000000" pitchFamily="2" charset="-78"/>
              </a:rPr>
              <a:t> که فشار خون </a:t>
            </a:r>
            <a:r>
              <a:rPr lang="fa-IR" sz="2400" dirty="0" err="1">
                <a:cs typeface="B Mitra" panose="00000400000000000000" pitchFamily="2" charset="-78"/>
              </a:rPr>
              <a:t>پایین‌تر</a:t>
            </a:r>
            <a:r>
              <a:rPr lang="fa-IR" sz="2400" dirty="0">
                <a:cs typeface="B Mitra" panose="00000400000000000000" pitchFamily="2" charset="-78"/>
              </a:rPr>
              <a:t> در مدل با شکنندگی کمی بیشتر تأثیر مثبت دارد و ریسک مرگ را کاهش </a:t>
            </a:r>
            <a:r>
              <a:rPr lang="fa-IR" sz="2400" dirty="0" err="1">
                <a:cs typeface="B Mitra" panose="00000400000000000000" pitchFamily="2" charset="-78"/>
              </a:rPr>
              <a:t>می‌دهد</a:t>
            </a:r>
            <a:r>
              <a:rPr lang="fa-IR" sz="2400" dirty="0">
                <a:cs typeface="B Mitra" panose="00000400000000000000" pitchFamily="2" charset="-78"/>
              </a:rPr>
              <a:t>.</a:t>
            </a:r>
          </a:p>
        </p:txBody>
      </p:sp>
      <p:pic>
        <p:nvPicPr>
          <p:cNvPr id="8" name="Picture 7">
            <a:extLst>
              <a:ext uri="{FF2B5EF4-FFF2-40B4-BE49-F238E27FC236}">
                <a16:creationId xmlns:a16="http://schemas.microsoft.com/office/drawing/2014/main" id="{A0D4B37D-038F-90AF-BEF0-790B085D1A99}"/>
              </a:ext>
            </a:extLst>
          </p:cNvPr>
          <p:cNvPicPr>
            <a:picLocks noChangeAspect="1"/>
          </p:cNvPicPr>
          <p:nvPr/>
        </p:nvPicPr>
        <p:blipFill>
          <a:blip r:embed="rId3"/>
          <a:stretch>
            <a:fillRect/>
          </a:stretch>
        </p:blipFill>
        <p:spPr>
          <a:xfrm>
            <a:off x="798551" y="3657600"/>
            <a:ext cx="7546898" cy="1609265"/>
          </a:xfrm>
          <a:prstGeom prst="rect">
            <a:avLst/>
          </a:prstGeom>
        </p:spPr>
      </p:pic>
      <p:sp>
        <p:nvSpPr>
          <p:cNvPr id="4" name="Date Placeholder 3"/>
          <p:cNvSpPr>
            <a:spLocks noGrp="1"/>
          </p:cNvSpPr>
          <p:nvPr>
            <p:ph type="dt" sz="half" idx="10"/>
          </p:nvPr>
        </p:nvSpPr>
        <p:spPr/>
        <p:txBody>
          <a:bodyPr/>
          <a:lstStyle/>
          <a:p>
            <a:fld id="{B554F183-1622-430C-A1D5-F93DB194B7C7}"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26</a:t>
            </a:fld>
            <a:endParaRPr lang="en-US"/>
          </a:p>
        </p:txBody>
      </p:sp>
    </p:spTree>
    <p:extLst>
      <p:ext uri="{BB962C8B-B14F-4D97-AF65-F5344CB8AC3E}">
        <p14:creationId xmlns:p14="http://schemas.microsoft.com/office/powerpoint/2010/main" val="3089862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08" y="282659"/>
            <a:ext cx="8909384" cy="1143000"/>
          </a:xfrm>
        </p:spPr>
        <p:txBody>
          <a:bodyPr>
            <a:noAutofit/>
          </a:bodyPr>
          <a:lstStyle/>
          <a:p>
            <a:pPr algn="r" rtl="1">
              <a:lnSpc>
                <a:spcPct val="150000"/>
              </a:lnSpc>
            </a:pPr>
            <a:r>
              <a:rPr lang="fa-IR" sz="2800" b="1" dirty="0">
                <a:solidFill>
                  <a:srgbClr val="FF0000"/>
                </a:solidFill>
                <a:cs typeface="B Titr" panose="00000700000000000000" pitchFamily="2" charset="-78"/>
              </a:rPr>
              <a:t>جدول شماره3.</a:t>
            </a:r>
            <a:r>
              <a:rPr lang="fa-IR" sz="2800" dirty="0">
                <a:solidFill>
                  <a:srgbClr val="FF0000"/>
                </a:solidFill>
                <a:cs typeface="B Titr" panose="00000700000000000000" pitchFamily="2" charset="-78"/>
              </a:rPr>
              <a:t>مقایسه نتایج مدل </a:t>
            </a:r>
            <a:r>
              <a:rPr lang="fa-IR" sz="2800" dirty="0" err="1">
                <a:solidFill>
                  <a:srgbClr val="FF0000"/>
                </a:solidFill>
                <a:cs typeface="B Titr" panose="00000700000000000000" pitchFamily="2" charset="-78"/>
              </a:rPr>
              <a:t>کاکس</a:t>
            </a:r>
            <a:r>
              <a:rPr lang="fa-IR" sz="2800" dirty="0">
                <a:solidFill>
                  <a:srgbClr val="FF0000"/>
                </a:solidFill>
                <a:cs typeface="B Titr" panose="00000700000000000000" pitchFamily="2" charset="-78"/>
              </a:rPr>
              <a:t> با شکنندگی و بدون شکنندگی</a:t>
            </a:r>
            <a:endParaRPr lang="fa-IR" sz="28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342900" y="1417638"/>
            <a:ext cx="8496300" cy="4525963"/>
          </a:xfrm>
        </p:spPr>
        <p:txBody>
          <a:bodyPr>
            <a:normAutofit/>
          </a:bodyPr>
          <a:lstStyle/>
          <a:p>
            <a:pPr marL="0" indent="0" algn="r" rtl="1">
              <a:lnSpc>
                <a:spcPct val="150000"/>
              </a:lnSpc>
              <a:buNone/>
            </a:pPr>
            <a:r>
              <a:rPr lang="fa-IR" sz="2400" b="1" dirty="0">
                <a:cs typeface="B Mitra" panose="00000400000000000000" pitchFamily="2" charset="-78"/>
              </a:rPr>
              <a:t>5.</a:t>
            </a:r>
            <a:r>
              <a:rPr lang="en-US" sz="2400" b="1" dirty="0">
                <a:cs typeface="B Mitra" panose="00000400000000000000" pitchFamily="2" charset="-78"/>
              </a:rPr>
              <a:t> Urea level in the Blood</a:t>
            </a:r>
            <a:r>
              <a:rPr lang="en-US" sz="2400" dirty="0">
                <a:cs typeface="B Mitra" panose="00000400000000000000" pitchFamily="2" charset="-78"/>
              </a:rPr>
              <a:t> </a:t>
            </a:r>
            <a:r>
              <a:rPr lang="fa-IR" sz="2400" dirty="0">
                <a:cs typeface="B Mitra" panose="00000400000000000000" pitchFamily="2" charset="-78"/>
              </a:rPr>
              <a:t>نسبت خطر برای  اوره خون در مدل بدون شکنندگی </a:t>
            </a:r>
            <a:r>
              <a:rPr lang="fa-IR" sz="2400" b="1" dirty="0">
                <a:cs typeface="B Mitra" panose="00000400000000000000" pitchFamily="2" charset="-78"/>
              </a:rPr>
              <a:t>1.29</a:t>
            </a:r>
            <a:r>
              <a:rPr lang="fa-IR" sz="2400" dirty="0">
                <a:cs typeface="B Mitra" panose="00000400000000000000" pitchFamily="2" charset="-78"/>
              </a:rPr>
              <a:t> و در مدل با شکنندگی </a:t>
            </a:r>
            <a:r>
              <a:rPr lang="fa-IR" sz="2400" b="1" dirty="0">
                <a:cs typeface="B Mitra" panose="00000400000000000000" pitchFamily="2" charset="-78"/>
              </a:rPr>
              <a:t>1.337</a:t>
            </a:r>
            <a:r>
              <a:rPr lang="fa-IR" sz="2400" dirty="0">
                <a:cs typeface="B Mitra" panose="00000400000000000000" pitchFamily="2" charset="-78"/>
              </a:rPr>
              <a:t> است. که مدل با شکنندگی</a:t>
            </a:r>
            <a:r>
              <a:rPr lang="en-US" sz="2400" dirty="0">
                <a:cs typeface="B Mitra" panose="00000400000000000000" pitchFamily="2" charset="-78"/>
              </a:rPr>
              <a:t> </a:t>
            </a:r>
            <a:r>
              <a:rPr lang="fa-IR" sz="2400" dirty="0">
                <a:cs typeface="B Mitra" panose="00000400000000000000" pitchFamily="2" charset="-78"/>
              </a:rPr>
              <a:t>برآورد اثر این متغیر (با در نظر گرفتن وابستگی داده‌ها) قوی‌تر/ضعیف‌تر شده است که نشان‌دهنده کنترل بهتر برای </a:t>
            </a:r>
            <a:r>
              <a:rPr lang="en-US" sz="2400" dirty="0">
                <a:cs typeface="B Mitra" panose="00000400000000000000" pitchFamily="2" charset="-78"/>
              </a:rPr>
              <a:t>confounding </a:t>
            </a:r>
            <a:r>
              <a:rPr lang="fa-IR" sz="2400" dirty="0">
                <a:cs typeface="B Mitra" panose="00000400000000000000" pitchFamily="2" charset="-78"/>
              </a:rPr>
              <a:t>ناشی از خوشه‌بندی است</a:t>
            </a:r>
          </a:p>
          <a:p>
            <a:pPr marL="0" indent="0" algn="r" rtl="1">
              <a:lnSpc>
                <a:spcPct val="150000"/>
              </a:lnSpc>
              <a:buNone/>
            </a:pPr>
            <a:endParaRPr lang="fa-IR" sz="2400" dirty="0">
              <a:cs typeface="B Mitra" panose="00000400000000000000" pitchFamily="2" charset="-78"/>
            </a:endParaRPr>
          </a:p>
        </p:txBody>
      </p:sp>
      <p:pic>
        <p:nvPicPr>
          <p:cNvPr id="8" name="Picture 7">
            <a:extLst>
              <a:ext uri="{FF2B5EF4-FFF2-40B4-BE49-F238E27FC236}">
                <a16:creationId xmlns:a16="http://schemas.microsoft.com/office/drawing/2014/main" id="{E67F43A4-8F4A-2EB0-1561-D81238581672}"/>
              </a:ext>
            </a:extLst>
          </p:cNvPr>
          <p:cNvPicPr>
            <a:picLocks noChangeAspect="1"/>
          </p:cNvPicPr>
          <p:nvPr/>
        </p:nvPicPr>
        <p:blipFill>
          <a:blip r:embed="rId3"/>
          <a:stretch>
            <a:fillRect/>
          </a:stretch>
        </p:blipFill>
        <p:spPr>
          <a:xfrm>
            <a:off x="1352549" y="4191000"/>
            <a:ext cx="7169555" cy="1495425"/>
          </a:xfrm>
          <a:prstGeom prst="rect">
            <a:avLst/>
          </a:prstGeom>
        </p:spPr>
      </p:pic>
      <p:sp>
        <p:nvSpPr>
          <p:cNvPr id="4" name="Date Placeholder 3"/>
          <p:cNvSpPr>
            <a:spLocks noGrp="1"/>
          </p:cNvSpPr>
          <p:nvPr>
            <p:ph type="dt" sz="half" idx="10"/>
          </p:nvPr>
        </p:nvSpPr>
        <p:spPr/>
        <p:txBody>
          <a:bodyPr/>
          <a:lstStyle/>
          <a:p>
            <a:fld id="{9E5B3B99-DB6A-4DD6-8392-7EBEC73E6697}"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27</a:t>
            </a:fld>
            <a:endParaRPr lang="en-US"/>
          </a:p>
        </p:txBody>
      </p:sp>
    </p:spTree>
    <p:extLst>
      <p:ext uri="{BB962C8B-B14F-4D97-AF65-F5344CB8AC3E}">
        <p14:creationId xmlns:p14="http://schemas.microsoft.com/office/powerpoint/2010/main" val="3198568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Autofit/>
          </a:bodyPr>
          <a:lstStyle/>
          <a:p>
            <a:pPr>
              <a:lnSpc>
                <a:spcPct val="150000"/>
              </a:lnSpc>
            </a:pPr>
            <a:r>
              <a:rPr lang="en-US" sz="2800" b="1" dirty="0">
                <a:solidFill>
                  <a:srgbClr val="FF0000"/>
                </a:solidFill>
                <a:cs typeface="B Titr" panose="00000700000000000000" pitchFamily="2" charset="-78"/>
              </a:rPr>
              <a:t>Concordance</a:t>
            </a:r>
            <a:r>
              <a:rPr lang="fa-IR" sz="2800" b="1" dirty="0">
                <a:solidFill>
                  <a:srgbClr val="FF0000"/>
                </a:solidFill>
                <a:cs typeface="B Titr" panose="00000700000000000000" pitchFamily="2" charset="-78"/>
              </a:rPr>
              <a:t> مفهوم</a:t>
            </a:r>
          </a:p>
        </p:txBody>
      </p:sp>
      <p:sp>
        <p:nvSpPr>
          <p:cNvPr id="3" name="Content Placeholder 2"/>
          <p:cNvSpPr>
            <a:spLocks noGrp="1"/>
          </p:cNvSpPr>
          <p:nvPr>
            <p:ph idx="1"/>
          </p:nvPr>
        </p:nvSpPr>
        <p:spPr>
          <a:xfrm>
            <a:off x="342900" y="1417638"/>
            <a:ext cx="8458200" cy="4525963"/>
          </a:xfrm>
        </p:spPr>
        <p:txBody>
          <a:bodyPr>
            <a:normAutofit/>
          </a:bodyPr>
          <a:lstStyle/>
          <a:p>
            <a:pPr algn="just" rtl="1">
              <a:lnSpc>
                <a:spcPct val="150000"/>
              </a:lnSpc>
              <a:buFont typeface="Courier New" panose="02070309020205020404" pitchFamily="49" charset="0"/>
              <a:buChar char="o"/>
            </a:pPr>
            <a:r>
              <a:rPr lang="fa-IR" sz="2400" dirty="0">
                <a:cs typeface="B Mitra" panose="00000400000000000000" pitchFamily="2" charset="-78"/>
              </a:rPr>
              <a:t>تصور </a:t>
            </a:r>
            <a:r>
              <a:rPr lang="fa-IR" sz="2400" dirty="0" err="1">
                <a:cs typeface="B Mitra" panose="00000400000000000000" pitchFamily="2" charset="-78"/>
              </a:rPr>
              <a:t>کنیدکه</a:t>
            </a:r>
            <a:r>
              <a:rPr lang="fa-IR" sz="2400" dirty="0">
                <a:cs typeface="B Mitra" panose="00000400000000000000" pitchFamily="2" charset="-78"/>
              </a:rPr>
              <a:t> </a:t>
            </a:r>
            <a:r>
              <a:rPr lang="fa-IR" sz="2400" dirty="0" err="1">
                <a:cs typeface="B Mitra" panose="00000400000000000000" pitchFamily="2" charset="-78"/>
              </a:rPr>
              <a:t>می‌خواهید</a:t>
            </a:r>
            <a:r>
              <a:rPr lang="fa-IR" sz="2400" dirty="0">
                <a:cs typeface="B Mitra" panose="00000400000000000000" pitchFamily="2" charset="-78"/>
              </a:rPr>
              <a:t> پیش ‌بینی کنید که کدام بیمار احتمال مرگ بیشتری دارد. </a:t>
            </a:r>
            <a:r>
              <a:rPr lang="en-US" sz="2400" dirty="0">
                <a:cs typeface="B Mitra" panose="00000400000000000000" pitchFamily="2" charset="-78"/>
              </a:rPr>
              <a:t>  </a:t>
            </a:r>
            <a:r>
              <a:rPr lang="en-US" sz="2400" b="1" dirty="0">
                <a:cs typeface="B Mitra" panose="00000400000000000000" pitchFamily="2" charset="-78"/>
              </a:rPr>
              <a:t>Concordance</a:t>
            </a:r>
            <a:r>
              <a:rPr lang="en-US" sz="2400" dirty="0">
                <a:cs typeface="B Mitra" panose="00000400000000000000" pitchFamily="2" charset="-78"/>
              </a:rPr>
              <a:t> </a:t>
            </a:r>
            <a:r>
              <a:rPr lang="fa-IR" sz="2400" dirty="0">
                <a:cs typeface="B Mitra" panose="00000400000000000000" pitchFamily="2" charset="-78"/>
              </a:rPr>
              <a:t> به  شما </a:t>
            </a:r>
            <a:r>
              <a:rPr lang="fa-IR" sz="2400" dirty="0" err="1">
                <a:cs typeface="B Mitra" panose="00000400000000000000" pitchFamily="2" charset="-78"/>
              </a:rPr>
              <a:t>می‌گوید</a:t>
            </a:r>
            <a:r>
              <a:rPr lang="fa-IR" sz="2400" dirty="0">
                <a:cs typeface="B Mitra" panose="00000400000000000000" pitchFamily="2" charset="-78"/>
              </a:rPr>
              <a:t> که مدل چقدر خوب </a:t>
            </a:r>
            <a:r>
              <a:rPr lang="fa-IR" sz="2400" dirty="0" err="1">
                <a:cs typeface="B Mitra" panose="00000400000000000000" pitchFamily="2" charset="-78"/>
              </a:rPr>
              <a:t>می‌تواند</a:t>
            </a:r>
            <a:r>
              <a:rPr lang="fa-IR" sz="2400" dirty="0">
                <a:cs typeface="B Mitra" panose="00000400000000000000" pitchFamily="2" charset="-78"/>
              </a:rPr>
              <a:t> این </a:t>
            </a:r>
            <a:r>
              <a:rPr lang="fa-IR" sz="2400" dirty="0" err="1">
                <a:cs typeface="B Mitra" panose="00000400000000000000" pitchFamily="2" charset="-78"/>
              </a:rPr>
              <a:t>پیش‌بینی‌ها</a:t>
            </a:r>
            <a:r>
              <a:rPr lang="fa-IR" sz="2400" dirty="0">
                <a:cs typeface="B Mitra" panose="00000400000000000000" pitchFamily="2" charset="-78"/>
              </a:rPr>
              <a:t> را انجام دهد.</a:t>
            </a:r>
          </a:p>
          <a:p>
            <a:pPr marL="0" indent="0" algn="r" rtl="1">
              <a:lnSpc>
                <a:spcPct val="150000"/>
              </a:lnSpc>
              <a:buNone/>
            </a:pPr>
            <a:endParaRPr lang="fa-IR" sz="2400" dirty="0">
              <a:cs typeface="B Mitra" panose="00000400000000000000" pitchFamily="2" charset="-78"/>
            </a:endParaRPr>
          </a:p>
        </p:txBody>
      </p:sp>
      <p:sp>
        <p:nvSpPr>
          <p:cNvPr id="4" name="Date Placeholder 3"/>
          <p:cNvSpPr>
            <a:spLocks noGrp="1"/>
          </p:cNvSpPr>
          <p:nvPr>
            <p:ph type="dt" sz="half" idx="10"/>
          </p:nvPr>
        </p:nvSpPr>
        <p:spPr/>
        <p:txBody>
          <a:bodyPr/>
          <a:lstStyle/>
          <a:p>
            <a:fld id="{5B04EE4C-A934-4733-AAAB-A193389C5EDD}"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28</a:t>
            </a:fld>
            <a:endParaRPr lang="en-US"/>
          </a:p>
        </p:txBody>
      </p:sp>
      <p:pic>
        <p:nvPicPr>
          <p:cNvPr id="7" name="Picture 6">
            <a:extLst>
              <a:ext uri="{FF2B5EF4-FFF2-40B4-BE49-F238E27FC236}">
                <a16:creationId xmlns:a16="http://schemas.microsoft.com/office/drawing/2014/main" id="{0E0D584F-7142-43ED-DE7E-19EFE2CAD9D7}"/>
              </a:ext>
            </a:extLst>
          </p:cNvPr>
          <p:cNvPicPr>
            <a:picLocks noChangeAspect="1"/>
          </p:cNvPicPr>
          <p:nvPr/>
        </p:nvPicPr>
        <p:blipFill>
          <a:blip r:embed="rId3"/>
          <a:stretch>
            <a:fillRect/>
          </a:stretch>
        </p:blipFill>
        <p:spPr>
          <a:xfrm>
            <a:off x="1371600" y="3072523"/>
            <a:ext cx="3952875" cy="400050"/>
          </a:xfrm>
          <a:prstGeom prst="rect">
            <a:avLst/>
          </a:prstGeom>
        </p:spPr>
      </p:pic>
      <p:pic>
        <p:nvPicPr>
          <p:cNvPr id="9" name="Picture 8">
            <a:extLst>
              <a:ext uri="{FF2B5EF4-FFF2-40B4-BE49-F238E27FC236}">
                <a16:creationId xmlns:a16="http://schemas.microsoft.com/office/drawing/2014/main" id="{0223330E-EBF4-E6DC-5245-FE707262A137}"/>
              </a:ext>
            </a:extLst>
          </p:cNvPr>
          <p:cNvPicPr>
            <a:picLocks noChangeAspect="1"/>
          </p:cNvPicPr>
          <p:nvPr/>
        </p:nvPicPr>
        <p:blipFill>
          <a:blip r:embed="rId4"/>
          <a:stretch>
            <a:fillRect/>
          </a:stretch>
        </p:blipFill>
        <p:spPr>
          <a:xfrm>
            <a:off x="943978" y="3885322"/>
            <a:ext cx="5629275" cy="1847850"/>
          </a:xfrm>
          <a:prstGeom prst="rect">
            <a:avLst/>
          </a:prstGeom>
        </p:spPr>
      </p:pic>
    </p:spTree>
    <p:extLst>
      <p:ext uri="{BB962C8B-B14F-4D97-AF65-F5344CB8AC3E}">
        <p14:creationId xmlns:p14="http://schemas.microsoft.com/office/powerpoint/2010/main" val="2714065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Autofit/>
          </a:bodyPr>
          <a:lstStyle/>
          <a:p>
            <a:pPr>
              <a:lnSpc>
                <a:spcPct val="150000"/>
              </a:lnSpc>
            </a:pPr>
            <a:r>
              <a:rPr lang="en-US" sz="2800" b="1" dirty="0">
                <a:solidFill>
                  <a:srgbClr val="FF0000"/>
                </a:solidFill>
                <a:cs typeface="B Titr" panose="00000700000000000000" pitchFamily="2" charset="-78"/>
              </a:rPr>
              <a:t>Log-Likelihood</a:t>
            </a:r>
            <a:r>
              <a:rPr lang="fa-IR" sz="2800" b="1" dirty="0">
                <a:solidFill>
                  <a:srgbClr val="FF0000"/>
                </a:solidFill>
                <a:cs typeface="B Titr" panose="00000700000000000000" pitchFamily="2" charset="-78"/>
              </a:rPr>
              <a:t> مفهوم</a:t>
            </a:r>
          </a:p>
        </p:txBody>
      </p:sp>
      <p:sp>
        <p:nvSpPr>
          <p:cNvPr id="3" name="Content Placeholder 2"/>
          <p:cNvSpPr>
            <a:spLocks noGrp="1"/>
          </p:cNvSpPr>
          <p:nvPr>
            <p:ph idx="1"/>
          </p:nvPr>
        </p:nvSpPr>
        <p:spPr>
          <a:xfrm>
            <a:off x="330868" y="1552867"/>
            <a:ext cx="8343900" cy="4724401"/>
          </a:xfrm>
        </p:spPr>
        <p:txBody>
          <a:bodyPr>
            <a:normAutofit/>
          </a:bodyPr>
          <a:lstStyle/>
          <a:p>
            <a:pPr algn="r" rtl="1">
              <a:lnSpc>
                <a:spcPct val="150000"/>
              </a:lnSpc>
              <a:buFont typeface="Courier New" panose="02070309020205020404" pitchFamily="49" charset="0"/>
              <a:buChar char="o"/>
            </a:pPr>
            <a:r>
              <a:rPr lang="fa-IR" sz="2400" dirty="0">
                <a:cs typeface="B Mitra" panose="00000400000000000000" pitchFamily="2" charset="-78"/>
              </a:rPr>
              <a:t>این عدد نشان </a:t>
            </a:r>
            <a:r>
              <a:rPr lang="fa-IR" sz="2400" dirty="0" err="1">
                <a:cs typeface="B Mitra" panose="00000400000000000000" pitchFamily="2" charset="-78"/>
              </a:rPr>
              <a:t>می‌دهد</a:t>
            </a:r>
            <a:r>
              <a:rPr lang="fa-IR" sz="2400" dirty="0">
                <a:cs typeface="B Mitra" panose="00000400000000000000" pitchFamily="2" charset="-78"/>
              </a:rPr>
              <a:t> که مدل چقدر با </a:t>
            </a:r>
            <a:r>
              <a:rPr lang="fa-IR" sz="2400" dirty="0" err="1">
                <a:cs typeface="B Mitra" panose="00000400000000000000" pitchFamily="2" charset="-78"/>
              </a:rPr>
              <a:t>داده‌های</a:t>
            </a:r>
            <a:r>
              <a:rPr lang="fa-IR" sz="2400" dirty="0">
                <a:cs typeface="B Mitra" panose="00000400000000000000" pitchFamily="2" charset="-78"/>
              </a:rPr>
              <a:t> واقعی تطابق دارد. یعنی مدل چقدر خوب </a:t>
            </a:r>
            <a:r>
              <a:rPr lang="fa-IR" sz="2400" dirty="0" err="1">
                <a:cs typeface="B Mitra" panose="00000400000000000000" pitchFamily="2" charset="-78"/>
              </a:rPr>
              <a:t>می‌تواند</a:t>
            </a:r>
            <a:r>
              <a:rPr lang="fa-IR" sz="2400" dirty="0">
                <a:cs typeface="B Mitra" panose="00000400000000000000" pitchFamily="2" charset="-78"/>
              </a:rPr>
              <a:t> اتفاقاتی که واقعاً در دنیای واقعی رخ داده است (مثل مرگ بیماران) را </a:t>
            </a:r>
            <a:r>
              <a:rPr lang="fa-IR" sz="2400" dirty="0" err="1">
                <a:cs typeface="B Mitra" panose="00000400000000000000" pitchFamily="2" charset="-78"/>
              </a:rPr>
              <a:t>پیش‌بینی</a:t>
            </a:r>
            <a:r>
              <a:rPr lang="fa-IR" sz="2400" dirty="0">
                <a:cs typeface="B Mitra" panose="00000400000000000000" pitchFamily="2" charset="-78"/>
              </a:rPr>
              <a:t> کند.</a:t>
            </a:r>
          </a:p>
          <a:p>
            <a:pPr algn="r" rtl="1">
              <a:lnSpc>
                <a:spcPct val="150000"/>
              </a:lnSpc>
              <a:buFont typeface="Courier New" panose="02070309020205020404" pitchFamily="49" charset="0"/>
              <a:buChar char="o"/>
            </a:pPr>
            <a:r>
              <a:rPr lang="fa-IR" sz="2400" dirty="0">
                <a:cs typeface="B Mitra" panose="00000400000000000000" pitchFamily="2" charset="-78"/>
              </a:rPr>
              <a:t>هر چه این عدد بیشتر باشد، مدل بهتر </a:t>
            </a:r>
            <a:r>
              <a:rPr lang="fa-IR" sz="2400" dirty="0" err="1">
                <a:cs typeface="B Mitra" panose="00000400000000000000" pitchFamily="2" charset="-78"/>
              </a:rPr>
              <a:t>داده‌ها</a:t>
            </a:r>
            <a:r>
              <a:rPr lang="fa-IR" sz="2400" dirty="0">
                <a:cs typeface="B Mitra" panose="00000400000000000000" pitchFamily="2" charset="-78"/>
              </a:rPr>
              <a:t> را توضیح داده و </a:t>
            </a:r>
            <a:r>
              <a:rPr lang="fa-IR" sz="2400" dirty="0" err="1">
                <a:cs typeface="B Mitra" panose="00000400000000000000" pitchFamily="2" charset="-78"/>
              </a:rPr>
              <a:t>پیش‌بینی‌های</a:t>
            </a:r>
            <a:r>
              <a:rPr lang="fa-IR" sz="2400" dirty="0">
                <a:cs typeface="B Mitra" panose="00000400000000000000" pitchFamily="2" charset="-78"/>
              </a:rPr>
              <a:t> بهتری انجام داده است.</a:t>
            </a:r>
          </a:p>
          <a:p>
            <a:pPr algn="r" rtl="1">
              <a:lnSpc>
                <a:spcPct val="150000"/>
              </a:lnSpc>
              <a:buFont typeface="Courier New" panose="02070309020205020404" pitchFamily="49" charset="0"/>
              <a:buChar char="o"/>
            </a:pPr>
            <a:r>
              <a:rPr lang="fa-IR" sz="2400" dirty="0">
                <a:cs typeface="B Mitra" panose="00000400000000000000" pitchFamily="2" charset="-78"/>
              </a:rPr>
              <a:t>مانند یک نمره تطابق مدل با واقعیت است</a:t>
            </a:r>
          </a:p>
        </p:txBody>
      </p:sp>
      <p:sp>
        <p:nvSpPr>
          <p:cNvPr id="4" name="Date Placeholder 3"/>
          <p:cNvSpPr>
            <a:spLocks noGrp="1"/>
          </p:cNvSpPr>
          <p:nvPr>
            <p:ph type="dt" sz="half" idx="10"/>
          </p:nvPr>
        </p:nvSpPr>
        <p:spPr/>
        <p:txBody>
          <a:bodyPr/>
          <a:lstStyle/>
          <a:p>
            <a:fld id="{8BD9016F-08F6-41C8-80C4-6847AC235534}"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29</a:t>
            </a:fld>
            <a:endParaRPr lang="en-US"/>
          </a:p>
        </p:txBody>
      </p:sp>
    </p:spTree>
    <p:extLst>
      <p:ext uri="{BB962C8B-B14F-4D97-AF65-F5344CB8AC3E}">
        <p14:creationId xmlns:p14="http://schemas.microsoft.com/office/powerpoint/2010/main" val="160364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r>
              <a:rPr lang="fa-IR" sz="2800">
                <a:solidFill>
                  <a:srgbClr val="FF0000"/>
                </a:solidFill>
                <a:cs typeface="B Titr" pitchFamily="2" charset="-78"/>
              </a:rPr>
              <a:t> </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228600" y="427830"/>
            <a:ext cx="8686800" cy="6111082"/>
          </a:xfrm>
        </p:spPr>
        <p:txBody>
          <a:bodyPr>
            <a:normAutofit lnSpcReduction="10000"/>
          </a:bodyPr>
          <a:lstStyle/>
          <a:p>
            <a:pPr algn="r" rtl="1">
              <a:lnSpc>
                <a:spcPct val="150000"/>
              </a:lnSpc>
              <a:buFont typeface="Wingdings" panose="05000000000000000000" pitchFamily="2" charset="2"/>
              <a:buChar char="Ø"/>
            </a:pPr>
            <a:r>
              <a:rPr lang="fa-IR" sz="2800" dirty="0">
                <a:solidFill>
                  <a:srgbClr val="FF0000"/>
                </a:solidFill>
                <a:cs typeface="B Titr" panose="00000700000000000000" pitchFamily="2" charset="-78"/>
              </a:rPr>
              <a:t>فهرست مطالب ارائه</a:t>
            </a:r>
          </a:p>
          <a:p>
            <a:pPr marL="0" indent="0" algn="just" rtl="1">
              <a:lnSpc>
                <a:spcPct val="150000"/>
              </a:lnSpc>
              <a:buNone/>
            </a:pPr>
            <a:r>
              <a:rPr lang="fa-IR" sz="2800" dirty="0">
                <a:cs typeface="B Mitra" panose="00000400000000000000" pitchFamily="2" charset="-78"/>
              </a:rPr>
              <a:t>1.مقدمه و هدف مطالعه</a:t>
            </a:r>
          </a:p>
          <a:p>
            <a:pPr marL="0" indent="0" algn="just" rtl="1">
              <a:lnSpc>
                <a:spcPct val="150000"/>
              </a:lnSpc>
              <a:buNone/>
            </a:pPr>
            <a:r>
              <a:rPr lang="fa-IR" sz="2800" dirty="0">
                <a:cs typeface="B Mitra" panose="00000400000000000000" pitchFamily="2" charset="-78"/>
              </a:rPr>
              <a:t> ۲. </a:t>
            </a:r>
            <a:r>
              <a:rPr lang="fa-IR" sz="2800" dirty="0" err="1">
                <a:cs typeface="B Mitra" panose="00000400000000000000" pitchFamily="2" charset="-78"/>
              </a:rPr>
              <a:t>داده‌ها</a:t>
            </a:r>
            <a:r>
              <a:rPr lang="fa-IR" sz="2800" dirty="0">
                <a:cs typeface="B Mitra" panose="00000400000000000000" pitchFamily="2" charset="-78"/>
              </a:rPr>
              <a:t> و </a:t>
            </a:r>
            <a:r>
              <a:rPr lang="fa-IR" sz="2800" dirty="0" err="1">
                <a:cs typeface="B Mitra" panose="00000400000000000000" pitchFamily="2" charset="-78"/>
              </a:rPr>
              <a:t>روش‌ها</a:t>
            </a:r>
            <a:endParaRPr lang="fa-IR" sz="2800" dirty="0">
              <a:cs typeface="B Mitra" panose="00000400000000000000" pitchFamily="2" charset="-78"/>
            </a:endParaRPr>
          </a:p>
          <a:p>
            <a:pPr marL="0" indent="0" algn="just" rtl="1">
              <a:lnSpc>
                <a:spcPct val="150000"/>
              </a:lnSpc>
              <a:buNone/>
            </a:pPr>
            <a:r>
              <a:rPr lang="fa-IR" sz="2800" dirty="0">
                <a:cs typeface="B Mitra" panose="00000400000000000000" pitchFamily="2" charset="-78"/>
              </a:rPr>
              <a:t> ۳. جداول و اشکال کلیدی</a:t>
            </a:r>
          </a:p>
          <a:p>
            <a:pPr marL="0" indent="0" algn="just" rtl="1">
              <a:lnSpc>
                <a:spcPct val="150000"/>
              </a:lnSpc>
              <a:buNone/>
            </a:pPr>
            <a:r>
              <a:rPr lang="fa-IR" sz="2800" dirty="0">
                <a:cs typeface="B Mitra" panose="00000400000000000000" pitchFamily="2" charset="-78"/>
              </a:rPr>
              <a:t> 4. مدل </a:t>
            </a:r>
            <a:r>
              <a:rPr lang="fa-IR" sz="2800" dirty="0" err="1">
                <a:cs typeface="B Mitra" panose="00000400000000000000" pitchFamily="2" charset="-78"/>
              </a:rPr>
              <a:t>کاکس</a:t>
            </a:r>
            <a:r>
              <a:rPr lang="fa-IR" sz="2800" dirty="0">
                <a:cs typeface="B Mitra" panose="00000400000000000000" pitchFamily="2" charset="-78"/>
              </a:rPr>
              <a:t> و فرضیات آن</a:t>
            </a:r>
          </a:p>
          <a:p>
            <a:pPr marL="0" indent="0" algn="just" rtl="1">
              <a:lnSpc>
                <a:spcPct val="150000"/>
              </a:lnSpc>
              <a:buNone/>
            </a:pPr>
            <a:r>
              <a:rPr lang="fa-IR" sz="2800" dirty="0">
                <a:cs typeface="B Mitra" panose="00000400000000000000" pitchFamily="2" charset="-78"/>
              </a:rPr>
              <a:t>۵. معرفی مدل </a:t>
            </a:r>
            <a:r>
              <a:rPr lang="fa-IR" sz="2800" dirty="0" err="1">
                <a:cs typeface="B Mitra" panose="00000400000000000000" pitchFamily="2" charset="-78"/>
              </a:rPr>
              <a:t>کاکس</a:t>
            </a:r>
            <a:r>
              <a:rPr lang="fa-IR" sz="2800" dirty="0">
                <a:cs typeface="B Mitra" panose="00000400000000000000" pitchFamily="2" charset="-78"/>
              </a:rPr>
              <a:t> با شکنندگی مشترک</a:t>
            </a:r>
          </a:p>
          <a:p>
            <a:pPr marL="0" indent="0" algn="just" rtl="1">
              <a:lnSpc>
                <a:spcPct val="150000"/>
              </a:lnSpc>
              <a:buNone/>
            </a:pPr>
            <a:r>
              <a:rPr lang="fa-IR" sz="2800" dirty="0">
                <a:cs typeface="B Mitra" panose="00000400000000000000" pitchFamily="2" charset="-78"/>
              </a:rPr>
              <a:t> ۶. مقایسه </a:t>
            </a:r>
            <a:r>
              <a:rPr lang="fa-IR" sz="2800" dirty="0" err="1">
                <a:cs typeface="B Mitra" panose="00000400000000000000" pitchFamily="2" charset="-78"/>
              </a:rPr>
              <a:t>مدل‌های</a:t>
            </a:r>
            <a:r>
              <a:rPr lang="fa-IR" sz="2800" dirty="0">
                <a:cs typeface="B Mitra" panose="00000400000000000000" pitchFamily="2" charset="-78"/>
              </a:rPr>
              <a:t> با و بدون شکنندگی</a:t>
            </a:r>
          </a:p>
          <a:p>
            <a:pPr marL="0" indent="0" algn="just" rtl="1">
              <a:lnSpc>
                <a:spcPct val="150000"/>
              </a:lnSpc>
              <a:buNone/>
            </a:pPr>
            <a:r>
              <a:rPr lang="fa-IR" sz="2800" dirty="0">
                <a:cs typeface="B Mitra" panose="00000400000000000000" pitchFamily="2" charset="-78"/>
              </a:rPr>
              <a:t> ۷. نتایج و ارزیابی برازش مدل</a:t>
            </a:r>
          </a:p>
          <a:p>
            <a:pPr marL="0" indent="0" algn="just" rtl="1">
              <a:lnSpc>
                <a:spcPct val="150000"/>
              </a:lnSpc>
              <a:buNone/>
            </a:pPr>
            <a:r>
              <a:rPr lang="fa-IR" sz="2800" dirty="0">
                <a:cs typeface="B Mitra" panose="00000400000000000000" pitchFamily="2" charset="-78"/>
              </a:rPr>
              <a:t>  ۸. </a:t>
            </a:r>
            <a:r>
              <a:rPr lang="fa-IR" sz="2800" dirty="0" err="1">
                <a:cs typeface="B Mitra" panose="00000400000000000000" pitchFamily="2" charset="-78"/>
              </a:rPr>
              <a:t>نتیجه‌گیری</a:t>
            </a:r>
            <a:r>
              <a:rPr lang="fa-IR" sz="2800" dirty="0">
                <a:cs typeface="B Mitra" panose="00000400000000000000" pitchFamily="2" charset="-78"/>
              </a:rPr>
              <a:t> و پیشنهادات</a:t>
            </a:r>
          </a:p>
        </p:txBody>
      </p:sp>
      <p:sp>
        <p:nvSpPr>
          <p:cNvPr id="4" name="Date Placeholder 3"/>
          <p:cNvSpPr>
            <a:spLocks noGrp="1"/>
          </p:cNvSpPr>
          <p:nvPr>
            <p:ph type="dt" sz="half" idx="10"/>
          </p:nvPr>
        </p:nvSpPr>
        <p:spPr/>
        <p:txBody>
          <a:bodyPr/>
          <a:lstStyle/>
          <a:p>
            <a:fld id="{C58D5B53-42F5-4554-AFC5-C01244D78FC7}"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3</a:t>
            </a:fld>
            <a:endParaRPr lang="en-US"/>
          </a:p>
        </p:txBody>
      </p:sp>
    </p:spTree>
    <p:extLst>
      <p:ext uri="{BB962C8B-B14F-4D97-AF65-F5344CB8AC3E}">
        <p14:creationId xmlns:p14="http://schemas.microsoft.com/office/powerpoint/2010/main" val="414975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Autofit/>
          </a:bodyPr>
          <a:lstStyle/>
          <a:p>
            <a:pPr>
              <a:lnSpc>
                <a:spcPct val="150000"/>
              </a:lnSpc>
            </a:pPr>
            <a:r>
              <a:rPr lang="en-US" sz="2800" b="1" dirty="0">
                <a:solidFill>
                  <a:srgbClr val="FF0000"/>
                </a:solidFill>
                <a:cs typeface="B Titr" panose="00000700000000000000" pitchFamily="2" charset="-78"/>
              </a:rPr>
              <a:t>AIC (Akaike Information Criterion)</a:t>
            </a:r>
            <a:r>
              <a:rPr lang="fa-IR" sz="2800" b="1" dirty="0">
                <a:solidFill>
                  <a:srgbClr val="FF0000"/>
                </a:solidFill>
                <a:cs typeface="B Titr" panose="00000700000000000000" pitchFamily="2" charset="-78"/>
              </a:rPr>
              <a:t> مفهوم</a:t>
            </a:r>
          </a:p>
        </p:txBody>
      </p:sp>
      <p:sp>
        <p:nvSpPr>
          <p:cNvPr id="3" name="Content Placeholder 2"/>
          <p:cNvSpPr>
            <a:spLocks noGrp="1"/>
          </p:cNvSpPr>
          <p:nvPr>
            <p:ph idx="1"/>
          </p:nvPr>
        </p:nvSpPr>
        <p:spPr>
          <a:xfrm>
            <a:off x="342900" y="1417638"/>
            <a:ext cx="8458200" cy="4525963"/>
          </a:xfrm>
        </p:spPr>
        <p:txBody>
          <a:bodyPr>
            <a:normAutofit/>
          </a:bodyPr>
          <a:lstStyle/>
          <a:p>
            <a:pPr algn="r" rtl="1">
              <a:lnSpc>
                <a:spcPct val="150000"/>
              </a:lnSpc>
              <a:buFont typeface="Courier New" panose="02070309020205020404" pitchFamily="49" charset="0"/>
              <a:buChar char="o"/>
            </a:pPr>
            <a:r>
              <a:rPr lang="fa-IR" sz="2400" dirty="0">
                <a:cs typeface="B Roya" pitchFamily="2" charset="-78"/>
              </a:rPr>
              <a:t>این شاخص به ما </a:t>
            </a:r>
            <a:r>
              <a:rPr lang="fa-IR" sz="2400" dirty="0" err="1">
                <a:cs typeface="B Roya" pitchFamily="2" charset="-78"/>
              </a:rPr>
              <a:t>می‌گوید</a:t>
            </a:r>
            <a:r>
              <a:rPr lang="fa-IR" sz="2400" dirty="0">
                <a:cs typeface="B Roya" pitchFamily="2" charset="-78"/>
              </a:rPr>
              <a:t> که مدل چقدر ساده و در عین حال دقیق است. </a:t>
            </a:r>
            <a:r>
              <a:rPr lang="fa-IR" sz="2400" dirty="0" err="1">
                <a:cs typeface="B Roya" pitchFamily="2" charset="-78"/>
              </a:rPr>
              <a:t>مدل‌های</a:t>
            </a:r>
            <a:r>
              <a:rPr lang="fa-IR" sz="2400" dirty="0">
                <a:cs typeface="B Roya" pitchFamily="2" charset="-78"/>
              </a:rPr>
              <a:t> پیچیده ممکن است خیلی دقیق باشند، ولی از طرف دیگر </a:t>
            </a:r>
            <a:r>
              <a:rPr lang="fa-IR" sz="2400" dirty="0" err="1">
                <a:cs typeface="B Roya" pitchFamily="2" charset="-78"/>
              </a:rPr>
              <a:t>می‌توانند</a:t>
            </a:r>
            <a:r>
              <a:rPr lang="fa-IR" sz="2400" dirty="0">
                <a:cs typeface="B Roya" pitchFamily="2" charset="-78"/>
              </a:rPr>
              <a:t> </a:t>
            </a:r>
            <a:r>
              <a:rPr lang="fa-IR" sz="2400" dirty="0" err="1">
                <a:cs typeface="B Roya" pitchFamily="2" charset="-78"/>
              </a:rPr>
              <a:t>شبیه‌سازی</a:t>
            </a:r>
            <a:r>
              <a:rPr lang="fa-IR" sz="2400" dirty="0">
                <a:cs typeface="B Roya" pitchFamily="2" charset="-78"/>
              </a:rPr>
              <a:t> بیش از حد </a:t>
            </a:r>
            <a:r>
              <a:rPr lang="fa-IR" sz="2400" dirty="0" err="1">
                <a:cs typeface="B Roya" pitchFamily="2" charset="-78"/>
              </a:rPr>
              <a:t>داده‌ها</a:t>
            </a:r>
            <a:r>
              <a:rPr lang="fa-IR" sz="2400" dirty="0">
                <a:cs typeface="B Roya" pitchFamily="2" charset="-78"/>
              </a:rPr>
              <a:t> باشند.(مشکل بیش ‌</a:t>
            </a:r>
            <a:r>
              <a:rPr lang="fa-IR" sz="2400" dirty="0" err="1">
                <a:cs typeface="B Roya" pitchFamily="2" charset="-78"/>
              </a:rPr>
              <a:t>برازشی</a:t>
            </a:r>
            <a:r>
              <a:rPr lang="fa-IR" sz="2400" dirty="0">
                <a:cs typeface="B Roya" pitchFamily="2" charset="-78"/>
              </a:rPr>
              <a:t>)</a:t>
            </a:r>
          </a:p>
          <a:p>
            <a:pPr algn="r" rtl="1">
              <a:lnSpc>
                <a:spcPct val="150000"/>
              </a:lnSpc>
              <a:buFont typeface="Courier New" panose="02070309020205020404" pitchFamily="49" charset="0"/>
              <a:buChar char="o"/>
            </a:pPr>
            <a:r>
              <a:rPr lang="en-US" sz="2400" dirty="0">
                <a:cs typeface="B Roya" pitchFamily="2" charset="-78"/>
              </a:rPr>
              <a:t>AIC </a:t>
            </a:r>
            <a:r>
              <a:rPr lang="fa-IR" sz="2400" dirty="0">
                <a:cs typeface="B Roya" pitchFamily="2" charset="-78"/>
              </a:rPr>
              <a:t>کمتر به این معناست که مدل </a:t>
            </a:r>
            <a:r>
              <a:rPr lang="fa-IR" sz="2400" dirty="0" err="1">
                <a:cs typeface="B Roya" pitchFamily="2" charset="-78"/>
              </a:rPr>
              <a:t>ساده‌تر</a:t>
            </a:r>
            <a:r>
              <a:rPr lang="fa-IR" sz="2400" dirty="0">
                <a:cs typeface="B Roya" pitchFamily="2" charset="-78"/>
              </a:rPr>
              <a:t> و </a:t>
            </a:r>
            <a:r>
              <a:rPr lang="fa-IR" sz="2400" dirty="0" err="1">
                <a:cs typeface="B Roya" pitchFamily="2" charset="-78"/>
              </a:rPr>
              <a:t>دقیق‌تر</a:t>
            </a:r>
            <a:r>
              <a:rPr lang="fa-IR" sz="2400" dirty="0">
                <a:cs typeface="B Roya" pitchFamily="2" charset="-78"/>
              </a:rPr>
              <a:t> است. بنابراین، هر چه </a:t>
            </a:r>
            <a:r>
              <a:rPr lang="en-US" sz="2400" dirty="0">
                <a:cs typeface="B Roya" pitchFamily="2" charset="-78"/>
              </a:rPr>
              <a:t>AIC </a:t>
            </a:r>
            <a:r>
              <a:rPr lang="fa-IR" sz="2400" dirty="0">
                <a:cs typeface="B Roya" pitchFamily="2" charset="-78"/>
              </a:rPr>
              <a:t>کمتر باشد، مدل بهتر است.</a:t>
            </a:r>
          </a:p>
          <a:p>
            <a:pPr marL="0" indent="0" algn="r" rtl="1">
              <a:lnSpc>
                <a:spcPct val="150000"/>
              </a:lnSpc>
              <a:buNone/>
            </a:pPr>
            <a:endParaRPr lang="fa-IR" sz="2400" dirty="0">
              <a:cs typeface="B Roya" pitchFamily="2" charset="-78"/>
            </a:endParaRPr>
          </a:p>
        </p:txBody>
      </p:sp>
      <p:sp>
        <p:nvSpPr>
          <p:cNvPr id="4" name="Date Placeholder 3"/>
          <p:cNvSpPr>
            <a:spLocks noGrp="1"/>
          </p:cNvSpPr>
          <p:nvPr>
            <p:ph type="dt" sz="half" idx="10"/>
          </p:nvPr>
        </p:nvSpPr>
        <p:spPr/>
        <p:txBody>
          <a:bodyPr/>
          <a:lstStyle/>
          <a:p>
            <a:fld id="{862BB379-EEC3-407D-A424-0FE6BF8F09FC}"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30</a:t>
            </a:fld>
            <a:endParaRPr lang="en-US"/>
          </a:p>
        </p:txBody>
      </p:sp>
      <p:pic>
        <p:nvPicPr>
          <p:cNvPr id="7" name="Picture 6">
            <a:extLst>
              <a:ext uri="{FF2B5EF4-FFF2-40B4-BE49-F238E27FC236}">
                <a16:creationId xmlns:a16="http://schemas.microsoft.com/office/drawing/2014/main" id="{ED378F01-5C90-1FBB-535A-3E237870AF43}"/>
              </a:ext>
            </a:extLst>
          </p:cNvPr>
          <p:cNvPicPr>
            <a:picLocks noChangeAspect="1"/>
          </p:cNvPicPr>
          <p:nvPr/>
        </p:nvPicPr>
        <p:blipFill>
          <a:blip r:embed="rId3"/>
          <a:stretch>
            <a:fillRect/>
          </a:stretch>
        </p:blipFill>
        <p:spPr>
          <a:xfrm>
            <a:off x="1560095" y="4399547"/>
            <a:ext cx="3886200" cy="1524001"/>
          </a:xfrm>
          <a:prstGeom prst="rect">
            <a:avLst/>
          </a:prstGeom>
        </p:spPr>
      </p:pic>
    </p:spTree>
    <p:extLst>
      <p:ext uri="{BB962C8B-B14F-4D97-AF65-F5344CB8AC3E}">
        <p14:creationId xmlns:p14="http://schemas.microsoft.com/office/powerpoint/2010/main" val="1273864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79725"/>
            <a:ext cx="8686799" cy="3978275"/>
          </a:xfrm>
        </p:spPr>
        <p:txBody>
          <a:bodyPr>
            <a:normAutofit/>
          </a:bodyPr>
          <a:lstStyle/>
          <a:p>
            <a:pPr algn="r" rtl="1">
              <a:lnSpc>
                <a:spcPct val="150000"/>
              </a:lnSpc>
              <a:buFont typeface="Courier New" panose="02070309020205020404" pitchFamily="49" charset="0"/>
              <a:buChar char="o"/>
            </a:pPr>
            <a:r>
              <a:rPr lang="fa-IR" sz="2400" dirty="0">
                <a:cs typeface="B Mitra" panose="00000400000000000000" pitchFamily="2" charset="-78"/>
              </a:rPr>
              <a:t>مدل </a:t>
            </a:r>
            <a:r>
              <a:rPr lang="fa-IR" sz="2400" dirty="0" err="1">
                <a:cs typeface="B Mitra" panose="00000400000000000000" pitchFamily="2" charset="-78"/>
              </a:rPr>
              <a:t>کاکس</a:t>
            </a:r>
            <a:r>
              <a:rPr lang="fa-IR" sz="2400" dirty="0">
                <a:cs typeface="B Mitra" panose="00000400000000000000" pitchFamily="2" charset="-78"/>
              </a:rPr>
              <a:t> با شکنندگی مشترک </a:t>
            </a:r>
            <a:r>
              <a:rPr lang="fa-IR" sz="2400" dirty="0" err="1">
                <a:cs typeface="B Mitra" panose="00000400000000000000" pitchFamily="2" charset="-78"/>
              </a:rPr>
              <a:t>به‌طور</a:t>
            </a:r>
            <a:r>
              <a:rPr lang="fa-IR" sz="2400" dirty="0">
                <a:cs typeface="B Mitra" panose="00000400000000000000" pitchFamily="2" charset="-78"/>
              </a:rPr>
              <a:t> معناداری برازش بهتری دارد (</a:t>
            </a:r>
            <a:r>
              <a:rPr lang="en-US" sz="2400" dirty="0">
                <a:cs typeface="B Mitra" panose="00000400000000000000" pitchFamily="2" charset="-78"/>
              </a:rPr>
              <a:t>C-index </a:t>
            </a:r>
            <a:r>
              <a:rPr lang="fa-IR" sz="2400" dirty="0">
                <a:cs typeface="B Mitra" panose="00000400000000000000" pitchFamily="2" charset="-78"/>
              </a:rPr>
              <a:t>بالاتر، </a:t>
            </a:r>
            <a:r>
              <a:rPr lang="en-US" sz="2400" dirty="0">
                <a:cs typeface="B Mitra" panose="00000400000000000000" pitchFamily="2" charset="-78"/>
              </a:rPr>
              <a:t>AIC </a:t>
            </a:r>
            <a:r>
              <a:rPr lang="fa-IR" sz="2400" dirty="0" err="1">
                <a:cs typeface="B Mitra" panose="00000400000000000000" pitchFamily="2" charset="-78"/>
              </a:rPr>
              <a:t>پایین‌تر</a:t>
            </a:r>
            <a:r>
              <a:rPr lang="fa-IR" sz="2400" dirty="0">
                <a:cs typeface="B Mitra" panose="00000400000000000000" pitchFamily="2" charset="-78"/>
              </a:rPr>
              <a:t> و </a:t>
            </a:r>
            <a:r>
              <a:rPr lang="en-US" sz="2400" dirty="0">
                <a:cs typeface="B Mitra" panose="00000400000000000000" pitchFamily="2" charset="-78"/>
              </a:rPr>
              <a:t>p-value </a:t>
            </a:r>
            <a:r>
              <a:rPr lang="fa-IR" sz="2400" dirty="0">
                <a:cs typeface="B Mitra" panose="00000400000000000000" pitchFamily="2" charset="-78"/>
              </a:rPr>
              <a:t>معنادار برای </a:t>
            </a:r>
            <a:r>
              <a:rPr lang="fa-IR" sz="2400" dirty="0" err="1">
                <a:cs typeface="B Mitra" panose="00000400000000000000" pitchFamily="2" charset="-78"/>
              </a:rPr>
              <a:t>واریانس</a:t>
            </a:r>
            <a:r>
              <a:rPr lang="fa-IR" sz="2400" dirty="0">
                <a:cs typeface="B Mitra" panose="00000400000000000000" pitchFamily="2" charset="-78"/>
              </a:rPr>
              <a:t> شکنندگی). این نشان </a:t>
            </a:r>
            <a:r>
              <a:rPr lang="fa-IR" sz="2400" dirty="0" err="1">
                <a:cs typeface="B Mitra" panose="00000400000000000000" pitchFamily="2" charset="-78"/>
              </a:rPr>
              <a:t>می‌دهد</a:t>
            </a:r>
            <a:r>
              <a:rPr lang="fa-IR" sz="2400" dirty="0">
                <a:cs typeface="B Mitra" panose="00000400000000000000" pitchFamily="2" charset="-78"/>
              </a:rPr>
              <a:t> که در نظر گرفتن وابستگی بین </a:t>
            </a:r>
            <a:r>
              <a:rPr lang="fa-IR" sz="2400" dirty="0" err="1">
                <a:cs typeface="B Mitra" panose="00000400000000000000" pitchFamily="2" charset="-78"/>
              </a:rPr>
              <a:t>داده‌ها</a:t>
            </a:r>
            <a:r>
              <a:rPr lang="fa-IR" sz="2400" dirty="0">
                <a:cs typeface="B Mitra" panose="00000400000000000000" pitchFamily="2" charset="-78"/>
              </a:rPr>
              <a:t> (مانند </a:t>
            </a:r>
            <a:r>
              <a:rPr lang="fa-IR" sz="2400" dirty="0" err="1">
                <a:cs typeface="B Mitra" panose="00000400000000000000" pitchFamily="2" charset="-78"/>
              </a:rPr>
              <a:t>بستری‌های</a:t>
            </a:r>
            <a:r>
              <a:rPr lang="fa-IR" sz="2400" dirty="0">
                <a:cs typeface="B Mitra" panose="00000400000000000000" pitchFamily="2" charset="-78"/>
              </a:rPr>
              <a:t> مکرر بیماران) دقت </a:t>
            </a:r>
            <a:r>
              <a:rPr lang="fa-IR" sz="2400" dirty="0" err="1">
                <a:cs typeface="B Mitra" panose="00000400000000000000" pitchFamily="2" charset="-78"/>
              </a:rPr>
              <a:t>پیش‌بینی</a:t>
            </a:r>
            <a:r>
              <a:rPr lang="fa-IR" sz="2400" dirty="0">
                <a:cs typeface="B Mitra" panose="00000400000000000000" pitchFamily="2" charset="-78"/>
              </a:rPr>
              <a:t> را </a:t>
            </a:r>
            <a:r>
              <a:rPr lang="fa-IR" sz="2400" dirty="0" err="1">
                <a:cs typeface="B Mitra" panose="00000400000000000000" pitchFamily="2" charset="-78"/>
              </a:rPr>
              <a:t>به‌طور</a:t>
            </a:r>
            <a:r>
              <a:rPr lang="fa-IR" sz="2400" dirty="0">
                <a:cs typeface="B Mitra" panose="00000400000000000000" pitchFamily="2" charset="-78"/>
              </a:rPr>
              <a:t> </a:t>
            </a:r>
            <a:r>
              <a:rPr lang="fa-IR" sz="2400" dirty="0" err="1">
                <a:cs typeface="B Mitra" panose="00000400000000000000" pitchFamily="2" charset="-78"/>
              </a:rPr>
              <a:t>قابل‌توجهی</a:t>
            </a:r>
            <a:r>
              <a:rPr lang="fa-IR" sz="2400" dirty="0">
                <a:cs typeface="B Mitra" panose="00000400000000000000" pitchFamily="2" charset="-78"/>
              </a:rPr>
              <a:t> بهبود </a:t>
            </a:r>
            <a:r>
              <a:rPr lang="fa-IR" sz="2400" dirty="0" err="1">
                <a:cs typeface="B Mitra" panose="00000400000000000000" pitchFamily="2" charset="-78"/>
              </a:rPr>
              <a:t>می‌بخشد</a:t>
            </a:r>
            <a:endParaRPr lang="fa-IR" sz="2400" dirty="0">
              <a:cs typeface="B Mitra" panose="00000400000000000000" pitchFamily="2" charset="-78"/>
            </a:endParaRPr>
          </a:p>
          <a:p>
            <a:pPr marL="0" indent="0" algn="r" rtl="1">
              <a:lnSpc>
                <a:spcPct val="150000"/>
              </a:lnSpc>
              <a:buNone/>
            </a:pPr>
            <a:endParaRPr lang="fa-IR" sz="2400" dirty="0">
              <a:cs typeface="B Mitra" panose="00000400000000000000" pitchFamily="2" charset="-78"/>
            </a:endParaRPr>
          </a:p>
        </p:txBody>
      </p:sp>
      <p:pic>
        <p:nvPicPr>
          <p:cNvPr id="15" name="Picture 14">
            <a:extLst>
              <a:ext uri="{FF2B5EF4-FFF2-40B4-BE49-F238E27FC236}">
                <a16:creationId xmlns:a16="http://schemas.microsoft.com/office/drawing/2014/main" id="{59374B9D-F9C2-5C43-8C3B-DA435F2B554E}"/>
              </a:ext>
            </a:extLst>
          </p:cNvPr>
          <p:cNvPicPr>
            <a:picLocks noChangeAspect="1"/>
          </p:cNvPicPr>
          <p:nvPr/>
        </p:nvPicPr>
        <p:blipFill>
          <a:blip r:embed="rId3"/>
          <a:stretch>
            <a:fillRect/>
          </a:stretch>
        </p:blipFill>
        <p:spPr>
          <a:xfrm>
            <a:off x="2088983" y="104441"/>
            <a:ext cx="5514975" cy="2771775"/>
          </a:xfrm>
          <a:prstGeom prst="rect">
            <a:avLst/>
          </a:prstGeom>
        </p:spPr>
      </p:pic>
      <p:sp>
        <p:nvSpPr>
          <p:cNvPr id="2" name="Date Placeholder 1"/>
          <p:cNvSpPr>
            <a:spLocks noGrp="1"/>
          </p:cNvSpPr>
          <p:nvPr>
            <p:ph type="dt" sz="half" idx="10"/>
          </p:nvPr>
        </p:nvSpPr>
        <p:spPr/>
        <p:txBody>
          <a:bodyPr/>
          <a:lstStyle/>
          <a:p>
            <a:fld id="{F9F9789E-CD20-4778-AF7A-DF7613CD21A1}" type="datetime8">
              <a:rPr lang="en-US" smtClean="0"/>
              <a:t>8/30/2025 7:56 AM</a:t>
            </a:fld>
            <a:endParaRPr lang="en-US"/>
          </a:p>
        </p:txBody>
      </p:sp>
      <p:sp>
        <p:nvSpPr>
          <p:cNvPr id="4" name="Slide Number Placeholder 3"/>
          <p:cNvSpPr>
            <a:spLocks noGrp="1"/>
          </p:cNvSpPr>
          <p:nvPr>
            <p:ph type="sldNum" sz="quarter" idx="12"/>
          </p:nvPr>
        </p:nvSpPr>
        <p:spPr/>
        <p:txBody>
          <a:bodyPr/>
          <a:lstStyle/>
          <a:p>
            <a:fld id="{D6C33C35-0BE6-4762-9782-807F11B0A1DC}" type="slidenum">
              <a:rPr lang="en-US" smtClean="0"/>
              <a:t>31</a:t>
            </a:fld>
            <a:endParaRPr lang="en-US"/>
          </a:p>
        </p:txBody>
      </p:sp>
      <p:pic>
        <p:nvPicPr>
          <p:cNvPr id="6" name="Picture 5">
            <a:extLst>
              <a:ext uri="{FF2B5EF4-FFF2-40B4-BE49-F238E27FC236}">
                <a16:creationId xmlns:a16="http://schemas.microsoft.com/office/drawing/2014/main" id="{D540C191-D992-F507-24EC-7D7B51B287D2}"/>
              </a:ext>
            </a:extLst>
          </p:cNvPr>
          <p:cNvPicPr>
            <a:picLocks noChangeAspect="1"/>
          </p:cNvPicPr>
          <p:nvPr/>
        </p:nvPicPr>
        <p:blipFill>
          <a:blip r:embed="rId4"/>
          <a:stretch>
            <a:fillRect/>
          </a:stretch>
        </p:blipFill>
        <p:spPr>
          <a:xfrm>
            <a:off x="1981200" y="4868862"/>
            <a:ext cx="3914775" cy="933450"/>
          </a:xfrm>
          <a:prstGeom prst="rect">
            <a:avLst/>
          </a:prstGeom>
        </p:spPr>
      </p:pic>
    </p:spTree>
    <p:extLst>
      <p:ext uri="{BB962C8B-B14F-4D97-AF65-F5344CB8AC3E}">
        <p14:creationId xmlns:p14="http://schemas.microsoft.com/office/powerpoint/2010/main" val="1934349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8445-ADA0-6060-10C9-FDE4D34188EA}"/>
              </a:ext>
            </a:extLst>
          </p:cNvPr>
          <p:cNvSpPr>
            <a:spLocks noGrp="1"/>
          </p:cNvSpPr>
          <p:nvPr>
            <p:ph type="title"/>
          </p:nvPr>
        </p:nvSpPr>
        <p:spPr/>
        <p:txBody>
          <a:bodyPr>
            <a:normAutofit/>
          </a:bodyPr>
          <a:lstStyle/>
          <a:p>
            <a:pPr algn="r" rtl="1"/>
            <a:r>
              <a:rPr lang="fa-IR" sz="2800" dirty="0">
                <a:solidFill>
                  <a:srgbClr val="FF0000"/>
                </a:solidFill>
                <a:cs typeface="B Titr" panose="00000700000000000000" pitchFamily="2" charset="-78"/>
              </a:rPr>
              <a:t>شکل ۳ – </a:t>
            </a:r>
            <a:r>
              <a:rPr lang="fa-IR" sz="2800" dirty="0" err="1">
                <a:solidFill>
                  <a:srgbClr val="FF0000"/>
                </a:solidFill>
                <a:cs typeface="B Titr" panose="00000700000000000000" pitchFamily="2" charset="-78"/>
              </a:rPr>
              <a:t>ضریب‌های</a:t>
            </a:r>
            <a:r>
              <a:rPr lang="fa-IR" sz="2800" dirty="0">
                <a:solidFill>
                  <a:srgbClr val="FF0000"/>
                </a:solidFill>
                <a:cs typeface="B Titr" panose="00000700000000000000" pitchFamily="2" charset="-78"/>
              </a:rPr>
              <a:t> </a:t>
            </a:r>
            <a:r>
              <a:rPr lang="fa-IR" sz="2800" dirty="0" err="1">
                <a:solidFill>
                  <a:srgbClr val="FF0000"/>
                </a:solidFill>
                <a:cs typeface="B Titr" panose="00000700000000000000" pitchFamily="2" charset="-78"/>
              </a:rPr>
              <a:t>رگرسیون</a:t>
            </a:r>
            <a:r>
              <a:rPr lang="fa-IR" sz="2800" dirty="0">
                <a:solidFill>
                  <a:srgbClr val="FF0000"/>
                </a:solidFill>
                <a:cs typeface="B Titr" panose="00000700000000000000" pitchFamily="2" charset="-78"/>
              </a:rPr>
              <a:t> مدل </a:t>
            </a:r>
            <a:r>
              <a:rPr lang="en-US" sz="2800" dirty="0">
                <a:solidFill>
                  <a:srgbClr val="FF0000"/>
                </a:solidFill>
                <a:cs typeface="B Titr" panose="00000700000000000000" pitchFamily="2" charset="-78"/>
              </a:rPr>
              <a:t>Cox PH</a:t>
            </a:r>
            <a:endParaRPr lang="fa-IR" sz="2800" dirty="0">
              <a:solidFill>
                <a:srgbClr val="FF0000"/>
              </a:solidFill>
              <a:cs typeface="B Titr" panose="00000700000000000000" pitchFamily="2" charset="-78"/>
            </a:endParaRPr>
          </a:p>
        </p:txBody>
      </p:sp>
      <p:pic>
        <p:nvPicPr>
          <p:cNvPr id="9" name="Content Placeholder 8">
            <a:extLst>
              <a:ext uri="{FF2B5EF4-FFF2-40B4-BE49-F238E27FC236}">
                <a16:creationId xmlns:a16="http://schemas.microsoft.com/office/drawing/2014/main" id="{0CC81DDD-E590-0663-E0A8-D71A11A557AF}"/>
              </a:ext>
            </a:extLst>
          </p:cNvPr>
          <p:cNvPicPr>
            <a:picLocks noGrp="1" noChangeAspect="1"/>
          </p:cNvPicPr>
          <p:nvPr>
            <p:ph idx="1"/>
          </p:nvPr>
        </p:nvPicPr>
        <p:blipFill>
          <a:blip r:embed="rId2"/>
          <a:stretch>
            <a:fillRect/>
          </a:stretch>
        </p:blipFill>
        <p:spPr>
          <a:xfrm>
            <a:off x="609600" y="1417638"/>
            <a:ext cx="7543800" cy="5303327"/>
          </a:xfrm>
        </p:spPr>
      </p:pic>
      <p:sp>
        <p:nvSpPr>
          <p:cNvPr id="3" name="Date Placeholder 2"/>
          <p:cNvSpPr>
            <a:spLocks noGrp="1"/>
          </p:cNvSpPr>
          <p:nvPr>
            <p:ph type="dt" sz="half" idx="10"/>
          </p:nvPr>
        </p:nvSpPr>
        <p:spPr/>
        <p:txBody>
          <a:bodyPr/>
          <a:lstStyle/>
          <a:p>
            <a:fld id="{5E592D6E-B4E6-4BB0-A5FF-C0E60C65FEB8}" type="datetime8">
              <a:rPr lang="en-US" smtClean="0"/>
              <a:t>8/30/2025 7:56 AM</a:t>
            </a:fld>
            <a:endParaRPr lang="en-US"/>
          </a:p>
        </p:txBody>
      </p:sp>
      <p:sp>
        <p:nvSpPr>
          <p:cNvPr id="4" name="Slide Number Placeholder 3"/>
          <p:cNvSpPr>
            <a:spLocks noGrp="1"/>
          </p:cNvSpPr>
          <p:nvPr>
            <p:ph type="sldNum" sz="quarter" idx="12"/>
          </p:nvPr>
        </p:nvSpPr>
        <p:spPr/>
        <p:txBody>
          <a:bodyPr/>
          <a:lstStyle/>
          <a:p>
            <a:fld id="{D6C33C35-0BE6-4762-9782-807F11B0A1DC}" type="slidenum">
              <a:rPr lang="en-US" smtClean="0"/>
              <a:t>32</a:t>
            </a:fld>
            <a:endParaRPr lang="en-US"/>
          </a:p>
        </p:txBody>
      </p:sp>
    </p:spTree>
    <p:extLst>
      <p:ext uri="{BB962C8B-B14F-4D97-AF65-F5344CB8AC3E}">
        <p14:creationId xmlns:p14="http://schemas.microsoft.com/office/powerpoint/2010/main" val="2898994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8445-ADA0-6060-10C9-FDE4D34188EA}"/>
              </a:ext>
            </a:extLst>
          </p:cNvPr>
          <p:cNvSpPr>
            <a:spLocks noGrp="1"/>
          </p:cNvSpPr>
          <p:nvPr>
            <p:ph type="title"/>
          </p:nvPr>
        </p:nvSpPr>
        <p:spPr/>
        <p:txBody>
          <a:bodyPr>
            <a:normAutofit/>
          </a:bodyPr>
          <a:lstStyle/>
          <a:p>
            <a:pPr algn="r" rtl="1"/>
            <a:r>
              <a:rPr lang="fa-IR" sz="2800" dirty="0">
                <a:solidFill>
                  <a:srgbClr val="FF0000"/>
                </a:solidFill>
                <a:cs typeface="B Titr" panose="00000700000000000000" pitchFamily="2" charset="-78"/>
              </a:rPr>
              <a:t>شکل ۳ – </a:t>
            </a:r>
            <a:r>
              <a:rPr lang="fa-IR" sz="2800" dirty="0" err="1">
                <a:solidFill>
                  <a:srgbClr val="FF0000"/>
                </a:solidFill>
                <a:cs typeface="B Titr" panose="00000700000000000000" pitchFamily="2" charset="-78"/>
              </a:rPr>
              <a:t>ضریب‌های</a:t>
            </a:r>
            <a:r>
              <a:rPr lang="fa-IR" sz="2800" dirty="0">
                <a:solidFill>
                  <a:srgbClr val="FF0000"/>
                </a:solidFill>
                <a:cs typeface="B Titr" panose="00000700000000000000" pitchFamily="2" charset="-78"/>
              </a:rPr>
              <a:t> </a:t>
            </a:r>
            <a:r>
              <a:rPr lang="fa-IR" sz="2800" dirty="0" err="1">
                <a:solidFill>
                  <a:srgbClr val="FF0000"/>
                </a:solidFill>
                <a:cs typeface="B Titr" panose="00000700000000000000" pitchFamily="2" charset="-78"/>
              </a:rPr>
              <a:t>رگرسیون</a:t>
            </a:r>
            <a:r>
              <a:rPr lang="fa-IR" sz="2800" dirty="0">
                <a:solidFill>
                  <a:srgbClr val="FF0000"/>
                </a:solidFill>
                <a:cs typeface="B Titr" panose="00000700000000000000" pitchFamily="2" charset="-78"/>
              </a:rPr>
              <a:t> مدل </a:t>
            </a:r>
            <a:r>
              <a:rPr lang="en-US" sz="2800" dirty="0">
                <a:solidFill>
                  <a:srgbClr val="FF0000"/>
                </a:solidFill>
                <a:cs typeface="B Titr" panose="00000700000000000000" pitchFamily="2" charset="-78"/>
              </a:rPr>
              <a:t>Cox PH</a:t>
            </a:r>
            <a:endParaRPr lang="fa-IR" sz="2800"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AFC3CB54-66DF-C931-0CAB-EEBAEB2EAFBA}"/>
              </a:ext>
            </a:extLst>
          </p:cNvPr>
          <p:cNvSpPr>
            <a:spLocks noGrp="1"/>
          </p:cNvSpPr>
          <p:nvPr>
            <p:ph idx="1"/>
          </p:nvPr>
        </p:nvSpPr>
        <p:spPr/>
        <p:txBody>
          <a:bodyPr>
            <a:normAutofit fontScale="92500" lnSpcReduction="20000"/>
          </a:bodyPr>
          <a:lstStyle/>
          <a:p>
            <a:pPr algn="r" rtl="1">
              <a:lnSpc>
                <a:spcPct val="150000"/>
              </a:lnSpc>
            </a:pPr>
            <a:r>
              <a:rPr lang="fa-IR" sz="2600" dirty="0">
                <a:cs typeface="B Mitra" panose="00000400000000000000" pitchFamily="2" charset="-78"/>
              </a:rPr>
              <a:t>این شکل </a:t>
            </a:r>
            <a:r>
              <a:rPr lang="fa-IR" sz="2600" dirty="0" err="1">
                <a:cs typeface="B Mitra" panose="00000400000000000000" pitchFamily="2" charset="-78"/>
              </a:rPr>
              <a:t>نشان‌دهنده</a:t>
            </a:r>
            <a:r>
              <a:rPr lang="fa-IR" sz="2600" dirty="0">
                <a:cs typeface="B Mitra" panose="00000400000000000000" pitchFamily="2" charset="-78"/>
              </a:rPr>
              <a:t> </a:t>
            </a:r>
            <a:r>
              <a:rPr lang="fa-IR" sz="2600" dirty="0" err="1">
                <a:cs typeface="B Mitra" panose="00000400000000000000" pitchFamily="2" charset="-78"/>
              </a:rPr>
              <a:t>ضریب‌های</a:t>
            </a:r>
            <a:r>
              <a:rPr lang="fa-IR" sz="2600" dirty="0">
                <a:cs typeface="B Mitra" panose="00000400000000000000" pitchFamily="2" charset="-78"/>
              </a:rPr>
              <a:t> </a:t>
            </a:r>
            <a:r>
              <a:rPr lang="fa-IR" sz="2600" dirty="0" err="1">
                <a:cs typeface="B Mitra" panose="00000400000000000000" pitchFamily="2" charset="-78"/>
              </a:rPr>
              <a:t>رگرسیون</a:t>
            </a:r>
            <a:r>
              <a:rPr lang="fa-IR" sz="2600" dirty="0">
                <a:cs typeface="B Mitra" panose="00000400000000000000" pitchFamily="2" charset="-78"/>
              </a:rPr>
              <a:t> برای متغیرهای مختلف در مدل </a:t>
            </a:r>
            <a:r>
              <a:rPr lang="en-US" sz="2600" dirty="0">
                <a:cs typeface="B Mitra" panose="00000400000000000000" pitchFamily="2" charset="-78"/>
              </a:rPr>
              <a:t>Cox PH </a:t>
            </a:r>
            <a:r>
              <a:rPr lang="fa-IR" sz="2600" dirty="0">
                <a:cs typeface="B Mitra" panose="00000400000000000000" pitchFamily="2" charset="-78"/>
              </a:rPr>
              <a:t>است:</a:t>
            </a:r>
          </a:p>
          <a:p>
            <a:pPr algn="r" rtl="1">
              <a:lnSpc>
                <a:spcPct val="150000"/>
              </a:lnSpc>
              <a:buFont typeface="Arial" panose="020B0604020202020204" pitchFamily="34" charset="0"/>
              <a:buChar char="•"/>
            </a:pPr>
            <a:r>
              <a:rPr lang="fa-IR" sz="2600" dirty="0">
                <a:cs typeface="B Mitra" panose="00000400000000000000" pitchFamily="2" charset="-78"/>
              </a:rPr>
              <a:t>محور عمودی: متغیرهای بالینی مختلف (مثلاً سن، سطح اوره، نبض).</a:t>
            </a:r>
          </a:p>
          <a:p>
            <a:pPr algn="r" rtl="1">
              <a:lnSpc>
                <a:spcPct val="150000"/>
              </a:lnSpc>
              <a:buFont typeface="Arial" panose="020B0604020202020204" pitchFamily="34" charset="0"/>
              <a:buChar char="•"/>
            </a:pPr>
            <a:r>
              <a:rPr lang="fa-IR" sz="2600" dirty="0">
                <a:cs typeface="B Mitra" panose="00000400000000000000" pitchFamily="2" charset="-78"/>
              </a:rPr>
              <a:t>محور افقی: </a:t>
            </a:r>
            <a:r>
              <a:rPr lang="en-US" sz="2600" dirty="0">
                <a:cs typeface="B Mitra" panose="00000400000000000000" pitchFamily="2" charset="-78"/>
              </a:rPr>
              <a:t>log(Hazard Ratio) </a:t>
            </a:r>
            <a:r>
              <a:rPr lang="fa-IR" sz="2600" dirty="0">
                <a:cs typeface="B Mitra" panose="00000400000000000000" pitchFamily="2" charset="-78"/>
              </a:rPr>
              <a:t>که اثر هر متغیر بر خطر مرگ را نشان </a:t>
            </a:r>
            <a:r>
              <a:rPr lang="fa-IR" sz="2600" dirty="0" err="1">
                <a:cs typeface="B Mitra" panose="00000400000000000000" pitchFamily="2" charset="-78"/>
              </a:rPr>
              <a:t>می‌دهد</a:t>
            </a:r>
            <a:r>
              <a:rPr lang="fa-IR" sz="2600" dirty="0">
                <a:cs typeface="B Mitra" panose="00000400000000000000" pitchFamily="2" charset="-78"/>
              </a:rPr>
              <a:t>.</a:t>
            </a:r>
          </a:p>
          <a:p>
            <a:pPr marL="742950" lvl="1" indent="-285750" algn="r" rtl="1">
              <a:lnSpc>
                <a:spcPct val="150000"/>
              </a:lnSpc>
              <a:buFont typeface="Arial" panose="020B0604020202020204" pitchFamily="34" charset="0"/>
              <a:buChar char="•"/>
            </a:pPr>
            <a:r>
              <a:rPr lang="fa-IR" sz="2600" dirty="0">
                <a:cs typeface="B Mitra" panose="00000400000000000000" pitchFamily="2" charset="-78"/>
              </a:rPr>
              <a:t>ضریب مثبت: افزایش خطر مرگ.</a:t>
            </a:r>
          </a:p>
          <a:p>
            <a:pPr marL="742950" lvl="1" indent="-285750" algn="r" rtl="1">
              <a:lnSpc>
                <a:spcPct val="150000"/>
              </a:lnSpc>
              <a:buFont typeface="Arial" panose="020B0604020202020204" pitchFamily="34" charset="0"/>
              <a:buChar char="•"/>
            </a:pPr>
            <a:r>
              <a:rPr lang="fa-IR" sz="2600" dirty="0">
                <a:cs typeface="B Mitra" panose="00000400000000000000" pitchFamily="2" charset="-78"/>
              </a:rPr>
              <a:t>ضریب منفی: کاهش خطر مرگ.</a:t>
            </a:r>
          </a:p>
          <a:p>
            <a:pPr algn="r" rtl="1">
              <a:lnSpc>
                <a:spcPct val="150000"/>
              </a:lnSpc>
            </a:pPr>
            <a:r>
              <a:rPr lang="fa-IR" sz="2600" dirty="0">
                <a:cs typeface="B Mitra" panose="00000400000000000000" pitchFamily="2" charset="-78"/>
              </a:rPr>
              <a:t>این نمودار همچنین محدوده اطمینان ۹۵% را برای هر ضریب نمایش </a:t>
            </a:r>
            <a:r>
              <a:rPr lang="fa-IR" sz="2600" dirty="0" err="1">
                <a:cs typeface="B Mitra" panose="00000400000000000000" pitchFamily="2" charset="-78"/>
              </a:rPr>
              <a:t>می‌دهد</a:t>
            </a:r>
            <a:r>
              <a:rPr lang="fa-IR" sz="2600" dirty="0">
                <a:cs typeface="B Mitra" panose="00000400000000000000" pitchFamily="2" charset="-78"/>
              </a:rPr>
              <a:t>. متغیرهای معنادار </a:t>
            </a:r>
            <a:r>
              <a:rPr lang="fa-IR" sz="2600" dirty="0" err="1">
                <a:cs typeface="B Mitra" panose="00000400000000000000" pitchFamily="2" charset="-78"/>
              </a:rPr>
              <a:t>آن‌هایی</a:t>
            </a:r>
            <a:r>
              <a:rPr lang="fa-IR" sz="2600" dirty="0">
                <a:cs typeface="B Mitra" panose="00000400000000000000" pitchFamily="2" charset="-78"/>
              </a:rPr>
              <a:t> هستند که محدوده اطمینان شامل صفر نباشد.</a:t>
            </a:r>
          </a:p>
          <a:p>
            <a:endParaRPr lang="fa-IR" dirty="0"/>
          </a:p>
        </p:txBody>
      </p:sp>
      <p:sp>
        <p:nvSpPr>
          <p:cNvPr id="4" name="Date Placeholder 3"/>
          <p:cNvSpPr>
            <a:spLocks noGrp="1"/>
          </p:cNvSpPr>
          <p:nvPr>
            <p:ph type="dt" sz="half" idx="10"/>
          </p:nvPr>
        </p:nvSpPr>
        <p:spPr/>
        <p:txBody>
          <a:bodyPr/>
          <a:lstStyle/>
          <a:p>
            <a:fld id="{D096C39E-B680-4A85-AF25-F916E7A092A1}"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33</a:t>
            </a:fld>
            <a:endParaRPr lang="en-US"/>
          </a:p>
        </p:txBody>
      </p:sp>
    </p:spTree>
    <p:extLst>
      <p:ext uri="{BB962C8B-B14F-4D97-AF65-F5344CB8AC3E}">
        <p14:creationId xmlns:p14="http://schemas.microsoft.com/office/powerpoint/2010/main" val="3172955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FBD70E-790B-C6AF-65C6-1DC8172F3936}"/>
              </a:ext>
            </a:extLst>
          </p:cNvPr>
          <p:cNvPicPr>
            <a:picLocks noGrp="1" noChangeAspect="1"/>
          </p:cNvPicPr>
          <p:nvPr>
            <p:ph idx="1"/>
          </p:nvPr>
        </p:nvPicPr>
        <p:blipFill>
          <a:blip r:embed="rId2"/>
          <a:stretch>
            <a:fillRect/>
          </a:stretch>
        </p:blipFill>
        <p:spPr>
          <a:xfrm>
            <a:off x="533400" y="457200"/>
            <a:ext cx="7773133" cy="6289061"/>
          </a:xfrm>
        </p:spPr>
      </p:pic>
      <p:sp>
        <p:nvSpPr>
          <p:cNvPr id="2" name="Date Placeholder 1"/>
          <p:cNvSpPr>
            <a:spLocks noGrp="1"/>
          </p:cNvSpPr>
          <p:nvPr>
            <p:ph type="dt" sz="half" idx="10"/>
          </p:nvPr>
        </p:nvSpPr>
        <p:spPr/>
        <p:txBody>
          <a:bodyPr/>
          <a:lstStyle/>
          <a:p>
            <a:fld id="{05C36369-418E-46DB-960A-A5D9078F41E7}" type="datetime8">
              <a:rPr lang="en-US" smtClean="0"/>
              <a:t>8/30/2025 7:56 AM</a:t>
            </a:fld>
            <a:endParaRPr lang="en-US"/>
          </a:p>
        </p:txBody>
      </p:sp>
      <p:sp>
        <p:nvSpPr>
          <p:cNvPr id="3" name="Slide Number Placeholder 2"/>
          <p:cNvSpPr>
            <a:spLocks noGrp="1"/>
          </p:cNvSpPr>
          <p:nvPr>
            <p:ph type="sldNum" sz="quarter" idx="12"/>
          </p:nvPr>
        </p:nvSpPr>
        <p:spPr/>
        <p:txBody>
          <a:bodyPr/>
          <a:lstStyle/>
          <a:p>
            <a:fld id="{D6C33C35-0BE6-4762-9782-807F11B0A1DC}" type="slidenum">
              <a:rPr lang="en-US" smtClean="0"/>
              <a:t>34</a:t>
            </a:fld>
            <a:endParaRPr lang="en-US"/>
          </a:p>
        </p:txBody>
      </p:sp>
    </p:spTree>
    <p:extLst>
      <p:ext uri="{BB962C8B-B14F-4D97-AF65-F5344CB8AC3E}">
        <p14:creationId xmlns:p14="http://schemas.microsoft.com/office/powerpoint/2010/main" val="2170530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42107"/>
            <a:ext cx="8610600" cy="1143000"/>
          </a:xfrm>
        </p:spPr>
        <p:txBody>
          <a:bodyPr>
            <a:noAutofit/>
          </a:bodyPr>
          <a:lstStyle/>
          <a:p>
            <a:pPr algn="r" rtl="1">
              <a:lnSpc>
                <a:spcPct val="150000"/>
              </a:lnSpc>
            </a:pPr>
            <a:r>
              <a:rPr lang="fa-IR" sz="2800" b="1" dirty="0">
                <a:solidFill>
                  <a:srgbClr val="FF0000"/>
                </a:solidFill>
                <a:cs typeface="B Titr" panose="00000700000000000000" pitchFamily="2" charset="-78"/>
              </a:rPr>
              <a:t>جدول شماره4. نتایج  اثر </a:t>
            </a:r>
            <a:r>
              <a:rPr lang="en-US" sz="2800" b="1" dirty="0">
                <a:solidFill>
                  <a:srgbClr val="FF0000"/>
                </a:solidFill>
                <a:cs typeface="B Titr" panose="00000700000000000000" pitchFamily="2" charset="-78"/>
              </a:rPr>
              <a:t>ADHERE </a:t>
            </a:r>
            <a:r>
              <a:rPr lang="fa-IR" sz="2800" b="1" dirty="0">
                <a:solidFill>
                  <a:srgbClr val="FF0000"/>
                </a:solidFill>
                <a:cs typeface="B Titr" panose="00000700000000000000" pitchFamily="2" charset="-78"/>
              </a:rPr>
              <a:t> تحت مدل </a:t>
            </a:r>
            <a:r>
              <a:rPr lang="en-US" sz="2800" b="1" dirty="0">
                <a:solidFill>
                  <a:srgbClr val="FF0000"/>
                </a:solidFill>
                <a:cs typeface="B Titr" panose="00000700000000000000" pitchFamily="2" charset="-78"/>
              </a:rPr>
              <a:t> Cox PH </a:t>
            </a:r>
            <a:r>
              <a:rPr lang="fa-IR" sz="2800" b="1" dirty="0">
                <a:solidFill>
                  <a:srgbClr val="FF0000"/>
                </a:solidFill>
                <a:cs typeface="B Titr" panose="00000700000000000000" pitchFamily="2" charset="-78"/>
              </a:rPr>
              <a:t>با و بدون </a:t>
            </a:r>
            <a:r>
              <a:rPr lang="en-US" sz="2800" b="1" dirty="0">
                <a:solidFill>
                  <a:srgbClr val="FF0000"/>
                </a:solidFill>
                <a:cs typeface="B Titr" panose="00000700000000000000" pitchFamily="2" charset="-78"/>
              </a:rPr>
              <a:t>  </a:t>
            </a:r>
            <a:r>
              <a:rPr lang="fa-IR" sz="2800" b="1" dirty="0">
                <a:solidFill>
                  <a:srgbClr val="FF0000"/>
                </a:solidFill>
                <a:cs typeface="B Titr" panose="00000700000000000000" pitchFamily="2" charset="-78"/>
              </a:rPr>
              <a:t>شکنندگی مشترک</a:t>
            </a:r>
          </a:p>
        </p:txBody>
      </p:sp>
      <p:sp>
        <p:nvSpPr>
          <p:cNvPr id="3" name="Content Placeholder 2"/>
          <p:cNvSpPr>
            <a:spLocks noGrp="1"/>
          </p:cNvSpPr>
          <p:nvPr>
            <p:ph idx="1"/>
          </p:nvPr>
        </p:nvSpPr>
        <p:spPr>
          <a:xfrm>
            <a:off x="342900" y="1600200"/>
            <a:ext cx="8458200" cy="4525963"/>
          </a:xfrm>
        </p:spPr>
        <p:txBody>
          <a:bodyPr>
            <a:normAutofit/>
          </a:bodyPr>
          <a:lstStyle/>
          <a:p>
            <a:pPr algn="r" rtl="1">
              <a:lnSpc>
                <a:spcPct val="150000"/>
              </a:lnSpc>
              <a:buFont typeface="Courier New" panose="02070309020205020404" pitchFamily="49" charset="0"/>
              <a:buChar char="o"/>
            </a:pPr>
            <a:r>
              <a:rPr lang="fa-IR" sz="2400" dirty="0">
                <a:cs typeface="B Mitra" panose="00000400000000000000" pitchFamily="2" charset="-78"/>
              </a:rPr>
              <a:t>شاخص </a:t>
            </a:r>
            <a:r>
              <a:rPr lang="en-US" sz="2400" dirty="0">
                <a:cs typeface="B Mitra" panose="00000400000000000000" pitchFamily="2" charset="-78"/>
              </a:rPr>
              <a:t> </a:t>
            </a:r>
            <a:r>
              <a:rPr lang="en-US" sz="2000" dirty="0">
                <a:cs typeface="B Mitra" panose="00000400000000000000" pitchFamily="2" charset="-78"/>
              </a:rPr>
              <a:t>ADHERE</a:t>
            </a:r>
            <a:r>
              <a:rPr lang="en-US" sz="2400" dirty="0">
                <a:cs typeface="B Mitra" panose="00000400000000000000" pitchFamily="2" charset="-78"/>
              </a:rPr>
              <a:t> </a:t>
            </a:r>
            <a:r>
              <a:rPr lang="fa-IR" sz="2400" dirty="0">
                <a:cs typeface="B Mitra" panose="00000400000000000000" pitchFamily="2" charset="-78"/>
              </a:rPr>
              <a:t>این شاخص با استفاده از ترکیب چندین عامل کلیدی، خطر مرگ بیمار را در طی بستری یا پس از ترخیص ارزیابی </a:t>
            </a:r>
            <a:r>
              <a:rPr lang="fa-IR" sz="2400" dirty="0" err="1">
                <a:cs typeface="B Mitra" panose="00000400000000000000" pitchFamily="2" charset="-78"/>
              </a:rPr>
              <a:t>می‌کند</a:t>
            </a:r>
            <a:endParaRPr lang="fa-IR" sz="2400" dirty="0">
              <a:cs typeface="B Mitra" panose="00000400000000000000" pitchFamily="2" charset="-78"/>
            </a:endParaRPr>
          </a:p>
          <a:p>
            <a:pPr algn="r" rtl="1">
              <a:lnSpc>
                <a:spcPct val="150000"/>
              </a:lnSpc>
              <a:buFont typeface="Courier New" panose="02070309020205020404" pitchFamily="49" charset="0"/>
              <a:buChar char="o"/>
            </a:pPr>
            <a:r>
              <a:rPr lang="fa-IR" sz="2400" dirty="0">
                <a:cs typeface="B Mitra" panose="00000400000000000000" pitchFamily="2" charset="-78"/>
              </a:rPr>
              <a:t>سطح </a:t>
            </a:r>
            <a:r>
              <a:rPr lang="fa-IR" sz="2400" dirty="0" err="1">
                <a:cs typeface="B Mitra" panose="00000400000000000000" pitchFamily="2" charset="-78"/>
              </a:rPr>
              <a:t>کراتینین</a:t>
            </a:r>
            <a:r>
              <a:rPr lang="fa-IR" sz="2400" dirty="0">
                <a:cs typeface="B Mitra" panose="00000400000000000000" pitchFamily="2" charset="-78"/>
              </a:rPr>
              <a:t> خون (که معیاری برای عملکرد کلیه است) ، فشار خون </a:t>
            </a:r>
            <a:r>
              <a:rPr lang="fa-IR" sz="2400" dirty="0" err="1">
                <a:cs typeface="B Mitra" panose="00000400000000000000" pitchFamily="2" charset="-78"/>
              </a:rPr>
              <a:t>سیستولیک</a:t>
            </a:r>
            <a:r>
              <a:rPr lang="fa-IR" sz="2400" dirty="0">
                <a:cs typeface="B Mitra" panose="00000400000000000000" pitchFamily="2" charset="-78"/>
              </a:rPr>
              <a:t>، نشانگرهای عملکرد کلیه و سن</a:t>
            </a:r>
          </a:p>
          <a:p>
            <a:pPr algn="r" rtl="1">
              <a:lnSpc>
                <a:spcPct val="150000"/>
              </a:lnSpc>
              <a:buFont typeface="Courier New" panose="02070309020205020404" pitchFamily="49" charset="0"/>
              <a:buChar char="o"/>
            </a:pPr>
            <a:r>
              <a:rPr lang="fa-IR" sz="2400" dirty="0">
                <a:cs typeface="B Mitra" panose="00000400000000000000" pitchFamily="2" charset="-78"/>
              </a:rPr>
              <a:t>شاخص </a:t>
            </a:r>
            <a:r>
              <a:rPr lang="en-US" sz="2400" dirty="0">
                <a:cs typeface="B Mitra" panose="00000400000000000000" pitchFamily="2" charset="-78"/>
              </a:rPr>
              <a:t> </a:t>
            </a:r>
            <a:r>
              <a:rPr lang="en-US" sz="2000" dirty="0">
                <a:cs typeface="B Mitra" panose="00000400000000000000" pitchFamily="2" charset="-78"/>
              </a:rPr>
              <a:t>ADHERE </a:t>
            </a:r>
            <a:r>
              <a:rPr lang="fa-IR" sz="2400" dirty="0">
                <a:cs typeface="B Mitra" panose="00000400000000000000" pitchFamily="2" charset="-78"/>
              </a:rPr>
              <a:t>یک ابزار استاندارد پزشکی است که با ترکیب چند آزمایش ساده (مثل فشار خون و </a:t>
            </a:r>
            <a:r>
              <a:rPr lang="fa-IR" sz="2400" dirty="0" err="1">
                <a:cs typeface="B Mitra" panose="00000400000000000000" pitchFamily="2" charset="-78"/>
              </a:rPr>
              <a:t>کراتینین</a:t>
            </a:r>
            <a:r>
              <a:rPr lang="fa-IR" sz="2400" dirty="0">
                <a:cs typeface="B Mitra" panose="00000400000000000000" pitchFamily="2" charset="-78"/>
              </a:rPr>
              <a:t>)، </a:t>
            </a:r>
            <a:r>
              <a:rPr lang="fa-IR" sz="2400" dirty="0" err="1">
                <a:cs typeface="B Mitra" panose="00000400000000000000" pitchFamily="2" charset="-78"/>
              </a:rPr>
              <a:t>پیش‌بینی</a:t>
            </a:r>
            <a:r>
              <a:rPr lang="fa-IR" sz="2400" dirty="0">
                <a:cs typeface="B Mitra" panose="00000400000000000000" pitchFamily="2" charset="-78"/>
              </a:rPr>
              <a:t> </a:t>
            </a:r>
            <a:r>
              <a:rPr lang="fa-IR" sz="2400" dirty="0" err="1">
                <a:cs typeface="B Mitra" panose="00000400000000000000" pitchFamily="2" charset="-78"/>
              </a:rPr>
              <a:t>می‌کند</a:t>
            </a:r>
            <a:r>
              <a:rPr lang="fa-IR" sz="2400" dirty="0">
                <a:cs typeface="B Mitra" panose="00000400000000000000" pitchFamily="2" charset="-78"/>
              </a:rPr>
              <a:t> که کدام بیماران نارسایی قلبی در خطر بیشتری هستند.</a:t>
            </a:r>
            <a:r>
              <a:rPr lang="fa-IR" sz="1400" dirty="0"/>
              <a:t> </a:t>
            </a:r>
            <a:endParaRPr lang="fa-IR" sz="2400" dirty="0">
              <a:cs typeface="B Mitra" panose="00000400000000000000" pitchFamily="2" charset="-78"/>
            </a:endParaRPr>
          </a:p>
        </p:txBody>
      </p:sp>
      <p:sp>
        <p:nvSpPr>
          <p:cNvPr id="4" name="Date Placeholder 3"/>
          <p:cNvSpPr>
            <a:spLocks noGrp="1"/>
          </p:cNvSpPr>
          <p:nvPr>
            <p:ph type="dt" sz="half" idx="10"/>
          </p:nvPr>
        </p:nvSpPr>
        <p:spPr/>
        <p:txBody>
          <a:bodyPr/>
          <a:lstStyle/>
          <a:p>
            <a:fld id="{25512191-1EDE-4CED-B0DD-B21E0AF110D6}"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35</a:t>
            </a:fld>
            <a:endParaRPr lang="en-US"/>
          </a:p>
        </p:txBody>
      </p:sp>
    </p:spTree>
    <p:extLst>
      <p:ext uri="{BB962C8B-B14F-4D97-AF65-F5344CB8AC3E}">
        <p14:creationId xmlns:p14="http://schemas.microsoft.com/office/powerpoint/2010/main" val="416429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D9EA608-CBA5-32EE-8C5D-AEB0C92C32EB}"/>
              </a:ext>
            </a:extLst>
          </p:cNvPr>
          <p:cNvSpPr>
            <a:spLocks noGrp="1" noChangeArrowheads="1"/>
          </p:cNvSpPr>
          <p:nvPr>
            <p:ph idx="1"/>
          </p:nvPr>
        </p:nvSpPr>
        <p:spPr bwMode="auto">
          <a:xfrm>
            <a:off x="176211" y="4354562"/>
            <a:ext cx="821055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50000"/>
              </a:lnSpc>
              <a:spcBef>
                <a:spcPct val="0"/>
              </a:spcBef>
              <a:spcAft>
                <a:spcPct val="0"/>
              </a:spcAft>
              <a:buClrTx/>
              <a:buSzTx/>
              <a:buFontTx/>
              <a:buChar char="•"/>
              <a:tabLst/>
            </a:pPr>
            <a:r>
              <a:rPr lang="fa-IR" altLang="fa-IR" sz="2000" b="1" dirty="0">
                <a:latin typeface="Arial" panose="020B0604020202020204" pitchFamily="34" charset="0"/>
                <a:cs typeface="B Mitra" panose="00000400000000000000" pitchFamily="2" charset="-78"/>
              </a:rPr>
              <a:t> </a:t>
            </a:r>
            <a:endParaRPr kumimoji="0" lang="fa-IR" altLang="fa-IR" sz="20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p:txBody>
      </p:sp>
      <p:sp>
        <p:nvSpPr>
          <p:cNvPr id="5" name="TextBox 4">
            <a:extLst>
              <a:ext uri="{FF2B5EF4-FFF2-40B4-BE49-F238E27FC236}">
                <a16:creationId xmlns:a16="http://schemas.microsoft.com/office/drawing/2014/main" id="{57F10152-8FE3-2293-AD08-8CACE5940B61}"/>
              </a:ext>
            </a:extLst>
          </p:cNvPr>
          <p:cNvSpPr txBox="1"/>
          <p:nvPr/>
        </p:nvSpPr>
        <p:spPr>
          <a:xfrm>
            <a:off x="-1" y="318028"/>
            <a:ext cx="9143999" cy="1331134"/>
          </a:xfrm>
          <a:prstGeom prst="rect">
            <a:avLst/>
          </a:prstGeom>
          <a:noFill/>
        </p:spPr>
        <p:txBody>
          <a:bodyPr wrap="square">
            <a:spAutoFit/>
          </a:bodyPr>
          <a:lstStyle/>
          <a:p>
            <a:pPr algn="r" rtl="1">
              <a:lnSpc>
                <a:spcPct val="150000"/>
              </a:lnSpc>
            </a:pPr>
            <a:r>
              <a:rPr lang="fa-IR" sz="2800" dirty="0">
                <a:solidFill>
                  <a:srgbClr val="FF0000"/>
                </a:solidFill>
                <a:cs typeface="B Titr" panose="00000700000000000000" pitchFamily="2" charset="-78"/>
              </a:rPr>
              <a:t>جدول 4-مقایسه </a:t>
            </a:r>
            <a:r>
              <a:rPr lang="fa-IR" sz="2800" dirty="0" err="1">
                <a:solidFill>
                  <a:srgbClr val="FF0000"/>
                </a:solidFill>
                <a:cs typeface="B Titr" panose="00000700000000000000" pitchFamily="2" charset="-78"/>
              </a:rPr>
              <a:t>مدل‌های</a:t>
            </a:r>
            <a:r>
              <a:rPr lang="fa-IR" sz="2800" dirty="0">
                <a:solidFill>
                  <a:srgbClr val="FF0000"/>
                </a:solidFill>
                <a:cs typeface="B Titr" panose="00000700000000000000" pitchFamily="2" charset="-78"/>
              </a:rPr>
              <a:t> </a:t>
            </a:r>
            <a:r>
              <a:rPr lang="fa-IR" sz="2800" dirty="0" err="1">
                <a:solidFill>
                  <a:srgbClr val="FF0000"/>
                </a:solidFill>
                <a:cs typeface="B Titr" panose="00000700000000000000" pitchFamily="2" charset="-78"/>
              </a:rPr>
              <a:t>کاکس</a:t>
            </a:r>
            <a:r>
              <a:rPr lang="fa-IR" sz="2800" dirty="0">
                <a:solidFill>
                  <a:srgbClr val="FF0000"/>
                </a:solidFill>
                <a:cs typeface="B Titr" panose="00000700000000000000" pitchFamily="2" charset="-78"/>
              </a:rPr>
              <a:t> با و بدون شکنندگی در </a:t>
            </a:r>
            <a:r>
              <a:rPr lang="fa-IR" sz="2800" dirty="0" err="1">
                <a:solidFill>
                  <a:srgbClr val="FF0000"/>
                </a:solidFill>
                <a:cs typeface="B Titr" panose="00000700000000000000" pitchFamily="2" charset="-78"/>
              </a:rPr>
              <a:t>پیش‌بینی</a:t>
            </a:r>
            <a:r>
              <a:rPr lang="fa-IR" sz="2800" dirty="0">
                <a:solidFill>
                  <a:srgbClr val="FF0000"/>
                </a:solidFill>
                <a:cs typeface="B Titr" panose="00000700000000000000" pitchFamily="2" charset="-78"/>
              </a:rPr>
              <a:t> خطر مرگ بر اساس شاخص </a:t>
            </a:r>
            <a:r>
              <a:rPr lang="en-US" sz="2800" dirty="0">
                <a:solidFill>
                  <a:srgbClr val="FF0000"/>
                </a:solidFill>
                <a:cs typeface="B Titr" panose="00000700000000000000" pitchFamily="2" charset="-78"/>
              </a:rPr>
              <a:t>ADHERE</a:t>
            </a:r>
            <a:endParaRPr lang="fa-IR" sz="2800" b="1" dirty="0">
              <a:solidFill>
                <a:srgbClr val="FF0000"/>
              </a:solidFill>
              <a:cs typeface="B Titr" panose="00000700000000000000" pitchFamily="2" charset="-78"/>
            </a:endParaRPr>
          </a:p>
        </p:txBody>
      </p:sp>
      <p:sp>
        <p:nvSpPr>
          <p:cNvPr id="2" name="Date Placeholder 1"/>
          <p:cNvSpPr>
            <a:spLocks noGrp="1"/>
          </p:cNvSpPr>
          <p:nvPr>
            <p:ph type="dt" sz="half" idx="10"/>
          </p:nvPr>
        </p:nvSpPr>
        <p:spPr/>
        <p:txBody>
          <a:bodyPr/>
          <a:lstStyle/>
          <a:p>
            <a:fld id="{B41648B8-6420-4C17-B09F-D57975FF912C}" type="datetime8">
              <a:rPr lang="en-US" smtClean="0"/>
              <a:t>8/30/2025 7:56 AM</a:t>
            </a:fld>
            <a:endParaRPr lang="en-US"/>
          </a:p>
        </p:txBody>
      </p:sp>
      <p:sp>
        <p:nvSpPr>
          <p:cNvPr id="3" name="Slide Number Placeholder 2"/>
          <p:cNvSpPr>
            <a:spLocks noGrp="1"/>
          </p:cNvSpPr>
          <p:nvPr>
            <p:ph type="sldNum" sz="quarter" idx="12"/>
          </p:nvPr>
        </p:nvSpPr>
        <p:spPr/>
        <p:txBody>
          <a:bodyPr/>
          <a:lstStyle/>
          <a:p>
            <a:fld id="{D6C33C35-0BE6-4762-9782-807F11B0A1DC}" type="slidenum">
              <a:rPr lang="en-US" smtClean="0"/>
              <a:t>36</a:t>
            </a:fld>
            <a:endParaRPr lang="en-US"/>
          </a:p>
        </p:txBody>
      </p:sp>
      <p:pic>
        <p:nvPicPr>
          <p:cNvPr id="11" name="Picture 10">
            <a:extLst>
              <a:ext uri="{FF2B5EF4-FFF2-40B4-BE49-F238E27FC236}">
                <a16:creationId xmlns:a16="http://schemas.microsoft.com/office/drawing/2014/main" id="{4DFBC8D5-6159-0E50-D902-6B619DAB6ACC}"/>
              </a:ext>
            </a:extLst>
          </p:cNvPr>
          <p:cNvPicPr>
            <a:picLocks noChangeAspect="1"/>
          </p:cNvPicPr>
          <p:nvPr/>
        </p:nvPicPr>
        <p:blipFill>
          <a:blip r:embed="rId3"/>
          <a:stretch>
            <a:fillRect/>
          </a:stretch>
        </p:blipFill>
        <p:spPr>
          <a:xfrm>
            <a:off x="259554" y="2197768"/>
            <a:ext cx="8624887" cy="3609975"/>
          </a:xfrm>
          <a:prstGeom prst="rect">
            <a:avLst/>
          </a:prstGeom>
        </p:spPr>
      </p:pic>
    </p:spTree>
    <p:extLst>
      <p:ext uri="{BB962C8B-B14F-4D97-AF65-F5344CB8AC3E}">
        <p14:creationId xmlns:p14="http://schemas.microsoft.com/office/powerpoint/2010/main" val="3665755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BFEA5-5854-4D7E-9460-416774956F02}" type="datetime8">
              <a:rPr lang="en-US" smtClean="0"/>
              <a:t>8/30/2025 7:56 AM</a:t>
            </a:fld>
            <a:endParaRPr lang="en-US"/>
          </a:p>
        </p:txBody>
      </p:sp>
      <p:sp>
        <p:nvSpPr>
          <p:cNvPr id="3" name="Slide Number Placeholder 2"/>
          <p:cNvSpPr>
            <a:spLocks noGrp="1"/>
          </p:cNvSpPr>
          <p:nvPr>
            <p:ph type="sldNum" sz="quarter" idx="12"/>
          </p:nvPr>
        </p:nvSpPr>
        <p:spPr/>
        <p:txBody>
          <a:bodyPr/>
          <a:lstStyle/>
          <a:p>
            <a:fld id="{D6C33C35-0BE6-4762-9782-807F11B0A1DC}" type="slidenum">
              <a:rPr lang="en-US" smtClean="0"/>
              <a:t>37</a:t>
            </a:fld>
            <a:endParaRPr lang="en-US"/>
          </a:p>
        </p:txBody>
      </p:sp>
      <p:pic>
        <p:nvPicPr>
          <p:cNvPr id="7" name="Picture 6">
            <a:extLst>
              <a:ext uri="{FF2B5EF4-FFF2-40B4-BE49-F238E27FC236}">
                <a16:creationId xmlns:a16="http://schemas.microsoft.com/office/drawing/2014/main" id="{53CD9F3F-8284-C7A0-7CD2-DE48E5E4D089}"/>
              </a:ext>
            </a:extLst>
          </p:cNvPr>
          <p:cNvPicPr>
            <a:picLocks noChangeAspect="1"/>
          </p:cNvPicPr>
          <p:nvPr/>
        </p:nvPicPr>
        <p:blipFill>
          <a:blip r:embed="rId3"/>
          <a:stretch>
            <a:fillRect/>
          </a:stretch>
        </p:blipFill>
        <p:spPr>
          <a:xfrm>
            <a:off x="437147" y="1890712"/>
            <a:ext cx="8220075" cy="3076575"/>
          </a:xfrm>
          <a:prstGeom prst="rect">
            <a:avLst/>
          </a:prstGeom>
        </p:spPr>
      </p:pic>
      <p:sp>
        <p:nvSpPr>
          <p:cNvPr id="9" name="TextBox 8">
            <a:extLst>
              <a:ext uri="{FF2B5EF4-FFF2-40B4-BE49-F238E27FC236}">
                <a16:creationId xmlns:a16="http://schemas.microsoft.com/office/drawing/2014/main" id="{DE712E2F-B047-82EB-E586-A59B2EDEC73A}"/>
              </a:ext>
            </a:extLst>
          </p:cNvPr>
          <p:cNvSpPr txBox="1"/>
          <p:nvPr/>
        </p:nvSpPr>
        <p:spPr>
          <a:xfrm>
            <a:off x="1066800" y="381000"/>
            <a:ext cx="7590422" cy="1154162"/>
          </a:xfrm>
          <a:prstGeom prst="rect">
            <a:avLst/>
          </a:prstGeom>
          <a:noFill/>
        </p:spPr>
        <p:txBody>
          <a:bodyPr wrap="square">
            <a:spAutoFit/>
          </a:bodyPr>
          <a:lstStyle/>
          <a:p>
            <a:pPr algn="r" rtl="1">
              <a:lnSpc>
                <a:spcPct val="150000"/>
              </a:lnSpc>
            </a:pPr>
            <a:r>
              <a:rPr lang="fa-IR" sz="2400" dirty="0">
                <a:solidFill>
                  <a:srgbClr val="FF0000"/>
                </a:solidFill>
                <a:cs typeface="B Titr" panose="00000700000000000000" pitchFamily="2" charset="-78"/>
              </a:rPr>
              <a:t>جدول 4-مقایسه </a:t>
            </a:r>
            <a:r>
              <a:rPr lang="fa-IR" sz="2400" dirty="0" err="1">
                <a:solidFill>
                  <a:srgbClr val="FF0000"/>
                </a:solidFill>
                <a:cs typeface="B Titr" panose="00000700000000000000" pitchFamily="2" charset="-78"/>
              </a:rPr>
              <a:t>مدل‌های</a:t>
            </a:r>
            <a:r>
              <a:rPr lang="fa-IR" sz="2400" dirty="0">
                <a:solidFill>
                  <a:srgbClr val="FF0000"/>
                </a:solidFill>
                <a:cs typeface="B Titr" panose="00000700000000000000" pitchFamily="2" charset="-78"/>
              </a:rPr>
              <a:t> </a:t>
            </a:r>
            <a:r>
              <a:rPr lang="fa-IR" sz="2400" dirty="0" err="1">
                <a:solidFill>
                  <a:srgbClr val="FF0000"/>
                </a:solidFill>
                <a:cs typeface="B Titr" panose="00000700000000000000" pitchFamily="2" charset="-78"/>
              </a:rPr>
              <a:t>کاکس</a:t>
            </a:r>
            <a:r>
              <a:rPr lang="fa-IR" sz="2400" dirty="0">
                <a:solidFill>
                  <a:srgbClr val="FF0000"/>
                </a:solidFill>
                <a:cs typeface="B Titr" panose="00000700000000000000" pitchFamily="2" charset="-78"/>
              </a:rPr>
              <a:t> با و بدون شکنندگی در </a:t>
            </a:r>
            <a:r>
              <a:rPr lang="fa-IR" sz="2400" dirty="0" err="1">
                <a:solidFill>
                  <a:srgbClr val="FF0000"/>
                </a:solidFill>
                <a:cs typeface="B Titr" panose="00000700000000000000" pitchFamily="2" charset="-78"/>
              </a:rPr>
              <a:t>پیش‌بینی</a:t>
            </a:r>
            <a:r>
              <a:rPr lang="fa-IR" sz="2400" dirty="0">
                <a:solidFill>
                  <a:srgbClr val="FF0000"/>
                </a:solidFill>
                <a:cs typeface="B Titr" panose="00000700000000000000" pitchFamily="2" charset="-78"/>
              </a:rPr>
              <a:t> خطر مرگ بر اساس شاخص </a:t>
            </a:r>
            <a:r>
              <a:rPr lang="en-US" sz="2000" b="1" dirty="0">
                <a:solidFill>
                  <a:srgbClr val="FF0000"/>
                </a:solidFill>
                <a:cs typeface="B Titr" panose="00000700000000000000" pitchFamily="2" charset="-78"/>
              </a:rPr>
              <a:t>ADHERE</a:t>
            </a:r>
            <a:endParaRPr lang="fa-IR" sz="20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581376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4C72-E25D-73C3-A418-E5C119BF3DF2}"/>
              </a:ext>
            </a:extLst>
          </p:cNvPr>
          <p:cNvSpPr>
            <a:spLocks noGrp="1"/>
          </p:cNvSpPr>
          <p:nvPr>
            <p:ph type="title"/>
          </p:nvPr>
        </p:nvSpPr>
        <p:spPr/>
        <p:txBody>
          <a:bodyPr/>
          <a:lstStyle/>
          <a:p>
            <a:r>
              <a:rPr lang="en-US" sz="4400" dirty="0">
                <a:solidFill>
                  <a:srgbClr val="FF0000"/>
                </a:solidFill>
              </a:rPr>
              <a:t>(EFFECT)&amp; (ADHERE)</a:t>
            </a:r>
            <a:endParaRPr lang="fa-IR" dirty="0">
              <a:solidFill>
                <a:srgbClr val="FF0000"/>
              </a:solidFill>
            </a:endParaRPr>
          </a:p>
        </p:txBody>
      </p:sp>
      <p:sp>
        <p:nvSpPr>
          <p:cNvPr id="3" name="Content Placeholder 2">
            <a:extLst>
              <a:ext uri="{FF2B5EF4-FFF2-40B4-BE49-F238E27FC236}">
                <a16:creationId xmlns:a16="http://schemas.microsoft.com/office/drawing/2014/main" id="{CE598240-CBB1-A2CC-8B86-87157283EB7E}"/>
              </a:ext>
            </a:extLst>
          </p:cNvPr>
          <p:cNvSpPr>
            <a:spLocks noGrp="1"/>
          </p:cNvSpPr>
          <p:nvPr>
            <p:ph idx="1"/>
          </p:nvPr>
        </p:nvSpPr>
        <p:spPr/>
        <p:txBody>
          <a:bodyPr>
            <a:normAutofit/>
          </a:bodyPr>
          <a:lstStyle/>
          <a:p>
            <a:pPr marL="0" indent="0">
              <a:lnSpc>
                <a:spcPct val="150000"/>
              </a:lnSpc>
              <a:buNone/>
            </a:pPr>
            <a:r>
              <a:rPr lang="en-US" sz="2400" dirty="0"/>
              <a:t>Two of the most popular practical risk assessment measures used in emergency departments to predict in-hospital mortality from heart failure are the </a:t>
            </a:r>
            <a:r>
              <a:rPr lang="en-US" sz="2400" dirty="0">
                <a:highlight>
                  <a:srgbClr val="FFFF00"/>
                </a:highlight>
              </a:rPr>
              <a:t>Feedback for Effective Cardiac Treatment </a:t>
            </a:r>
            <a:r>
              <a:rPr lang="en-US" sz="2400" dirty="0"/>
              <a:t>(EFFECT) [16] and the Acute Decompensated Heart Failure Registry (ADHERE) [15].</a:t>
            </a:r>
            <a:endParaRPr lang="fa-IR" sz="2400" dirty="0"/>
          </a:p>
        </p:txBody>
      </p:sp>
      <p:sp>
        <p:nvSpPr>
          <p:cNvPr id="4" name="Date Placeholder 3">
            <a:extLst>
              <a:ext uri="{FF2B5EF4-FFF2-40B4-BE49-F238E27FC236}">
                <a16:creationId xmlns:a16="http://schemas.microsoft.com/office/drawing/2014/main" id="{7FC99F40-F9BC-B278-A783-E5D7863368BF}"/>
              </a:ext>
            </a:extLst>
          </p:cNvPr>
          <p:cNvSpPr>
            <a:spLocks noGrp="1"/>
          </p:cNvSpPr>
          <p:nvPr>
            <p:ph type="dt" sz="half" idx="10"/>
          </p:nvPr>
        </p:nvSpPr>
        <p:spPr/>
        <p:txBody>
          <a:bodyPr/>
          <a:lstStyle/>
          <a:p>
            <a:fld id="{8EF21187-FC9B-460B-9D56-86F8D28DF383}" type="datetime8">
              <a:rPr lang="en-US" smtClean="0"/>
              <a:t>8/30/2025 8:32 AM</a:t>
            </a:fld>
            <a:endParaRPr lang="en-US"/>
          </a:p>
        </p:txBody>
      </p:sp>
      <p:sp>
        <p:nvSpPr>
          <p:cNvPr id="5" name="Slide Number Placeholder 4">
            <a:extLst>
              <a:ext uri="{FF2B5EF4-FFF2-40B4-BE49-F238E27FC236}">
                <a16:creationId xmlns:a16="http://schemas.microsoft.com/office/drawing/2014/main" id="{F22C1B1A-A03E-C87B-119C-A9C00C7AA1FB}"/>
              </a:ext>
            </a:extLst>
          </p:cNvPr>
          <p:cNvSpPr>
            <a:spLocks noGrp="1"/>
          </p:cNvSpPr>
          <p:nvPr>
            <p:ph type="sldNum" sz="quarter" idx="12"/>
          </p:nvPr>
        </p:nvSpPr>
        <p:spPr/>
        <p:txBody>
          <a:bodyPr/>
          <a:lstStyle/>
          <a:p>
            <a:fld id="{D6C33C35-0BE6-4762-9782-807F11B0A1DC}" type="slidenum">
              <a:rPr lang="en-US" smtClean="0"/>
              <a:t>38</a:t>
            </a:fld>
            <a:endParaRPr lang="en-US"/>
          </a:p>
        </p:txBody>
      </p:sp>
    </p:spTree>
    <p:extLst>
      <p:ext uri="{BB962C8B-B14F-4D97-AF65-F5344CB8AC3E}">
        <p14:creationId xmlns:p14="http://schemas.microsoft.com/office/powerpoint/2010/main" val="2331963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CF5B7FA-8455-2DA2-E08D-7FAABE702726}"/>
              </a:ext>
            </a:extLst>
          </p:cNvPr>
          <p:cNvSpPr txBox="1"/>
          <p:nvPr/>
        </p:nvSpPr>
        <p:spPr>
          <a:xfrm>
            <a:off x="609600" y="429157"/>
            <a:ext cx="7467600" cy="1154162"/>
          </a:xfrm>
          <a:prstGeom prst="rect">
            <a:avLst/>
          </a:prstGeom>
          <a:noFill/>
        </p:spPr>
        <p:txBody>
          <a:bodyPr wrap="square">
            <a:spAutoFit/>
          </a:bodyPr>
          <a:lstStyle/>
          <a:p>
            <a:pPr algn="r" rtl="1">
              <a:lnSpc>
                <a:spcPct val="150000"/>
              </a:lnSpc>
            </a:pPr>
            <a:r>
              <a:rPr lang="fa-IR" sz="2400" dirty="0">
                <a:solidFill>
                  <a:srgbClr val="FF0000"/>
                </a:solidFill>
                <a:cs typeface="B Titr" panose="00000700000000000000" pitchFamily="2" charset="-78"/>
              </a:rPr>
              <a:t>تحلیل</a:t>
            </a:r>
            <a:r>
              <a:rPr lang="en-US" sz="2000" b="1" dirty="0">
                <a:solidFill>
                  <a:srgbClr val="FF0000"/>
                </a:solidFill>
              </a:rPr>
              <a:t>EFFECT MEASUREMENT</a:t>
            </a:r>
            <a:r>
              <a:rPr lang="fa-IR" sz="2000" b="1" dirty="0">
                <a:solidFill>
                  <a:srgbClr val="FF0000"/>
                </a:solidFill>
              </a:rPr>
              <a:t> </a:t>
            </a:r>
            <a:r>
              <a:rPr lang="fa-IR" sz="2400" dirty="0">
                <a:solidFill>
                  <a:srgbClr val="FF0000"/>
                </a:solidFill>
                <a:cs typeface="B Titr" panose="00000700000000000000" pitchFamily="2" charset="-78"/>
              </a:rPr>
              <a:t>با</a:t>
            </a:r>
            <a:r>
              <a:rPr lang="fa-IR" sz="2400" b="1" dirty="0">
                <a:solidFill>
                  <a:srgbClr val="FF0000"/>
                </a:solidFill>
                <a:cs typeface="B Titr" panose="00000700000000000000" pitchFamily="2" charset="-78"/>
              </a:rPr>
              <a:t> استفاده از مدل </a:t>
            </a:r>
            <a:r>
              <a:rPr lang="en-US" sz="2400" dirty="0">
                <a:solidFill>
                  <a:srgbClr val="FF0000"/>
                </a:solidFill>
                <a:cs typeface="B Titr" panose="00000700000000000000" pitchFamily="2" charset="-78"/>
              </a:rPr>
              <a:t>Cox PH </a:t>
            </a:r>
            <a:r>
              <a:rPr lang="fa-IR" sz="2400" dirty="0">
                <a:solidFill>
                  <a:srgbClr val="FF0000"/>
                </a:solidFill>
                <a:cs typeface="B Titr" panose="00000700000000000000" pitchFamily="2" charset="-78"/>
              </a:rPr>
              <a:t>با و بدون شکنندگی مشترک</a:t>
            </a:r>
          </a:p>
        </p:txBody>
      </p:sp>
      <p:sp>
        <p:nvSpPr>
          <p:cNvPr id="2" name="Date Placeholder 1"/>
          <p:cNvSpPr>
            <a:spLocks noGrp="1"/>
          </p:cNvSpPr>
          <p:nvPr>
            <p:ph type="dt" sz="half" idx="10"/>
          </p:nvPr>
        </p:nvSpPr>
        <p:spPr/>
        <p:txBody>
          <a:bodyPr/>
          <a:lstStyle/>
          <a:p>
            <a:fld id="{9F3A89E9-934A-4B3B-A62C-75721DCC0924}" type="datetime8">
              <a:rPr lang="en-US" smtClean="0"/>
              <a:t>8/30/2025 7:56 AM</a:t>
            </a:fld>
            <a:endParaRPr lang="en-US"/>
          </a:p>
        </p:txBody>
      </p:sp>
      <p:sp>
        <p:nvSpPr>
          <p:cNvPr id="3" name="Slide Number Placeholder 2"/>
          <p:cNvSpPr>
            <a:spLocks noGrp="1"/>
          </p:cNvSpPr>
          <p:nvPr>
            <p:ph type="sldNum" sz="quarter" idx="12"/>
          </p:nvPr>
        </p:nvSpPr>
        <p:spPr/>
        <p:txBody>
          <a:bodyPr/>
          <a:lstStyle/>
          <a:p>
            <a:fld id="{D6C33C35-0BE6-4762-9782-807F11B0A1DC}" type="slidenum">
              <a:rPr lang="en-US" smtClean="0"/>
              <a:t>39</a:t>
            </a:fld>
            <a:endParaRPr lang="en-US"/>
          </a:p>
        </p:txBody>
      </p:sp>
      <p:pic>
        <p:nvPicPr>
          <p:cNvPr id="6" name="Picture 5">
            <a:extLst>
              <a:ext uri="{FF2B5EF4-FFF2-40B4-BE49-F238E27FC236}">
                <a16:creationId xmlns:a16="http://schemas.microsoft.com/office/drawing/2014/main" id="{C14B7DB3-C569-F203-6A1E-E2C842F108A7}"/>
              </a:ext>
            </a:extLst>
          </p:cNvPr>
          <p:cNvPicPr>
            <a:picLocks noChangeAspect="1"/>
          </p:cNvPicPr>
          <p:nvPr/>
        </p:nvPicPr>
        <p:blipFill>
          <a:blip r:embed="rId3"/>
          <a:stretch>
            <a:fillRect/>
          </a:stretch>
        </p:blipFill>
        <p:spPr>
          <a:xfrm>
            <a:off x="782008" y="1828800"/>
            <a:ext cx="7467600" cy="4114799"/>
          </a:xfrm>
          <a:prstGeom prst="rect">
            <a:avLst/>
          </a:prstGeom>
        </p:spPr>
      </p:pic>
    </p:spTree>
    <p:extLst>
      <p:ext uri="{BB962C8B-B14F-4D97-AF65-F5344CB8AC3E}">
        <p14:creationId xmlns:p14="http://schemas.microsoft.com/office/powerpoint/2010/main" val="275857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r>
              <a:rPr lang="fa-IR" sz="2800" dirty="0">
                <a:solidFill>
                  <a:srgbClr val="FF0000"/>
                </a:solidFill>
                <a:cs typeface="B Titr" pitchFamily="2" charset="-78"/>
              </a:rPr>
              <a:t>خلاصه مقاله </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228600" y="914400"/>
            <a:ext cx="8305800" cy="5364163"/>
          </a:xfrm>
        </p:spPr>
        <p:txBody>
          <a:bodyPr>
            <a:normAutofit fontScale="25000" lnSpcReduction="20000"/>
          </a:bodyPr>
          <a:lstStyle/>
          <a:p>
            <a:pPr algn="r" rtl="1">
              <a:lnSpc>
                <a:spcPct val="170000"/>
              </a:lnSpc>
              <a:buFont typeface="Courier New" pitchFamily="49" charset="0"/>
              <a:buChar char="o"/>
            </a:pPr>
            <a:r>
              <a:rPr lang="fa-IR" sz="9600" dirty="0">
                <a:latin typeface="+mj-lt"/>
                <a:ea typeface="+mj-ea"/>
                <a:cs typeface="B Mitra" panose="00000400000000000000" pitchFamily="2" charset="-78"/>
              </a:rPr>
              <a:t>هدف مطالعه</a:t>
            </a:r>
            <a:r>
              <a:rPr lang="fa-IR" sz="9600" dirty="0">
                <a:cs typeface="B Mitra" panose="00000400000000000000" pitchFamily="2" charset="-78"/>
              </a:rPr>
              <a:t>: </a:t>
            </a:r>
            <a:r>
              <a:rPr lang="fa-IR" sz="9600" dirty="0" err="1">
                <a:cs typeface="B Mitra" panose="00000400000000000000" pitchFamily="2" charset="-78"/>
              </a:rPr>
              <a:t>پیش‌بینی</a:t>
            </a:r>
            <a:r>
              <a:rPr lang="fa-IR" sz="9600" dirty="0">
                <a:cs typeface="B Mitra" panose="00000400000000000000" pitchFamily="2" charset="-78"/>
              </a:rPr>
              <a:t> خطر مرگ بیماران </a:t>
            </a:r>
            <a:r>
              <a:rPr lang="en-US" sz="9600" dirty="0">
                <a:cs typeface="B Mitra" panose="00000400000000000000" pitchFamily="2" charset="-78"/>
              </a:rPr>
              <a:t>CHF</a:t>
            </a:r>
            <a:r>
              <a:rPr lang="fa-IR" sz="9600" dirty="0">
                <a:cs typeface="B Mitra" panose="00000400000000000000" pitchFamily="2" charset="-78"/>
              </a:rPr>
              <a:t> در ۹۰ روز پس از ترخیص و شناسایی عوامل مؤثر بر آن با روشی دقیق‌تر از مدل‌های سنتی.</a:t>
            </a:r>
          </a:p>
          <a:p>
            <a:pPr algn="r" rtl="1">
              <a:lnSpc>
                <a:spcPct val="170000"/>
              </a:lnSpc>
              <a:buFont typeface="Courier New" pitchFamily="49" charset="0"/>
              <a:buChar char="o"/>
            </a:pPr>
            <a:r>
              <a:rPr lang="fa-IR" sz="9600" dirty="0">
                <a:cs typeface="B Mitra" panose="00000400000000000000" pitchFamily="2" charset="-78"/>
              </a:rPr>
              <a:t>این تحقیق از داده‌های ۱۰,۱۵۱ بیمار مبتلا به نارسایی قلبی </a:t>
            </a:r>
            <a:r>
              <a:rPr lang="en-US" sz="9600" dirty="0">
                <a:cs typeface="B Mitra" panose="00000400000000000000" pitchFamily="2" charset="-78"/>
              </a:rPr>
              <a:t> CHF</a:t>
            </a:r>
            <a:r>
              <a:rPr lang="fa-IR" sz="9600" dirty="0">
                <a:cs typeface="B Mitra" panose="00000400000000000000" pitchFamily="2" charset="-78"/>
              </a:rPr>
              <a:t>با مجموع ۲۹,۱۴۸ بار ویزیت در بیمارستان "شیبا" بین سال‌های ۲۰۰۷ تا ۲۰۱۷ استفاده کرده است. </a:t>
            </a:r>
          </a:p>
          <a:p>
            <a:pPr algn="r" rtl="1">
              <a:lnSpc>
                <a:spcPct val="170000"/>
              </a:lnSpc>
              <a:buFont typeface="Courier New" pitchFamily="49" charset="0"/>
              <a:buChar char="o"/>
            </a:pPr>
            <a:r>
              <a:rPr lang="fa-IR" sz="9600" dirty="0">
                <a:cs typeface="B Mitra" panose="00000400000000000000" pitchFamily="2" charset="-78"/>
              </a:rPr>
              <a:t>داده‌ها شامل </a:t>
            </a:r>
            <a:r>
              <a:rPr lang="fa-IR" sz="9600" u="sng" dirty="0">
                <a:cs typeface="B Mitra" panose="00000400000000000000" pitchFamily="2" charset="-78"/>
              </a:rPr>
              <a:t>۶۵ متغیر</a:t>
            </a:r>
            <a:r>
              <a:rPr lang="fa-IR" sz="9600" dirty="0">
                <a:cs typeface="B Mitra" panose="00000400000000000000" pitchFamily="2" charset="-78"/>
              </a:rPr>
              <a:t> مانند نتایج آزمایش‌های خون (مثل آلبومین، </a:t>
            </a:r>
            <a:r>
              <a:rPr lang="en-US" sz="9600" dirty="0">
                <a:cs typeface="B Mitra" panose="00000400000000000000" pitchFamily="2" charset="-78"/>
              </a:rPr>
              <a:t>LDH، </a:t>
            </a:r>
            <a:r>
              <a:rPr lang="fa-IR" sz="9600" dirty="0">
                <a:cs typeface="B Mitra" panose="00000400000000000000" pitchFamily="2" charset="-78"/>
              </a:rPr>
              <a:t>اوره)، علائم حیاتی (فشار خون، دمای بدن)، و اطلاعات دموگرافیک (سن) بودند که از ۶ سیستم اطلاعاتی بیمارستان استخراج شدند.</a:t>
            </a:r>
            <a:endParaRPr lang="en-US" sz="9600" dirty="0">
              <a:cs typeface="B Mitra" panose="00000400000000000000" pitchFamily="2" charset="-78"/>
            </a:endParaRPr>
          </a:p>
        </p:txBody>
      </p:sp>
      <p:sp>
        <p:nvSpPr>
          <p:cNvPr id="4" name="Date Placeholder 3"/>
          <p:cNvSpPr>
            <a:spLocks noGrp="1"/>
          </p:cNvSpPr>
          <p:nvPr>
            <p:ph type="dt" sz="half" idx="10"/>
          </p:nvPr>
        </p:nvSpPr>
        <p:spPr/>
        <p:txBody>
          <a:bodyPr/>
          <a:lstStyle/>
          <a:p>
            <a:fld id="{C53875B2-2466-4E0C-AD13-1603798FA826}"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4</a:t>
            </a:fld>
            <a:endParaRPr lang="en-US"/>
          </a:p>
        </p:txBody>
      </p:sp>
    </p:spTree>
    <p:extLst>
      <p:ext uri="{BB962C8B-B14F-4D97-AF65-F5344CB8AC3E}">
        <p14:creationId xmlns:p14="http://schemas.microsoft.com/office/powerpoint/2010/main" val="4070433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Autofit/>
          </a:bodyPr>
          <a:lstStyle/>
          <a:p>
            <a:pPr algn="r" rtl="1">
              <a:lnSpc>
                <a:spcPct val="150000"/>
              </a:lnSpc>
            </a:pPr>
            <a:r>
              <a:rPr lang="fa-IR" sz="2400" b="1" dirty="0">
                <a:solidFill>
                  <a:srgbClr val="FF0000"/>
                </a:solidFill>
                <a:cs typeface="B Titr" panose="00000700000000000000" pitchFamily="2" charset="-78"/>
              </a:rPr>
              <a:t>جدول شماره6.</a:t>
            </a:r>
            <a:r>
              <a:rPr lang="fa-IR" sz="2400" dirty="0">
                <a:solidFill>
                  <a:srgbClr val="FF0000"/>
                </a:solidFill>
                <a:cs typeface="B Titr" panose="00000700000000000000" pitchFamily="2" charset="-78"/>
              </a:rPr>
              <a:t> </a:t>
            </a:r>
            <a:r>
              <a:rPr lang="fa-IR" sz="2400" b="1" dirty="0">
                <a:solidFill>
                  <a:srgbClr val="FF0000"/>
                </a:solidFill>
                <a:cs typeface="B Titr" panose="00000700000000000000" pitchFamily="2" charset="-78"/>
              </a:rPr>
              <a:t>مقایسه تأثیر </a:t>
            </a:r>
            <a:r>
              <a:rPr lang="fa-IR" sz="2400" b="1" dirty="0" err="1">
                <a:solidFill>
                  <a:srgbClr val="FF0000"/>
                </a:solidFill>
                <a:cs typeface="B Titr" panose="00000700000000000000" pitchFamily="2" charset="-78"/>
              </a:rPr>
              <a:t>متغیرها</a:t>
            </a:r>
            <a:r>
              <a:rPr lang="fa-IR" sz="2400" b="1" dirty="0">
                <a:solidFill>
                  <a:srgbClr val="FF0000"/>
                </a:solidFill>
                <a:cs typeface="B Titr" panose="00000700000000000000" pitchFamily="2" charset="-78"/>
              </a:rPr>
              <a:t> در </a:t>
            </a:r>
            <a:r>
              <a:rPr lang="fa-IR" sz="2400" b="1" dirty="0" err="1">
                <a:solidFill>
                  <a:srgbClr val="FF0000"/>
                </a:solidFill>
                <a:cs typeface="B Titr" panose="00000700000000000000" pitchFamily="2" charset="-78"/>
              </a:rPr>
              <a:t>مدل‌های</a:t>
            </a:r>
            <a:r>
              <a:rPr lang="fa-IR" sz="2400" b="1" dirty="0">
                <a:solidFill>
                  <a:srgbClr val="FF0000"/>
                </a:solidFill>
                <a:cs typeface="B Titr" panose="00000700000000000000" pitchFamily="2" charset="-78"/>
              </a:rPr>
              <a:t> با توزیع </a:t>
            </a:r>
            <a:r>
              <a:rPr lang="fa-IR" sz="2400" b="1" dirty="0" err="1">
                <a:solidFill>
                  <a:srgbClr val="FF0000"/>
                </a:solidFill>
                <a:cs typeface="B Titr" panose="00000700000000000000" pitchFamily="2" charset="-78"/>
              </a:rPr>
              <a:t>گاوسی</a:t>
            </a:r>
            <a:r>
              <a:rPr lang="fa-IR" sz="2400" b="1" dirty="0">
                <a:solidFill>
                  <a:srgbClr val="FF0000"/>
                </a:solidFill>
                <a:cs typeface="B Titr" panose="00000700000000000000" pitchFamily="2" charset="-78"/>
              </a:rPr>
              <a:t> و گاما</a:t>
            </a:r>
            <a:br>
              <a:rPr lang="fa-IR" sz="1100" b="1" dirty="0"/>
            </a:br>
            <a:endParaRPr lang="fa-IR" sz="2800" b="1" dirty="0">
              <a:solidFill>
                <a:srgbClr val="FF0000"/>
              </a:solidFill>
              <a:cs typeface="B Titr" panose="00000700000000000000" pitchFamily="2" charset="-78"/>
            </a:endParaRPr>
          </a:p>
        </p:txBody>
      </p:sp>
      <p:sp>
        <p:nvSpPr>
          <p:cNvPr id="3" name="Date Placeholder 2"/>
          <p:cNvSpPr>
            <a:spLocks noGrp="1"/>
          </p:cNvSpPr>
          <p:nvPr>
            <p:ph type="dt" sz="half" idx="10"/>
          </p:nvPr>
        </p:nvSpPr>
        <p:spPr/>
        <p:txBody>
          <a:bodyPr/>
          <a:lstStyle/>
          <a:p>
            <a:fld id="{EA42146A-2E5D-454D-A562-2FB06B3D064E}" type="datetime8">
              <a:rPr lang="en-US" smtClean="0"/>
              <a:t>8/30/2025 7:56 AM</a:t>
            </a:fld>
            <a:endParaRPr lang="en-US"/>
          </a:p>
        </p:txBody>
      </p:sp>
      <p:sp>
        <p:nvSpPr>
          <p:cNvPr id="4" name="Slide Number Placeholder 3"/>
          <p:cNvSpPr>
            <a:spLocks noGrp="1"/>
          </p:cNvSpPr>
          <p:nvPr>
            <p:ph type="sldNum" sz="quarter" idx="12"/>
          </p:nvPr>
        </p:nvSpPr>
        <p:spPr/>
        <p:txBody>
          <a:bodyPr/>
          <a:lstStyle/>
          <a:p>
            <a:fld id="{D6C33C35-0BE6-4762-9782-807F11B0A1DC}" type="slidenum">
              <a:rPr lang="en-US" smtClean="0"/>
              <a:t>40</a:t>
            </a:fld>
            <a:endParaRPr lang="en-US"/>
          </a:p>
        </p:txBody>
      </p:sp>
      <p:pic>
        <p:nvPicPr>
          <p:cNvPr id="6" name="Picture 5">
            <a:extLst>
              <a:ext uri="{FF2B5EF4-FFF2-40B4-BE49-F238E27FC236}">
                <a16:creationId xmlns:a16="http://schemas.microsoft.com/office/drawing/2014/main" id="{A23173B3-32A5-6FF9-D998-A678A247B085}"/>
              </a:ext>
            </a:extLst>
          </p:cNvPr>
          <p:cNvPicPr>
            <a:picLocks noChangeAspect="1"/>
          </p:cNvPicPr>
          <p:nvPr/>
        </p:nvPicPr>
        <p:blipFill>
          <a:blip r:embed="rId3"/>
          <a:stretch>
            <a:fillRect/>
          </a:stretch>
        </p:blipFill>
        <p:spPr>
          <a:xfrm>
            <a:off x="1143000" y="1143000"/>
            <a:ext cx="7286625" cy="4162425"/>
          </a:xfrm>
          <a:prstGeom prst="rect">
            <a:avLst/>
          </a:prstGeom>
        </p:spPr>
      </p:pic>
    </p:spTree>
    <p:extLst>
      <p:ext uri="{BB962C8B-B14F-4D97-AF65-F5344CB8AC3E}">
        <p14:creationId xmlns:p14="http://schemas.microsoft.com/office/powerpoint/2010/main" val="3425675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108" y="274638"/>
            <a:ext cx="10891908" cy="1143000"/>
          </a:xfrm>
        </p:spPr>
        <p:txBody>
          <a:bodyPr>
            <a:noAutofit/>
          </a:bodyPr>
          <a:lstStyle/>
          <a:p>
            <a:pPr algn="r" rtl="1">
              <a:lnSpc>
                <a:spcPct val="150000"/>
              </a:lnSpc>
            </a:pPr>
            <a:r>
              <a:rPr lang="fa-IR" sz="2400" b="1" dirty="0">
                <a:solidFill>
                  <a:srgbClr val="FF0000"/>
                </a:solidFill>
                <a:cs typeface="B Mitra" panose="00000400000000000000" pitchFamily="2" charset="-78"/>
              </a:rPr>
              <a:t> </a:t>
            </a:r>
            <a:r>
              <a:rPr lang="fa-IR" sz="2800" b="1" dirty="0">
                <a:solidFill>
                  <a:srgbClr val="FF0000"/>
                </a:solidFill>
                <a:cs typeface="B Titr" panose="00000700000000000000" pitchFamily="2" charset="-78"/>
              </a:rPr>
              <a:t>توزیع </a:t>
            </a:r>
            <a:r>
              <a:rPr lang="fa-IR" sz="2800" b="1" dirty="0" err="1">
                <a:solidFill>
                  <a:srgbClr val="FF0000"/>
                </a:solidFill>
                <a:cs typeface="B Titr" panose="00000700000000000000" pitchFamily="2" charset="-78"/>
              </a:rPr>
              <a:t>گاوسی</a:t>
            </a:r>
            <a:r>
              <a:rPr lang="fa-IR" sz="2800" b="1" dirty="0">
                <a:solidFill>
                  <a:srgbClr val="FF0000"/>
                </a:solidFill>
                <a:cs typeface="B Titr" panose="00000700000000000000" pitchFamily="2" charset="-78"/>
              </a:rPr>
              <a:t> و توزیع گاما</a:t>
            </a:r>
          </a:p>
        </p:txBody>
      </p:sp>
      <p:sp>
        <p:nvSpPr>
          <p:cNvPr id="3" name="Date Placeholder 2"/>
          <p:cNvSpPr>
            <a:spLocks noGrp="1"/>
          </p:cNvSpPr>
          <p:nvPr>
            <p:ph type="dt" sz="half" idx="10"/>
          </p:nvPr>
        </p:nvSpPr>
        <p:spPr>
          <a:xfrm>
            <a:off x="-108080" y="6356350"/>
            <a:ext cx="2698880" cy="365125"/>
          </a:xfrm>
        </p:spPr>
        <p:txBody>
          <a:bodyPr/>
          <a:lstStyle/>
          <a:p>
            <a:pPr algn="r" rtl="1">
              <a:lnSpc>
                <a:spcPct val="150000"/>
              </a:lnSpc>
            </a:pPr>
            <a:fld id="{3D704532-982E-44F0-AC0A-3BAE55B9D996}" type="datetime8">
              <a:rPr lang="en-US" sz="2400" smtClean="0">
                <a:cs typeface="B Mitra" panose="00000400000000000000" pitchFamily="2" charset="-78"/>
              </a:rPr>
              <a:pPr algn="r" rtl="1">
                <a:lnSpc>
                  <a:spcPct val="150000"/>
                </a:lnSpc>
              </a:pPr>
              <a:t>8/30/2025 7:56 AM</a:t>
            </a:fld>
            <a:endParaRPr lang="en-US" sz="2400">
              <a:cs typeface="B Mitra" panose="00000400000000000000" pitchFamily="2" charset="-78"/>
            </a:endParaRPr>
          </a:p>
        </p:txBody>
      </p:sp>
      <p:sp>
        <p:nvSpPr>
          <p:cNvPr id="5" name="Slide Number Placeholder 4"/>
          <p:cNvSpPr>
            <a:spLocks noGrp="1"/>
          </p:cNvSpPr>
          <p:nvPr>
            <p:ph type="sldNum" sz="quarter" idx="12"/>
          </p:nvPr>
        </p:nvSpPr>
        <p:spPr>
          <a:xfrm>
            <a:off x="5987920" y="6356350"/>
            <a:ext cx="2698880" cy="365125"/>
          </a:xfrm>
        </p:spPr>
        <p:txBody>
          <a:bodyPr/>
          <a:lstStyle/>
          <a:p>
            <a:pPr algn="l" rtl="1">
              <a:lnSpc>
                <a:spcPct val="150000"/>
              </a:lnSpc>
            </a:pPr>
            <a:fld id="{D6C33C35-0BE6-4762-9782-807F11B0A1DC}" type="slidenum">
              <a:rPr lang="en-US" sz="2400" smtClean="0">
                <a:cs typeface="B Mitra" panose="00000400000000000000" pitchFamily="2" charset="-78"/>
              </a:rPr>
              <a:pPr algn="l" rtl="1">
                <a:lnSpc>
                  <a:spcPct val="150000"/>
                </a:lnSpc>
              </a:pPr>
              <a:t>41</a:t>
            </a:fld>
            <a:endParaRPr lang="en-US" sz="2400">
              <a:cs typeface="B Mitra" panose="00000400000000000000" pitchFamily="2" charset="-78"/>
            </a:endParaRPr>
          </a:p>
        </p:txBody>
      </p:sp>
      <p:sp>
        <p:nvSpPr>
          <p:cNvPr id="7" name="Rectangle 2">
            <a:extLst>
              <a:ext uri="{FF2B5EF4-FFF2-40B4-BE49-F238E27FC236}">
                <a16:creationId xmlns:a16="http://schemas.microsoft.com/office/drawing/2014/main" id="{E8DADD9C-2194-83F6-EAEB-A596FFB7DFCF}"/>
              </a:ext>
            </a:extLst>
          </p:cNvPr>
          <p:cNvSpPr>
            <a:spLocks noChangeArrowheads="1"/>
          </p:cNvSpPr>
          <p:nvPr/>
        </p:nvSpPr>
        <p:spPr bwMode="auto">
          <a:xfrm>
            <a:off x="8910327" y="-292143"/>
            <a:ext cx="233673" cy="600164"/>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a:lnSpc>
                <a:spcPct val="150000"/>
              </a:lnSpc>
            </a:pPr>
            <a:endParaRPr lang="fa-IR" sz="2400">
              <a:cs typeface="B Mitra" panose="00000400000000000000" pitchFamily="2" charset="-78"/>
            </a:endParaRPr>
          </a:p>
        </p:txBody>
      </p:sp>
      <p:sp>
        <p:nvSpPr>
          <p:cNvPr id="9" name="TextBox 8">
            <a:extLst>
              <a:ext uri="{FF2B5EF4-FFF2-40B4-BE49-F238E27FC236}">
                <a16:creationId xmlns:a16="http://schemas.microsoft.com/office/drawing/2014/main" id="{7BAE821B-B292-D87F-92D7-AAAD9C63BF27}"/>
              </a:ext>
            </a:extLst>
          </p:cNvPr>
          <p:cNvSpPr txBox="1"/>
          <p:nvPr/>
        </p:nvSpPr>
        <p:spPr>
          <a:xfrm>
            <a:off x="533400" y="1997075"/>
            <a:ext cx="8382000" cy="2262158"/>
          </a:xfrm>
          <a:prstGeom prst="rect">
            <a:avLst/>
          </a:prstGeom>
          <a:noFill/>
        </p:spPr>
        <p:txBody>
          <a:bodyPr wrap="square">
            <a:spAutoFit/>
          </a:bodyPr>
          <a:lstStyle/>
          <a:p>
            <a:pPr marL="342900" marR="0" lvl="0" indent="-342900" algn="r" defTabSz="914400" rtl="1"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fa-IR"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در</a:t>
            </a:r>
            <a:r>
              <a:rPr kumimoji="0" lang="ar-SA"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 مدل کاکس با شکنندگی، از این توزیع‌ها برای</a:t>
            </a:r>
            <a:r>
              <a:rPr kumimoji="0" lang="fa-IR"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ar-SA"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مدل کردن وابستگی بین داده‌ها</a:t>
            </a:r>
            <a:r>
              <a:rPr kumimoji="0" lang="fa-IR"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ar-SA"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استفاده می‌شود</a:t>
            </a:r>
            <a:r>
              <a:rPr kumimoji="0" lang="fa-IR"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a:t>
            </a:r>
          </a:p>
          <a:p>
            <a:pPr marL="342900" marR="0" lvl="0" indent="-342900" algn="r" defTabSz="914400" rtl="1"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ar-SA"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انتخاب بین گاوسی و گاما معمولاً تأثیر چشمگیری بر نتایج ندارد (نتایج مشابه هستند)</a:t>
            </a:r>
            <a:r>
              <a:rPr kumimoji="0" lang="fa-IR"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a:t>
            </a:r>
          </a:p>
          <a:p>
            <a:pPr marL="342900" marR="0" lvl="0" indent="-342900" algn="r" defTabSz="914400" rtl="1"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ar-SA"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انتخاب نهایی بر اساس</a:t>
            </a:r>
            <a:r>
              <a:rPr kumimoji="0" lang="fa-IR"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ar-SA"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برازش بهتر مدل</a:t>
            </a:r>
            <a:r>
              <a:rPr kumimoji="0" lang="fa-IR"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ar-SA"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مثلاً</a:t>
            </a:r>
            <a:r>
              <a:rPr kumimoji="0" lang="fa-IR"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AIC </a:t>
            </a:r>
            <a:r>
              <a:rPr kumimoji="0" lang="ar-SA"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پایین‌تر</a:t>
            </a:r>
            <a:r>
              <a:rPr kumimoji="0" lang="fa-IR"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ar-SA"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انجام می‌شود</a:t>
            </a:r>
            <a:r>
              <a:rPr kumimoji="0" lang="fa-IR" altLang="fa-IR" sz="2400" i="0" u="none" strike="noStrike" cap="none" normalizeH="0" baseline="0" dirty="0">
                <a:ln>
                  <a:noFill/>
                </a:ln>
                <a:solidFill>
                  <a:schemeClr val="tx1"/>
                </a:solidFill>
                <a:effectLst/>
                <a:latin typeface="Arial" panose="020B0604020202020204" pitchFamily="34" charset="0"/>
                <a:cs typeface="B Mitra" panose="00000400000000000000" pitchFamily="2" charset="-78"/>
              </a:rPr>
              <a:t>.</a:t>
            </a:r>
          </a:p>
        </p:txBody>
      </p:sp>
    </p:spTree>
    <p:extLst>
      <p:ext uri="{BB962C8B-B14F-4D97-AF65-F5344CB8AC3E}">
        <p14:creationId xmlns:p14="http://schemas.microsoft.com/office/powerpoint/2010/main" val="3176262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1D9E73-BB58-FA15-D0BE-BE84AD02BBA8}"/>
              </a:ext>
            </a:extLst>
          </p:cNvPr>
          <p:cNvSpPr txBox="1"/>
          <p:nvPr/>
        </p:nvSpPr>
        <p:spPr>
          <a:xfrm>
            <a:off x="381000" y="3886200"/>
            <a:ext cx="8229600" cy="600164"/>
          </a:xfrm>
          <a:prstGeom prst="rect">
            <a:avLst/>
          </a:prstGeom>
          <a:noFill/>
        </p:spPr>
        <p:txBody>
          <a:bodyPr wrap="square">
            <a:spAutoFit/>
          </a:bodyPr>
          <a:lstStyle/>
          <a:p>
            <a:pPr algn="r" rtl="1">
              <a:lnSpc>
                <a:spcPct val="150000"/>
              </a:lnSpc>
            </a:pPr>
            <a:endParaRPr lang="fa-IR" sz="2400" dirty="0">
              <a:cs typeface="B Mitra" panose="00000400000000000000" pitchFamily="2" charset="-78"/>
            </a:endParaRPr>
          </a:p>
        </p:txBody>
      </p:sp>
      <p:sp>
        <p:nvSpPr>
          <p:cNvPr id="2" name="Date Placeholder 1"/>
          <p:cNvSpPr>
            <a:spLocks noGrp="1"/>
          </p:cNvSpPr>
          <p:nvPr>
            <p:ph type="dt" sz="half" idx="10"/>
          </p:nvPr>
        </p:nvSpPr>
        <p:spPr/>
        <p:txBody>
          <a:bodyPr/>
          <a:lstStyle/>
          <a:p>
            <a:fld id="{14E2CC02-3E53-4948-9F62-5B64F1A69825}" type="datetime8">
              <a:rPr lang="en-US" smtClean="0"/>
              <a:t>8/30/2025 7:56 AM</a:t>
            </a:fld>
            <a:endParaRPr lang="en-US"/>
          </a:p>
        </p:txBody>
      </p:sp>
      <p:sp>
        <p:nvSpPr>
          <p:cNvPr id="3" name="Slide Number Placeholder 2"/>
          <p:cNvSpPr>
            <a:spLocks noGrp="1"/>
          </p:cNvSpPr>
          <p:nvPr>
            <p:ph type="sldNum" sz="quarter" idx="12"/>
          </p:nvPr>
        </p:nvSpPr>
        <p:spPr/>
        <p:txBody>
          <a:bodyPr/>
          <a:lstStyle/>
          <a:p>
            <a:fld id="{D6C33C35-0BE6-4762-9782-807F11B0A1DC}" type="slidenum">
              <a:rPr lang="en-US" smtClean="0"/>
              <a:t>42</a:t>
            </a:fld>
            <a:endParaRPr lang="en-US"/>
          </a:p>
        </p:txBody>
      </p:sp>
      <p:sp>
        <p:nvSpPr>
          <p:cNvPr id="9" name="TextBox 8">
            <a:extLst>
              <a:ext uri="{FF2B5EF4-FFF2-40B4-BE49-F238E27FC236}">
                <a16:creationId xmlns:a16="http://schemas.microsoft.com/office/drawing/2014/main" id="{BFA2A84D-3D1D-2F5B-1BA3-A54EEB527BA3}"/>
              </a:ext>
            </a:extLst>
          </p:cNvPr>
          <p:cNvSpPr txBox="1"/>
          <p:nvPr/>
        </p:nvSpPr>
        <p:spPr>
          <a:xfrm>
            <a:off x="990600" y="441113"/>
            <a:ext cx="6248400" cy="461665"/>
          </a:xfrm>
          <a:prstGeom prst="rect">
            <a:avLst/>
          </a:prstGeom>
          <a:noFill/>
        </p:spPr>
        <p:txBody>
          <a:bodyPr wrap="square">
            <a:spAutoFit/>
          </a:bodyPr>
          <a:lstStyle/>
          <a:p>
            <a:pPr algn="r" rtl="1"/>
            <a:r>
              <a:rPr lang="fa-IR" sz="2400" b="1" dirty="0">
                <a:solidFill>
                  <a:srgbClr val="FF0000"/>
                </a:solidFill>
                <a:cs typeface="B Titr" panose="00000700000000000000" pitchFamily="2" charset="-78"/>
              </a:rPr>
              <a:t>نتایج مقایسه مدل </a:t>
            </a:r>
            <a:r>
              <a:rPr lang="fa-IR" sz="2400" b="1" dirty="0" err="1">
                <a:solidFill>
                  <a:srgbClr val="FF0000"/>
                </a:solidFill>
                <a:cs typeface="B Titr" panose="00000700000000000000" pitchFamily="2" charset="-78"/>
              </a:rPr>
              <a:t>کاکس</a:t>
            </a:r>
            <a:r>
              <a:rPr lang="fa-IR" sz="2400" b="1" dirty="0">
                <a:solidFill>
                  <a:srgbClr val="FF0000"/>
                </a:solidFill>
                <a:cs typeface="B Titr" panose="00000700000000000000" pitchFamily="2" charset="-78"/>
              </a:rPr>
              <a:t> با و بدون شکنندگی</a:t>
            </a:r>
            <a:endParaRPr lang="fa-IR" dirty="0"/>
          </a:p>
        </p:txBody>
      </p:sp>
      <p:sp>
        <p:nvSpPr>
          <p:cNvPr id="11" name="Rectangle 2">
            <a:extLst>
              <a:ext uri="{FF2B5EF4-FFF2-40B4-BE49-F238E27FC236}">
                <a16:creationId xmlns:a16="http://schemas.microsoft.com/office/drawing/2014/main" id="{C6EE563E-F131-9DA0-3AF8-55AF631AC7C7}"/>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9" name="Picture 18">
            <a:extLst>
              <a:ext uri="{FF2B5EF4-FFF2-40B4-BE49-F238E27FC236}">
                <a16:creationId xmlns:a16="http://schemas.microsoft.com/office/drawing/2014/main" id="{74F2B67F-F4BC-71E3-D879-62277D4BCF40}"/>
              </a:ext>
            </a:extLst>
          </p:cNvPr>
          <p:cNvPicPr>
            <a:picLocks noChangeAspect="1"/>
          </p:cNvPicPr>
          <p:nvPr/>
        </p:nvPicPr>
        <p:blipFill>
          <a:blip r:embed="rId3"/>
          <a:stretch>
            <a:fillRect/>
          </a:stretch>
        </p:blipFill>
        <p:spPr>
          <a:xfrm>
            <a:off x="604837" y="1895475"/>
            <a:ext cx="7934325" cy="3067050"/>
          </a:xfrm>
          <a:prstGeom prst="rect">
            <a:avLst/>
          </a:prstGeom>
        </p:spPr>
      </p:pic>
    </p:spTree>
    <p:extLst>
      <p:ext uri="{BB962C8B-B14F-4D97-AF65-F5344CB8AC3E}">
        <p14:creationId xmlns:p14="http://schemas.microsoft.com/office/powerpoint/2010/main" val="1056299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1D9E73-BB58-FA15-D0BE-BE84AD02BBA8}"/>
              </a:ext>
            </a:extLst>
          </p:cNvPr>
          <p:cNvSpPr txBox="1"/>
          <p:nvPr/>
        </p:nvSpPr>
        <p:spPr>
          <a:xfrm>
            <a:off x="381000" y="3886200"/>
            <a:ext cx="8229600" cy="600164"/>
          </a:xfrm>
          <a:prstGeom prst="rect">
            <a:avLst/>
          </a:prstGeom>
          <a:noFill/>
        </p:spPr>
        <p:txBody>
          <a:bodyPr wrap="square">
            <a:spAutoFit/>
          </a:bodyPr>
          <a:lstStyle/>
          <a:p>
            <a:pPr algn="r" rtl="1">
              <a:lnSpc>
                <a:spcPct val="150000"/>
              </a:lnSpc>
            </a:pPr>
            <a:endParaRPr lang="fa-IR" sz="2400" dirty="0">
              <a:cs typeface="B Mitra" panose="00000400000000000000" pitchFamily="2" charset="-78"/>
            </a:endParaRPr>
          </a:p>
        </p:txBody>
      </p:sp>
      <p:sp>
        <p:nvSpPr>
          <p:cNvPr id="2" name="Date Placeholder 1"/>
          <p:cNvSpPr>
            <a:spLocks noGrp="1"/>
          </p:cNvSpPr>
          <p:nvPr>
            <p:ph type="dt" sz="half" idx="10"/>
          </p:nvPr>
        </p:nvSpPr>
        <p:spPr/>
        <p:txBody>
          <a:bodyPr/>
          <a:lstStyle/>
          <a:p>
            <a:fld id="{14E2CC02-3E53-4948-9F62-5B64F1A69825}" type="datetime8">
              <a:rPr lang="en-US" smtClean="0"/>
              <a:t>8/30/2025 7:56 AM</a:t>
            </a:fld>
            <a:endParaRPr lang="en-US"/>
          </a:p>
        </p:txBody>
      </p:sp>
      <p:sp>
        <p:nvSpPr>
          <p:cNvPr id="3" name="Slide Number Placeholder 2"/>
          <p:cNvSpPr>
            <a:spLocks noGrp="1"/>
          </p:cNvSpPr>
          <p:nvPr>
            <p:ph type="sldNum" sz="quarter" idx="12"/>
          </p:nvPr>
        </p:nvSpPr>
        <p:spPr/>
        <p:txBody>
          <a:bodyPr/>
          <a:lstStyle/>
          <a:p>
            <a:fld id="{D6C33C35-0BE6-4762-9782-807F11B0A1DC}" type="slidenum">
              <a:rPr lang="en-US" smtClean="0"/>
              <a:t>43</a:t>
            </a:fld>
            <a:endParaRPr lang="en-US"/>
          </a:p>
        </p:txBody>
      </p:sp>
      <p:sp>
        <p:nvSpPr>
          <p:cNvPr id="9" name="TextBox 8">
            <a:extLst>
              <a:ext uri="{FF2B5EF4-FFF2-40B4-BE49-F238E27FC236}">
                <a16:creationId xmlns:a16="http://schemas.microsoft.com/office/drawing/2014/main" id="{BFA2A84D-3D1D-2F5B-1BA3-A54EEB527BA3}"/>
              </a:ext>
            </a:extLst>
          </p:cNvPr>
          <p:cNvSpPr txBox="1"/>
          <p:nvPr/>
        </p:nvSpPr>
        <p:spPr>
          <a:xfrm>
            <a:off x="304800" y="349940"/>
            <a:ext cx="6248400" cy="684803"/>
          </a:xfrm>
          <a:prstGeom prst="rect">
            <a:avLst/>
          </a:prstGeom>
          <a:noFill/>
        </p:spPr>
        <p:txBody>
          <a:bodyPr wrap="square">
            <a:spAutoFit/>
          </a:bodyPr>
          <a:lstStyle/>
          <a:p>
            <a:pPr algn="r">
              <a:lnSpc>
                <a:spcPct val="150000"/>
              </a:lnSpc>
            </a:pPr>
            <a:r>
              <a:rPr lang="fa-IR" sz="2800" b="1" dirty="0">
                <a:solidFill>
                  <a:srgbClr val="FF0000"/>
                </a:solidFill>
                <a:effectLst/>
                <a:cs typeface="B Titr" panose="00000700000000000000" pitchFamily="2" charset="-78"/>
              </a:rPr>
              <a:t>نتیجه گیری کلی </a:t>
            </a:r>
            <a:endParaRPr lang="fa-IR" sz="2800" dirty="0">
              <a:solidFill>
                <a:srgbClr val="FF0000"/>
              </a:solidFill>
              <a:effectLst/>
              <a:cs typeface="B Titr" panose="00000700000000000000" pitchFamily="2" charset="-78"/>
            </a:endParaRPr>
          </a:p>
        </p:txBody>
      </p:sp>
      <p:sp>
        <p:nvSpPr>
          <p:cNvPr id="11" name="Rectangle 2">
            <a:extLst>
              <a:ext uri="{FF2B5EF4-FFF2-40B4-BE49-F238E27FC236}">
                <a16:creationId xmlns:a16="http://schemas.microsoft.com/office/drawing/2014/main" id="{C6EE563E-F131-9DA0-3AF8-55AF631AC7C7}"/>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0" name="TextBox 9">
            <a:extLst>
              <a:ext uri="{FF2B5EF4-FFF2-40B4-BE49-F238E27FC236}">
                <a16:creationId xmlns:a16="http://schemas.microsoft.com/office/drawing/2014/main" id="{97D780F6-824E-2A3B-1852-C51D0A156CBB}"/>
              </a:ext>
            </a:extLst>
          </p:cNvPr>
          <p:cNvSpPr txBox="1"/>
          <p:nvPr/>
        </p:nvSpPr>
        <p:spPr>
          <a:xfrm>
            <a:off x="342900" y="1226999"/>
            <a:ext cx="8267700" cy="2262158"/>
          </a:xfrm>
          <a:prstGeom prst="rect">
            <a:avLst/>
          </a:prstGeom>
          <a:noFill/>
        </p:spPr>
        <p:txBody>
          <a:bodyPr wrap="square">
            <a:spAutoFit/>
          </a:bodyPr>
          <a:lstStyle/>
          <a:p>
            <a:pPr algn="r">
              <a:lnSpc>
                <a:spcPct val="150000"/>
              </a:lnSpc>
            </a:pPr>
            <a:r>
              <a:rPr lang="fa-IR" sz="2400" dirty="0">
                <a:effectLst/>
                <a:cs typeface="B Mitra" panose="00000400000000000000" pitchFamily="2" charset="-78"/>
              </a:rPr>
              <a:t>مدل </a:t>
            </a:r>
            <a:r>
              <a:rPr lang="fa-IR" sz="2400" dirty="0" err="1">
                <a:effectLst/>
                <a:cs typeface="B Mitra" panose="00000400000000000000" pitchFamily="2" charset="-78"/>
              </a:rPr>
              <a:t>کاکس</a:t>
            </a:r>
            <a:r>
              <a:rPr lang="fa-IR" sz="2400" dirty="0">
                <a:effectLst/>
                <a:cs typeface="B Mitra" panose="00000400000000000000" pitchFamily="2" charset="-78"/>
              </a:rPr>
              <a:t> با شکنندگی مشترک به دلیل در </a:t>
            </a:r>
            <a:r>
              <a:rPr lang="fa-IR" sz="2400" dirty="0" err="1">
                <a:effectLst/>
                <a:cs typeface="B Mitra" panose="00000400000000000000" pitchFamily="2" charset="-78"/>
              </a:rPr>
              <a:t>نظرگیری</a:t>
            </a:r>
            <a:r>
              <a:rPr lang="fa-IR" sz="2400" dirty="0">
                <a:effectLst/>
                <a:cs typeface="B Mitra" panose="00000400000000000000" pitchFamily="2" charset="-78"/>
              </a:rPr>
              <a:t> وابستگی </a:t>
            </a:r>
            <a:r>
              <a:rPr lang="fa-IR" sz="2400" dirty="0" err="1">
                <a:effectLst/>
                <a:cs typeface="B Mitra" panose="00000400000000000000" pitchFamily="2" charset="-78"/>
              </a:rPr>
              <a:t>داده‌ها</a:t>
            </a:r>
            <a:r>
              <a:rPr lang="fa-IR" sz="2400" dirty="0">
                <a:effectLst/>
                <a:cs typeface="B Mitra" panose="00000400000000000000" pitchFamily="2" charset="-78"/>
              </a:rPr>
              <a:t> (مانند </a:t>
            </a:r>
            <a:r>
              <a:rPr lang="fa-IR" sz="2400" dirty="0" err="1">
                <a:effectLst/>
                <a:cs typeface="B Mitra" panose="00000400000000000000" pitchFamily="2" charset="-78"/>
              </a:rPr>
              <a:t>بستری‌های</a:t>
            </a:r>
            <a:r>
              <a:rPr lang="fa-IR" sz="2400" dirty="0">
                <a:effectLst/>
                <a:cs typeface="B Mitra" panose="00000400000000000000" pitchFamily="2" charset="-78"/>
              </a:rPr>
              <a:t> مکرر) عملکرد بهتری دارد و برای </a:t>
            </a:r>
            <a:r>
              <a:rPr lang="fa-IR" sz="2400" dirty="0" err="1">
                <a:effectLst/>
                <a:cs typeface="B Mitra" panose="00000400000000000000" pitchFamily="2" charset="-78"/>
              </a:rPr>
              <a:t>داده‌های</a:t>
            </a:r>
            <a:r>
              <a:rPr lang="fa-IR" sz="2400" dirty="0">
                <a:effectLst/>
                <a:cs typeface="B Mitra" panose="00000400000000000000" pitchFamily="2" charset="-78"/>
              </a:rPr>
              <a:t> </a:t>
            </a:r>
            <a:r>
              <a:rPr lang="fa-IR" sz="2400" dirty="0" err="1">
                <a:effectLst/>
                <a:cs typeface="B Mitra" panose="00000400000000000000" pitchFamily="2" charset="-78"/>
              </a:rPr>
              <a:t>خوشه‌ای</a:t>
            </a:r>
            <a:r>
              <a:rPr lang="fa-IR" sz="2400" dirty="0">
                <a:effectLst/>
                <a:cs typeface="B Mitra" panose="00000400000000000000" pitchFamily="2" charset="-78"/>
              </a:rPr>
              <a:t> توصیه </a:t>
            </a:r>
            <a:r>
              <a:rPr lang="fa-IR" sz="2400" dirty="0" err="1">
                <a:effectLst/>
                <a:cs typeface="B Mitra" panose="00000400000000000000" pitchFamily="2" charset="-78"/>
              </a:rPr>
              <a:t>می‌شود</a:t>
            </a:r>
            <a:r>
              <a:rPr lang="fa-IR" sz="2400" dirty="0">
                <a:effectLst/>
                <a:cs typeface="B Mitra" panose="00000400000000000000" pitchFamily="2" charset="-78"/>
              </a:rPr>
              <a:t>.</a:t>
            </a:r>
          </a:p>
          <a:p>
            <a:pPr marL="342900" indent="-342900" algn="r" rtl="1">
              <a:lnSpc>
                <a:spcPct val="150000"/>
              </a:lnSpc>
              <a:buFont typeface="Courier New" panose="02070309020205020404" pitchFamily="49" charset="0"/>
              <a:buChar char="o"/>
            </a:pPr>
            <a:r>
              <a:rPr lang="fa-IR" sz="2400" b="1" dirty="0">
                <a:cs typeface="B Mitra" panose="00000400000000000000" pitchFamily="2" charset="-78"/>
              </a:rPr>
              <a:t>پ</a:t>
            </a:r>
            <a:r>
              <a:rPr lang="fa-IR" sz="2400" b="1" dirty="0">
                <a:effectLst/>
                <a:cs typeface="B Mitra" panose="00000400000000000000" pitchFamily="2" charset="-78"/>
              </a:rPr>
              <a:t>یشنهاد:</a:t>
            </a:r>
            <a:br>
              <a:rPr lang="fa-IR" sz="2400" dirty="0">
                <a:effectLst/>
                <a:cs typeface="B Mitra" panose="00000400000000000000" pitchFamily="2" charset="-78"/>
              </a:rPr>
            </a:br>
            <a:r>
              <a:rPr lang="fa-IR" sz="2400" dirty="0">
                <a:effectLst/>
                <a:cs typeface="B Mitra" panose="00000400000000000000" pitchFamily="2" charset="-78"/>
              </a:rPr>
              <a:t>استفاده از این مدل در مطالعات آینده با ساختار </a:t>
            </a:r>
            <a:r>
              <a:rPr lang="fa-IR" sz="2400" dirty="0" err="1">
                <a:effectLst/>
                <a:cs typeface="B Mitra" panose="00000400000000000000" pitchFamily="2" charset="-78"/>
              </a:rPr>
              <a:t>داده‌های</a:t>
            </a:r>
            <a:r>
              <a:rPr lang="fa-IR" sz="2400" dirty="0">
                <a:effectLst/>
                <a:cs typeface="B Mitra" panose="00000400000000000000" pitchFamily="2" charset="-78"/>
              </a:rPr>
              <a:t> مشابه</a:t>
            </a:r>
            <a:r>
              <a:rPr lang="fa-IR" dirty="0">
                <a:effectLst/>
              </a:rPr>
              <a:t>.</a:t>
            </a:r>
          </a:p>
        </p:txBody>
      </p:sp>
    </p:spTree>
    <p:extLst>
      <p:ext uri="{BB962C8B-B14F-4D97-AF65-F5344CB8AC3E}">
        <p14:creationId xmlns:p14="http://schemas.microsoft.com/office/powerpoint/2010/main" val="980779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7C6DD0-CB0E-FA63-203D-97EE5BA35AEB}"/>
              </a:ext>
            </a:extLst>
          </p:cNvPr>
          <p:cNvPicPr>
            <a:picLocks noChangeAspect="1"/>
          </p:cNvPicPr>
          <p:nvPr/>
        </p:nvPicPr>
        <p:blipFill>
          <a:blip r:embed="rId3"/>
          <a:stretch>
            <a:fillRect/>
          </a:stretch>
        </p:blipFill>
        <p:spPr>
          <a:xfrm>
            <a:off x="533400" y="0"/>
            <a:ext cx="8610600" cy="6218239"/>
          </a:xfrm>
          <a:prstGeom prst="rect">
            <a:avLst/>
          </a:prstGeom>
        </p:spPr>
      </p:pic>
      <p:sp>
        <p:nvSpPr>
          <p:cNvPr id="2" name="Title 1"/>
          <p:cNvSpPr>
            <a:spLocks noGrp="1"/>
          </p:cNvSpPr>
          <p:nvPr>
            <p:ph type="title"/>
          </p:nvPr>
        </p:nvSpPr>
        <p:spPr>
          <a:xfrm>
            <a:off x="685800" y="4648200"/>
            <a:ext cx="4038600" cy="1066800"/>
          </a:xfrm>
        </p:spPr>
        <p:txBody>
          <a:bodyPr>
            <a:noAutofit/>
          </a:bodyPr>
          <a:lstStyle/>
          <a:p>
            <a:pPr algn="r" rtl="1">
              <a:lnSpc>
                <a:spcPct val="150000"/>
              </a:lnSpc>
            </a:pPr>
            <a:r>
              <a:rPr lang="fa-IR" sz="2800" dirty="0">
                <a:solidFill>
                  <a:srgbClr val="FF0000"/>
                </a:solidFill>
                <a:cs typeface="B Titr" panose="00000700000000000000" pitchFamily="2" charset="-78"/>
              </a:rPr>
              <a:t>شکل </a:t>
            </a:r>
            <a:r>
              <a:rPr lang="en-US" sz="2800" dirty="0">
                <a:solidFill>
                  <a:srgbClr val="FF0000"/>
                </a:solidFill>
                <a:cs typeface="B Titr" panose="00000700000000000000" pitchFamily="2" charset="-78"/>
              </a:rPr>
              <a:t>A1 – </a:t>
            </a:r>
            <a:r>
              <a:rPr lang="fa-IR" sz="2800" dirty="0" err="1">
                <a:solidFill>
                  <a:srgbClr val="FF0000"/>
                </a:solidFill>
                <a:cs typeface="B Titr" panose="00000700000000000000" pitchFamily="2" charset="-78"/>
              </a:rPr>
              <a:t>ماتریس</a:t>
            </a:r>
            <a:r>
              <a:rPr lang="fa-IR" sz="2800" dirty="0">
                <a:solidFill>
                  <a:srgbClr val="FF0000"/>
                </a:solidFill>
                <a:cs typeface="B Titr" panose="00000700000000000000" pitchFamily="2" charset="-78"/>
              </a:rPr>
              <a:t> همبستگی</a:t>
            </a:r>
            <a:endParaRPr lang="fa-IR" sz="2800" b="1" dirty="0">
              <a:solidFill>
                <a:srgbClr val="FF0000"/>
              </a:solidFill>
              <a:cs typeface="B Titr" panose="00000700000000000000" pitchFamily="2" charset="-78"/>
            </a:endParaRPr>
          </a:p>
        </p:txBody>
      </p:sp>
      <p:sp>
        <p:nvSpPr>
          <p:cNvPr id="3" name="Date Placeholder 2"/>
          <p:cNvSpPr>
            <a:spLocks noGrp="1"/>
          </p:cNvSpPr>
          <p:nvPr>
            <p:ph type="dt" sz="half" idx="10"/>
          </p:nvPr>
        </p:nvSpPr>
        <p:spPr/>
        <p:txBody>
          <a:bodyPr/>
          <a:lstStyle/>
          <a:p>
            <a:fld id="{6115D183-F768-403E-BA56-D72B8FDEB9A7}" type="datetime8">
              <a:rPr lang="en-US" smtClean="0"/>
              <a:t>8/30/2025 7:56 AM</a:t>
            </a:fld>
            <a:endParaRPr lang="en-US"/>
          </a:p>
        </p:txBody>
      </p:sp>
      <p:sp>
        <p:nvSpPr>
          <p:cNvPr id="4" name="Slide Number Placeholder 3"/>
          <p:cNvSpPr>
            <a:spLocks noGrp="1"/>
          </p:cNvSpPr>
          <p:nvPr>
            <p:ph type="sldNum" sz="quarter" idx="12"/>
          </p:nvPr>
        </p:nvSpPr>
        <p:spPr/>
        <p:txBody>
          <a:bodyPr/>
          <a:lstStyle/>
          <a:p>
            <a:fld id="{D6C33C35-0BE6-4762-9782-807F11B0A1DC}" type="slidenum">
              <a:rPr lang="en-US" smtClean="0"/>
              <a:t>44</a:t>
            </a:fld>
            <a:endParaRPr lang="en-US"/>
          </a:p>
        </p:txBody>
      </p:sp>
    </p:spTree>
    <p:extLst>
      <p:ext uri="{BB962C8B-B14F-4D97-AF65-F5344CB8AC3E}">
        <p14:creationId xmlns:p14="http://schemas.microsoft.com/office/powerpoint/2010/main" val="3302821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610600" cy="1143000"/>
          </a:xfrm>
        </p:spPr>
        <p:txBody>
          <a:bodyPr>
            <a:noAutofit/>
          </a:bodyPr>
          <a:lstStyle/>
          <a:p>
            <a:pPr algn="r" rtl="1">
              <a:lnSpc>
                <a:spcPct val="150000"/>
              </a:lnSpc>
            </a:pPr>
            <a:r>
              <a:rPr lang="fa-IR" sz="2400" dirty="0">
                <a:solidFill>
                  <a:srgbClr val="FF0000"/>
                </a:solidFill>
                <a:cs typeface="B Titr" panose="00000700000000000000" pitchFamily="2" charset="-78"/>
              </a:rPr>
              <a:t>شکل </a:t>
            </a:r>
            <a:r>
              <a:rPr lang="en-US" sz="2400" dirty="0">
                <a:solidFill>
                  <a:srgbClr val="FF0000"/>
                </a:solidFill>
                <a:cs typeface="B Titr" panose="00000700000000000000" pitchFamily="2" charset="-78"/>
              </a:rPr>
              <a:t>A1 – </a:t>
            </a:r>
            <a:r>
              <a:rPr lang="fa-IR" sz="2400" dirty="0" err="1">
                <a:solidFill>
                  <a:srgbClr val="FF0000"/>
                </a:solidFill>
                <a:cs typeface="B Titr" panose="00000700000000000000" pitchFamily="2" charset="-78"/>
              </a:rPr>
              <a:t>ماتریس</a:t>
            </a:r>
            <a:r>
              <a:rPr lang="fa-IR" sz="2400" dirty="0">
                <a:solidFill>
                  <a:srgbClr val="FF0000"/>
                </a:solidFill>
                <a:cs typeface="B Titr" panose="00000700000000000000" pitchFamily="2" charset="-78"/>
              </a:rPr>
              <a:t> همبستگی</a:t>
            </a:r>
            <a:endParaRPr lang="fa-IR" sz="2400" b="1" dirty="0">
              <a:solidFill>
                <a:srgbClr val="FF0000"/>
              </a:solidFill>
              <a:cs typeface="B Titr" panose="00000700000000000000" pitchFamily="2" charset="-78"/>
            </a:endParaRPr>
          </a:p>
        </p:txBody>
      </p:sp>
      <p:sp>
        <p:nvSpPr>
          <p:cNvPr id="4" name="TextBox 3">
            <a:extLst>
              <a:ext uri="{FF2B5EF4-FFF2-40B4-BE49-F238E27FC236}">
                <a16:creationId xmlns:a16="http://schemas.microsoft.com/office/drawing/2014/main" id="{ADC68BA2-DE27-2C83-5FEE-9B2CB3B4ACE5}"/>
              </a:ext>
            </a:extLst>
          </p:cNvPr>
          <p:cNvSpPr txBox="1"/>
          <p:nvPr/>
        </p:nvSpPr>
        <p:spPr>
          <a:xfrm>
            <a:off x="1524000" y="1143000"/>
            <a:ext cx="6705600" cy="5032147"/>
          </a:xfrm>
          <a:prstGeom prst="rect">
            <a:avLst/>
          </a:prstGeom>
          <a:noFill/>
        </p:spPr>
        <p:txBody>
          <a:bodyPr wrap="square">
            <a:spAutoFit/>
          </a:bodyPr>
          <a:lstStyle/>
          <a:p>
            <a:pPr algn="r" rtl="1">
              <a:lnSpc>
                <a:spcPct val="150000"/>
              </a:lnSpc>
            </a:pPr>
            <a:r>
              <a:rPr lang="fa-IR" sz="2400" b="1" dirty="0">
                <a:cs typeface="B Mitra" panose="00000400000000000000" pitchFamily="2" charset="-78"/>
              </a:rPr>
              <a:t>ا</a:t>
            </a:r>
            <a:r>
              <a:rPr lang="fa-IR" sz="2400" dirty="0">
                <a:cs typeface="B Mitra" panose="00000400000000000000" pitchFamily="2" charset="-78"/>
              </a:rPr>
              <a:t>ین شکل </a:t>
            </a:r>
            <a:r>
              <a:rPr lang="fa-IR" sz="2400" dirty="0" err="1">
                <a:cs typeface="B Mitra" panose="00000400000000000000" pitchFamily="2" charset="-78"/>
              </a:rPr>
              <a:t>نمایش‌دهنده</a:t>
            </a:r>
            <a:r>
              <a:rPr lang="fa-IR" sz="2400" dirty="0">
                <a:cs typeface="B Mitra" panose="00000400000000000000" pitchFamily="2" charset="-78"/>
              </a:rPr>
              <a:t> همبستگی بین متغیرهای مختلف است. در این </a:t>
            </a:r>
            <a:r>
              <a:rPr lang="fa-IR" sz="2400" dirty="0" err="1">
                <a:cs typeface="B Mitra" panose="00000400000000000000" pitchFamily="2" charset="-78"/>
              </a:rPr>
              <a:t>ماتریس</a:t>
            </a:r>
            <a:r>
              <a:rPr lang="fa-IR" sz="2400" dirty="0">
                <a:cs typeface="B Mitra" panose="00000400000000000000" pitchFamily="2" charset="-78"/>
              </a:rPr>
              <a:t>، </a:t>
            </a:r>
            <a:r>
              <a:rPr lang="fa-IR" sz="2400" dirty="0" err="1">
                <a:cs typeface="B Mitra" panose="00000400000000000000" pitchFamily="2" charset="-78"/>
              </a:rPr>
              <a:t>عددهای</a:t>
            </a:r>
            <a:r>
              <a:rPr lang="fa-IR" sz="2400" dirty="0">
                <a:cs typeface="B Mitra" panose="00000400000000000000" pitchFamily="2" charset="-78"/>
              </a:rPr>
              <a:t> بین -1 تا 1 </a:t>
            </a:r>
            <a:r>
              <a:rPr lang="fa-IR" sz="2400" dirty="0" err="1">
                <a:cs typeface="B Mitra" panose="00000400000000000000" pitchFamily="2" charset="-78"/>
              </a:rPr>
              <a:t>نشان‌دهنده</a:t>
            </a:r>
            <a:r>
              <a:rPr lang="fa-IR" sz="2400" dirty="0">
                <a:cs typeface="B Mitra" panose="00000400000000000000" pitchFamily="2" charset="-78"/>
              </a:rPr>
              <a:t> شدت و جهت رابطه بین دو متغیر هستند.</a:t>
            </a:r>
          </a:p>
          <a:p>
            <a:pPr algn="r" rtl="1">
              <a:lnSpc>
                <a:spcPct val="150000"/>
              </a:lnSpc>
              <a:buFont typeface="Arial" panose="020B0604020202020204" pitchFamily="34" charset="0"/>
              <a:buChar char="•"/>
            </a:pPr>
            <a:r>
              <a:rPr lang="fa-IR" sz="2400" dirty="0" err="1">
                <a:cs typeface="B Mitra" panose="00000400000000000000" pitchFamily="2" charset="-78"/>
              </a:rPr>
              <a:t>عددهای</a:t>
            </a:r>
            <a:r>
              <a:rPr lang="fa-IR" sz="2400" dirty="0">
                <a:cs typeface="B Mitra" panose="00000400000000000000" pitchFamily="2" charset="-78"/>
              </a:rPr>
              <a:t> نزدیک به 1 </a:t>
            </a:r>
            <a:r>
              <a:rPr lang="fa-IR" sz="2400" dirty="0" err="1">
                <a:cs typeface="B Mitra" panose="00000400000000000000" pitchFamily="2" charset="-78"/>
              </a:rPr>
              <a:t>نشان‌دهنده</a:t>
            </a:r>
            <a:r>
              <a:rPr lang="fa-IR" sz="2400" dirty="0">
                <a:cs typeface="B Mitra" panose="00000400000000000000" pitchFamily="2" charset="-78"/>
              </a:rPr>
              <a:t> رابطه مثبت قوی و</a:t>
            </a:r>
          </a:p>
          <a:p>
            <a:pPr algn="r" rtl="1">
              <a:lnSpc>
                <a:spcPct val="150000"/>
              </a:lnSpc>
              <a:buFont typeface="Arial" panose="020B0604020202020204" pitchFamily="34" charset="0"/>
              <a:buChar char="•"/>
            </a:pPr>
            <a:r>
              <a:rPr lang="fa-IR" sz="2400" dirty="0" err="1">
                <a:cs typeface="B Mitra" panose="00000400000000000000" pitchFamily="2" charset="-78"/>
              </a:rPr>
              <a:t>عددهای</a:t>
            </a:r>
            <a:r>
              <a:rPr lang="fa-IR" sz="2400" dirty="0">
                <a:cs typeface="B Mitra" panose="00000400000000000000" pitchFamily="2" charset="-78"/>
              </a:rPr>
              <a:t> نزدیک به -1 </a:t>
            </a:r>
            <a:r>
              <a:rPr lang="fa-IR" sz="2400" dirty="0" err="1">
                <a:cs typeface="B Mitra" panose="00000400000000000000" pitchFamily="2" charset="-78"/>
              </a:rPr>
              <a:t>نشان‌دهنده</a:t>
            </a:r>
            <a:r>
              <a:rPr lang="fa-IR" sz="2400" dirty="0">
                <a:cs typeface="B Mitra" panose="00000400000000000000" pitchFamily="2" charset="-78"/>
              </a:rPr>
              <a:t> رابطه منفی قوی هستند.</a:t>
            </a:r>
          </a:p>
          <a:p>
            <a:pPr algn="r" rtl="1">
              <a:lnSpc>
                <a:spcPct val="150000"/>
              </a:lnSpc>
              <a:buFont typeface="Arial" panose="020B0604020202020204" pitchFamily="34" charset="0"/>
              <a:buChar char="•"/>
            </a:pPr>
            <a:r>
              <a:rPr lang="fa-IR" sz="2400" dirty="0" err="1">
                <a:cs typeface="B Mitra" panose="00000400000000000000" pitchFamily="2" charset="-78"/>
              </a:rPr>
              <a:t>عددهای</a:t>
            </a:r>
            <a:r>
              <a:rPr lang="fa-IR" sz="2400" dirty="0">
                <a:cs typeface="B Mitra" panose="00000400000000000000" pitchFamily="2" charset="-78"/>
              </a:rPr>
              <a:t> نزدیک به 0 </a:t>
            </a:r>
            <a:r>
              <a:rPr lang="fa-IR" sz="2400" dirty="0" err="1">
                <a:cs typeface="B Mitra" panose="00000400000000000000" pitchFamily="2" charset="-78"/>
              </a:rPr>
              <a:t>نشان‌دهنده</a:t>
            </a:r>
            <a:r>
              <a:rPr lang="fa-IR" sz="2400" dirty="0">
                <a:cs typeface="B Mitra" panose="00000400000000000000" pitchFamily="2" charset="-78"/>
              </a:rPr>
              <a:t> عدم وجود رابطه یا همبستگی ضعیف بین دو متغیر است.</a:t>
            </a:r>
          </a:p>
          <a:p>
            <a:pPr algn="r" rtl="1">
              <a:lnSpc>
                <a:spcPct val="150000"/>
              </a:lnSpc>
            </a:pPr>
            <a:r>
              <a:rPr lang="fa-IR" sz="2400" dirty="0">
                <a:cs typeface="B Mitra" panose="00000400000000000000" pitchFamily="2" charset="-78"/>
              </a:rPr>
              <a:t>این </a:t>
            </a:r>
            <a:r>
              <a:rPr lang="fa-IR" sz="2400" dirty="0" err="1">
                <a:cs typeface="B Mitra" panose="00000400000000000000" pitchFamily="2" charset="-78"/>
              </a:rPr>
              <a:t>ماتریس</a:t>
            </a:r>
            <a:r>
              <a:rPr lang="fa-IR" sz="2400" dirty="0">
                <a:cs typeface="B Mitra" panose="00000400000000000000" pitchFamily="2" charset="-78"/>
              </a:rPr>
              <a:t> به ما کمک </a:t>
            </a:r>
            <a:r>
              <a:rPr lang="fa-IR" sz="2400" dirty="0" err="1">
                <a:cs typeface="B Mitra" panose="00000400000000000000" pitchFamily="2" charset="-78"/>
              </a:rPr>
              <a:t>می‌کند</a:t>
            </a:r>
            <a:r>
              <a:rPr lang="fa-IR" sz="2400" dirty="0">
                <a:cs typeface="B Mitra" panose="00000400000000000000" pitchFamily="2" charset="-78"/>
              </a:rPr>
              <a:t> تا متغیرهایی که با هم رابطه </a:t>
            </a:r>
            <a:r>
              <a:rPr lang="fa-IR" sz="2400" dirty="0" err="1">
                <a:cs typeface="B Mitra" panose="00000400000000000000" pitchFamily="2" charset="-78"/>
              </a:rPr>
              <a:t>قوی‌تر</a:t>
            </a:r>
            <a:r>
              <a:rPr lang="fa-IR" sz="2400" dirty="0">
                <a:cs typeface="B Mitra" panose="00000400000000000000" pitchFamily="2" charset="-78"/>
              </a:rPr>
              <a:t> دارند را شناسایی کنیم.</a:t>
            </a:r>
          </a:p>
        </p:txBody>
      </p:sp>
      <p:sp>
        <p:nvSpPr>
          <p:cNvPr id="3" name="Date Placeholder 2"/>
          <p:cNvSpPr>
            <a:spLocks noGrp="1"/>
          </p:cNvSpPr>
          <p:nvPr>
            <p:ph type="dt" sz="half" idx="10"/>
          </p:nvPr>
        </p:nvSpPr>
        <p:spPr/>
        <p:txBody>
          <a:bodyPr/>
          <a:lstStyle/>
          <a:p>
            <a:fld id="{654B7F89-B9EF-4918-8E33-BF42502DD0C0}"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45</a:t>
            </a:fld>
            <a:endParaRPr lang="en-US"/>
          </a:p>
        </p:txBody>
      </p:sp>
    </p:spTree>
    <p:extLst>
      <p:ext uri="{BB962C8B-B14F-4D97-AF65-F5344CB8AC3E}">
        <p14:creationId xmlns:p14="http://schemas.microsoft.com/office/powerpoint/2010/main" val="3109702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2514600"/>
            <a:ext cx="7239000" cy="2743201"/>
          </a:xfrm>
        </p:spPr>
        <p:txBody>
          <a:bodyPr>
            <a:normAutofit/>
          </a:bodyPr>
          <a:lstStyle/>
          <a:p>
            <a:pPr marL="0" indent="0" algn="ctr" rtl="1">
              <a:lnSpc>
                <a:spcPct val="150000"/>
              </a:lnSpc>
              <a:buNone/>
            </a:pPr>
            <a:r>
              <a:rPr lang="fa-IR" sz="4000" dirty="0">
                <a:cs typeface="B Titr" pitchFamily="2" charset="-78"/>
              </a:rPr>
              <a:t>با تشکر از توجه وعنایت </a:t>
            </a:r>
          </a:p>
          <a:p>
            <a:pPr marL="0" indent="0" algn="ctr" rtl="1">
              <a:lnSpc>
                <a:spcPct val="150000"/>
              </a:lnSpc>
              <a:buNone/>
            </a:pPr>
            <a:r>
              <a:rPr lang="fa-IR" sz="4000" dirty="0">
                <a:cs typeface="B Titr" pitchFamily="2" charset="-78"/>
              </a:rPr>
              <a:t>همه عزیزان حاضر در جلسه </a:t>
            </a:r>
            <a:endParaRPr lang="en-US" sz="4000" dirty="0">
              <a:cs typeface="B Titr" pitchFamily="2" charset="-78"/>
            </a:endParaRPr>
          </a:p>
        </p:txBody>
      </p:sp>
      <p:sp>
        <p:nvSpPr>
          <p:cNvPr id="4" name="Date Placeholder 3"/>
          <p:cNvSpPr>
            <a:spLocks noGrp="1"/>
          </p:cNvSpPr>
          <p:nvPr>
            <p:ph type="dt" sz="half" idx="10"/>
          </p:nvPr>
        </p:nvSpPr>
        <p:spPr/>
        <p:txBody>
          <a:bodyPr/>
          <a:lstStyle/>
          <a:p>
            <a:fld id="{8EF21187-FC9B-460B-9D56-86F8D28DF383}"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46</a:t>
            </a:fld>
            <a:endParaRPr lang="en-US"/>
          </a:p>
        </p:txBody>
      </p:sp>
    </p:spTree>
    <p:extLst>
      <p:ext uri="{BB962C8B-B14F-4D97-AF65-F5344CB8AC3E}">
        <p14:creationId xmlns:p14="http://schemas.microsoft.com/office/powerpoint/2010/main" val="153595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2933345"/>
            <a:ext cx="8420100" cy="3696055"/>
          </a:xfrm>
        </p:spPr>
        <p:txBody>
          <a:bodyPr>
            <a:normAutofit fontScale="70000" lnSpcReduction="20000"/>
          </a:bodyPr>
          <a:lstStyle/>
          <a:p>
            <a:pPr algn="r" rtl="1">
              <a:lnSpc>
                <a:spcPct val="120000"/>
              </a:lnSpc>
            </a:pPr>
            <a:r>
              <a:rPr lang="fa-IR" sz="3400" b="1" dirty="0">
                <a:solidFill>
                  <a:srgbClr val="FF0000"/>
                </a:solidFill>
                <a:cs typeface="B Titr" pitchFamily="2" charset="-78"/>
              </a:rPr>
              <a:t>خلاصه داده‌های بیماران:</a:t>
            </a:r>
            <a:br>
              <a:rPr lang="fa-IR" sz="2400" dirty="0">
                <a:cs typeface="B Mitra" pitchFamily="2" charset="-78"/>
              </a:rPr>
            </a:br>
            <a:endParaRPr lang="fa-IR" sz="2400" dirty="0">
              <a:cs typeface="B Mitra" pitchFamily="2" charset="-78"/>
            </a:endParaRPr>
          </a:p>
          <a:p>
            <a:pPr algn="r" rtl="1">
              <a:lnSpc>
                <a:spcPct val="170000"/>
              </a:lnSpc>
              <a:buFont typeface="Courier New" panose="02070309020205020404" pitchFamily="49" charset="0"/>
              <a:buChar char="o"/>
            </a:pPr>
            <a:r>
              <a:rPr lang="fa-IR" sz="3400" dirty="0">
                <a:cs typeface="B Mitra" panose="00000400000000000000" pitchFamily="2" charset="-78"/>
              </a:rPr>
              <a:t>مطالعه شامل 10,151 بیمار با 29,148 ویزیت بود که 38% بیماران بیش از 3 بار بستری شدند.</a:t>
            </a:r>
            <a:br>
              <a:rPr lang="fa-IR" sz="3400" dirty="0">
                <a:cs typeface="B Mitra" panose="00000400000000000000" pitchFamily="2" charset="-78"/>
              </a:rPr>
            </a:br>
            <a:r>
              <a:rPr lang="fa-IR" sz="3400" dirty="0">
                <a:cs typeface="B Mitra" panose="00000400000000000000" pitchFamily="2" charset="-78"/>
              </a:rPr>
              <a:t>میزان مرگ‌ومیر 90 روزه پس از ترخیص 14.25% بود که ماهیت مزمن بیماری و نیاز به مدل‌سازی کاکس با شکنندگی را نشان می‌دهد.</a:t>
            </a:r>
          </a:p>
          <a:p>
            <a:pPr algn="r" rtl="1">
              <a:lnSpc>
                <a:spcPct val="120000"/>
              </a:lnSpc>
              <a:buFont typeface="Courier New" panose="02070309020205020404" pitchFamily="49" charset="0"/>
              <a:buChar char="o"/>
            </a:pPr>
            <a:r>
              <a:rPr lang="fa-IR" sz="3400" dirty="0">
                <a:cs typeface="B Mitra" panose="00000400000000000000" pitchFamily="2" charset="-78"/>
              </a:rPr>
              <a:t>نکته کلیدی:</a:t>
            </a:r>
            <a:br>
              <a:rPr lang="fa-IR" sz="3400" dirty="0">
                <a:cs typeface="B Mitra" panose="00000400000000000000" pitchFamily="2" charset="-78"/>
              </a:rPr>
            </a:br>
            <a:r>
              <a:rPr lang="fa-IR" sz="3400" dirty="0">
                <a:cs typeface="B Mitra" panose="00000400000000000000" pitchFamily="2" charset="-78"/>
              </a:rPr>
              <a:t>تکرار بستری‌ها (وابستگی داده‌ها) ضرورت استفاده از مدل کاکس با اصلاح  شکنندگی را تأیید می‌کند</a:t>
            </a:r>
          </a:p>
          <a:p>
            <a:pPr algn="r" rtl="1"/>
            <a:endParaRPr lang="fa-IR" sz="2400" dirty="0">
              <a:cs typeface="B Mitra"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5116"/>
            <a:ext cx="5867400" cy="290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6C4BC1FB-D77D-4262-A883-CC4908FA5738}" type="datetime8">
              <a:rPr lang="en-US" smtClean="0"/>
              <a:t>8/30/2025 7:56 AM</a:t>
            </a:fld>
            <a:endParaRPr lang="en-US"/>
          </a:p>
        </p:txBody>
      </p:sp>
      <p:sp>
        <p:nvSpPr>
          <p:cNvPr id="4" name="Slide Number Placeholder 3"/>
          <p:cNvSpPr>
            <a:spLocks noGrp="1"/>
          </p:cNvSpPr>
          <p:nvPr>
            <p:ph type="sldNum" sz="quarter" idx="12"/>
          </p:nvPr>
        </p:nvSpPr>
        <p:spPr/>
        <p:txBody>
          <a:bodyPr/>
          <a:lstStyle/>
          <a:p>
            <a:fld id="{D6C33C35-0BE6-4762-9782-807F11B0A1DC}" type="slidenum">
              <a:rPr lang="en-US" smtClean="0"/>
              <a:t>5</a:t>
            </a:fld>
            <a:endParaRPr lang="en-US"/>
          </a:p>
        </p:txBody>
      </p:sp>
    </p:spTree>
    <p:extLst>
      <p:ext uri="{BB962C8B-B14F-4D97-AF65-F5344CB8AC3E}">
        <p14:creationId xmlns:p14="http://schemas.microsoft.com/office/powerpoint/2010/main" val="12998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6836229" cy="511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914400" y="5181600"/>
            <a:ext cx="8001000" cy="1295400"/>
          </a:xfrm>
        </p:spPr>
        <p:txBody>
          <a:bodyPr>
            <a:normAutofit/>
          </a:bodyPr>
          <a:lstStyle/>
          <a:p>
            <a:pPr algn="r" rtl="1">
              <a:lnSpc>
                <a:spcPct val="120000"/>
              </a:lnSpc>
              <a:buFont typeface="Courier New" pitchFamily="49" charset="0"/>
              <a:buChar char="o"/>
            </a:pPr>
            <a:r>
              <a:rPr lang="fa-IR" sz="2400" dirty="0">
                <a:solidFill>
                  <a:srgbClr val="FF0000"/>
                </a:solidFill>
                <a:cs typeface="B Titr" panose="00000700000000000000" pitchFamily="2" charset="-78"/>
              </a:rPr>
              <a:t>خلاصه جدول 2</a:t>
            </a:r>
            <a:r>
              <a:rPr lang="fa-IR" sz="2800" dirty="0">
                <a:solidFill>
                  <a:srgbClr val="FF0000"/>
                </a:solidFill>
                <a:cs typeface="B Titr" panose="00000700000000000000" pitchFamily="2" charset="-78"/>
              </a:rPr>
              <a:t>: </a:t>
            </a:r>
            <a:r>
              <a:rPr lang="fa-IR" sz="2400" dirty="0">
                <a:cs typeface="B Mitra" panose="00000400000000000000" pitchFamily="2" charset="-78"/>
              </a:rPr>
              <a:t>جدول میانگین ۱۸ متغیر آزمایشگاهی و علائم حیاتی مؤثر بر مرگ را نشان میدهد</a:t>
            </a:r>
            <a:r>
              <a:rPr lang="fa-IR" sz="3400" dirty="0">
                <a:cs typeface="B Mitra" panose="00000400000000000000" pitchFamily="2" charset="-78"/>
              </a:rPr>
              <a:t>.</a:t>
            </a:r>
          </a:p>
          <a:p>
            <a:pPr marL="0" indent="0" algn="r" rtl="1">
              <a:buNone/>
            </a:pPr>
            <a:endParaRPr lang="fa-IR" dirty="0">
              <a:cs typeface="B Mitra" pitchFamily="2" charset="-78"/>
            </a:endParaRPr>
          </a:p>
          <a:p>
            <a:pPr marL="0" indent="0" algn="r" rtl="1">
              <a:buNone/>
            </a:pPr>
            <a:endParaRPr lang="en-US" dirty="0">
              <a:cs typeface="B Mitra" pitchFamily="2" charset="-78"/>
            </a:endParaRPr>
          </a:p>
        </p:txBody>
      </p:sp>
      <p:sp>
        <p:nvSpPr>
          <p:cNvPr id="2" name="Date Placeholder 1"/>
          <p:cNvSpPr>
            <a:spLocks noGrp="1"/>
          </p:cNvSpPr>
          <p:nvPr>
            <p:ph type="dt" sz="half" idx="10"/>
          </p:nvPr>
        </p:nvSpPr>
        <p:spPr/>
        <p:txBody>
          <a:bodyPr/>
          <a:lstStyle/>
          <a:p>
            <a:fld id="{968FEE97-DA76-4019-A1D9-5B3E029CACEE}" type="datetime8">
              <a:rPr lang="en-US" smtClean="0"/>
              <a:t>8/30/2025 7:56 AM</a:t>
            </a:fld>
            <a:endParaRPr lang="en-US"/>
          </a:p>
        </p:txBody>
      </p:sp>
      <p:sp>
        <p:nvSpPr>
          <p:cNvPr id="3" name="Slide Number Placeholder 2"/>
          <p:cNvSpPr>
            <a:spLocks noGrp="1"/>
          </p:cNvSpPr>
          <p:nvPr>
            <p:ph type="sldNum" sz="quarter" idx="12"/>
          </p:nvPr>
        </p:nvSpPr>
        <p:spPr/>
        <p:txBody>
          <a:bodyPr/>
          <a:lstStyle/>
          <a:p>
            <a:fld id="{D6C33C35-0BE6-4762-9782-807F11B0A1DC}" type="slidenum">
              <a:rPr lang="en-US" smtClean="0"/>
              <a:t>6</a:t>
            </a:fld>
            <a:endParaRPr lang="en-US"/>
          </a:p>
        </p:txBody>
      </p:sp>
    </p:spTree>
    <p:extLst>
      <p:ext uri="{BB962C8B-B14F-4D97-AF65-F5344CB8AC3E}">
        <p14:creationId xmlns:p14="http://schemas.microsoft.com/office/powerpoint/2010/main" val="188089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90600" y="3276600"/>
            <a:ext cx="7467600" cy="3124200"/>
          </a:xfrm>
        </p:spPr>
        <p:txBody>
          <a:bodyPr>
            <a:normAutofit fontScale="25000" lnSpcReduction="20000"/>
          </a:bodyPr>
          <a:lstStyle/>
          <a:p>
            <a:pPr algn="r" rtl="1">
              <a:lnSpc>
                <a:spcPct val="170000"/>
              </a:lnSpc>
              <a:buFont typeface="Courier New" panose="02070309020205020404" pitchFamily="49" charset="0"/>
              <a:buChar char="o"/>
            </a:pPr>
            <a:r>
              <a:rPr lang="fa-IR" sz="9600" dirty="0">
                <a:latin typeface="2  Roya"/>
                <a:cs typeface="B Mitra" panose="00000400000000000000" pitchFamily="2" charset="-78"/>
              </a:rPr>
              <a:t>این نمودار، تابع بقا (</a:t>
            </a:r>
            <a:r>
              <a:rPr lang="en-US" sz="9600" dirty="0">
                <a:latin typeface="2  Roya"/>
                <a:cs typeface="B Mitra" panose="00000400000000000000" pitchFamily="2" charset="-78"/>
              </a:rPr>
              <a:t>(Survival Function</a:t>
            </a:r>
            <a:r>
              <a:rPr lang="fa-IR" sz="9600" dirty="0">
                <a:latin typeface="2  Roya"/>
                <a:cs typeface="B Mitra" panose="00000400000000000000" pitchFamily="2" charset="-78"/>
              </a:rPr>
              <a:t>را برای بیماران مبتلا به نارسایی قلبی احتقانی</a:t>
            </a:r>
            <a:r>
              <a:rPr lang="en-US" sz="9600" dirty="0">
                <a:latin typeface="2  Roya"/>
                <a:cs typeface="B Mitra" panose="00000400000000000000" pitchFamily="2" charset="-78"/>
              </a:rPr>
              <a:t> (CHF) </a:t>
            </a:r>
            <a:r>
              <a:rPr lang="fa-IR" sz="9600" dirty="0">
                <a:latin typeface="2  Roya"/>
                <a:cs typeface="B Mitra" panose="00000400000000000000" pitchFamily="2" charset="-78"/>
              </a:rPr>
              <a:t>نشان </a:t>
            </a:r>
            <a:r>
              <a:rPr lang="fa-IR" sz="9600" dirty="0" err="1">
                <a:latin typeface="2  Roya"/>
                <a:cs typeface="B Mitra" panose="00000400000000000000" pitchFamily="2" charset="-78"/>
              </a:rPr>
              <a:t>می‌دهد</a:t>
            </a:r>
            <a:r>
              <a:rPr lang="fa-IR" sz="9600" dirty="0">
                <a:latin typeface="2  Roya"/>
                <a:cs typeface="B Mitra" panose="00000400000000000000" pitchFamily="2" charset="-78"/>
              </a:rPr>
              <a:t> که تا ۹۰ روز پس از ترخیص ردیابی </a:t>
            </a:r>
            <a:r>
              <a:rPr lang="fa-IR" sz="9600" dirty="0" err="1">
                <a:latin typeface="2  Roya"/>
                <a:cs typeface="B Mitra" panose="00000400000000000000" pitchFamily="2" charset="-78"/>
              </a:rPr>
              <a:t>شده‌اند</a:t>
            </a:r>
            <a:r>
              <a:rPr lang="fa-IR" sz="9600" dirty="0">
                <a:latin typeface="2  Roya"/>
                <a:cs typeface="B Mitra" panose="00000400000000000000" pitchFamily="2" charset="-78"/>
              </a:rPr>
              <a:t>.</a:t>
            </a:r>
          </a:p>
          <a:p>
            <a:pPr algn="r" rtl="1">
              <a:lnSpc>
                <a:spcPct val="170000"/>
              </a:lnSpc>
              <a:buFont typeface="Courier New" panose="02070309020205020404" pitchFamily="49" charset="0"/>
              <a:buChar char="o"/>
            </a:pPr>
            <a:r>
              <a:rPr lang="fa-IR" sz="9600" dirty="0">
                <a:latin typeface="2  Roya"/>
                <a:cs typeface="B Mitra" panose="00000400000000000000" pitchFamily="2" charset="-78"/>
              </a:rPr>
              <a:t>محور عمودی</a:t>
            </a:r>
            <a:r>
              <a:rPr lang="en-US" sz="9600" dirty="0">
                <a:latin typeface="2  Roya"/>
                <a:cs typeface="B Mitra" panose="00000400000000000000" pitchFamily="2" charset="-78"/>
              </a:rPr>
              <a:t>Y </a:t>
            </a:r>
            <a:r>
              <a:rPr lang="fa-IR" sz="9600" dirty="0">
                <a:latin typeface="2  Roya"/>
                <a:cs typeface="B Mitra" panose="00000400000000000000" pitchFamily="2" charset="-78"/>
              </a:rPr>
              <a:t> درصد بیمارانی که زنده </a:t>
            </a:r>
            <a:r>
              <a:rPr lang="fa-IR" sz="9600" dirty="0" err="1">
                <a:latin typeface="2  Roya"/>
                <a:cs typeface="B Mitra" panose="00000400000000000000" pitchFamily="2" charset="-78"/>
              </a:rPr>
              <a:t>مانده‌اند</a:t>
            </a:r>
            <a:r>
              <a:rPr lang="fa-IR" sz="9600" dirty="0">
                <a:latin typeface="2  Roya"/>
                <a:cs typeface="B Mitra" panose="00000400000000000000" pitchFamily="2" charset="-78"/>
              </a:rPr>
              <a:t> (بقا).</a:t>
            </a:r>
          </a:p>
          <a:p>
            <a:pPr algn="r" rtl="1">
              <a:lnSpc>
                <a:spcPct val="170000"/>
              </a:lnSpc>
              <a:buFont typeface="Courier New" panose="02070309020205020404" pitchFamily="49" charset="0"/>
              <a:buChar char="o"/>
            </a:pPr>
            <a:r>
              <a:rPr lang="fa-IR" sz="9600" dirty="0">
                <a:latin typeface="2  Roya"/>
                <a:cs typeface="B Mitra" panose="00000400000000000000" pitchFamily="2" charset="-78"/>
              </a:rPr>
              <a:t>محور افقی</a:t>
            </a:r>
            <a:r>
              <a:rPr lang="en-US" sz="9600" dirty="0">
                <a:latin typeface="2  Roya"/>
                <a:cs typeface="B Mitra" panose="00000400000000000000" pitchFamily="2" charset="-78"/>
              </a:rPr>
              <a:t> X </a:t>
            </a:r>
            <a:r>
              <a:rPr lang="fa-IR" sz="9600" dirty="0">
                <a:latin typeface="2  Roya"/>
                <a:cs typeface="B Mitra" panose="00000400000000000000" pitchFamily="2" charset="-78"/>
              </a:rPr>
              <a:t>زمان به روز، از روز ترخیص تا ۹۰ روز پس از آن.</a:t>
            </a:r>
          </a:p>
          <a:p>
            <a:pPr algn="r" rtl="1">
              <a:lnSpc>
                <a:spcPct val="170000"/>
              </a:lnSpc>
              <a:buFont typeface="Courier New" panose="02070309020205020404" pitchFamily="49" charset="0"/>
              <a:buChar char="o"/>
            </a:pPr>
            <a:r>
              <a:rPr lang="fa-IR" sz="9600" dirty="0">
                <a:latin typeface="2  Roya"/>
                <a:cs typeface="B Mitra" panose="00000400000000000000" pitchFamily="2" charset="-78"/>
              </a:rPr>
              <a:t>منحنی آبی: تخمین </a:t>
            </a:r>
            <a:r>
              <a:rPr lang="en-US" sz="9600" dirty="0">
                <a:latin typeface="2  Roya"/>
                <a:cs typeface="B Mitra" panose="00000400000000000000" pitchFamily="2" charset="-78"/>
              </a:rPr>
              <a:t> Kaplan-Meier </a:t>
            </a:r>
            <a:r>
              <a:rPr lang="fa-IR" sz="9600" dirty="0">
                <a:latin typeface="2  Roya"/>
                <a:cs typeface="B Mitra" panose="00000400000000000000" pitchFamily="2" charset="-78"/>
              </a:rPr>
              <a:t>از احتمال زنده ماندن بیماران در هر لحظه از زمان.</a:t>
            </a:r>
          </a:p>
          <a:p>
            <a:pPr algn="r" rtl="1">
              <a:lnSpc>
                <a:spcPct val="170000"/>
              </a:lnSpc>
              <a:buFont typeface="Courier New" panose="02070309020205020404" pitchFamily="49" charset="0"/>
              <a:buChar char="o"/>
            </a:pPr>
            <a:r>
              <a:rPr lang="fa-IR" sz="9600" dirty="0">
                <a:latin typeface="2  Roya"/>
                <a:cs typeface="B Mitra" panose="00000400000000000000" pitchFamily="2" charset="-78"/>
              </a:rPr>
              <a:t>نوارهای اطراف منحنی: فاصله اطمینان ۹۵٪ هستند، یعنی میزان اطمینان از دقت منحنی </a:t>
            </a:r>
            <a:r>
              <a:rPr lang="fa-IR" sz="9600" dirty="0" err="1">
                <a:latin typeface="2  Roya"/>
                <a:cs typeface="B Mitra" panose="00000400000000000000" pitchFamily="2" charset="-78"/>
              </a:rPr>
              <a:t>رسم‌شده</a:t>
            </a:r>
            <a:r>
              <a:rPr lang="fa-IR" sz="9600" dirty="0">
                <a:latin typeface="2  Roya"/>
                <a:cs typeface="B Mitra" panose="00000400000000000000" pitchFamily="2" charset="-78"/>
              </a:rPr>
              <a:t>.</a:t>
            </a:r>
          </a:p>
          <a:p>
            <a:pPr marL="0" indent="0" algn="r" rtl="1">
              <a:buNone/>
            </a:pPr>
            <a:endParaRPr lang="en-US" dirty="0">
              <a:cs typeface="B Mitra" pitchFamily="2" charset="-78"/>
            </a:endParaRPr>
          </a:p>
        </p:txBody>
      </p:sp>
      <p:pic>
        <p:nvPicPr>
          <p:cNvPr id="3" name="Picture 2">
            <a:extLst>
              <a:ext uri="{FF2B5EF4-FFF2-40B4-BE49-F238E27FC236}">
                <a16:creationId xmlns:a16="http://schemas.microsoft.com/office/drawing/2014/main" id="{6FCC7416-27DE-2BD6-DC74-3E5B0C7CE119}"/>
              </a:ext>
            </a:extLst>
          </p:cNvPr>
          <p:cNvPicPr>
            <a:picLocks noChangeAspect="1"/>
          </p:cNvPicPr>
          <p:nvPr/>
        </p:nvPicPr>
        <p:blipFill>
          <a:blip r:embed="rId3"/>
          <a:stretch>
            <a:fillRect/>
          </a:stretch>
        </p:blipFill>
        <p:spPr>
          <a:xfrm>
            <a:off x="685800" y="228600"/>
            <a:ext cx="7620000" cy="3112634"/>
          </a:xfrm>
          <a:prstGeom prst="rect">
            <a:avLst/>
          </a:prstGeom>
        </p:spPr>
      </p:pic>
      <p:sp>
        <p:nvSpPr>
          <p:cNvPr id="2" name="Date Placeholder 1"/>
          <p:cNvSpPr>
            <a:spLocks noGrp="1"/>
          </p:cNvSpPr>
          <p:nvPr>
            <p:ph type="dt" sz="half" idx="10"/>
          </p:nvPr>
        </p:nvSpPr>
        <p:spPr/>
        <p:txBody>
          <a:bodyPr/>
          <a:lstStyle/>
          <a:p>
            <a:fld id="{8719EBF8-37A9-405C-BEF5-D1B242A6BA07}"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7</a:t>
            </a:fld>
            <a:endParaRPr lang="en-US"/>
          </a:p>
        </p:txBody>
      </p:sp>
    </p:spTree>
    <p:extLst>
      <p:ext uri="{BB962C8B-B14F-4D97-AF65-F5344CB8AC3E}">
        <p14:creationId xmlns:p14="http://schemas.microsoft.com/office/powerpoint/2010/main" val="116283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C7416-27DE-2BD6-DC74-3E5B0C7CE119}"/>
              </a:ext>
            </a:extLst>
          </p:cNvPr>
          <p:cNvPicPr>
            <a:picLocks noChangeAspect="1"/>
          </p:cNvPicPr>
          <p:nvPr/>
        </p:nvPicPr>
        <p:blipFill>
          <a:blip r:embed="rId3"/>
          <a:stretch>
            <a:fillRect/>
          </a:stretch>
        </p:blipFill>
        <p:spPr>
          <a:xfrm>
            <a:off x="457200" y="228600"/>
            <a:ext cx="8534400" cy="3486150"/>
          </a:xfrm>
          <a:prstGeom prst="rect">
            <a:avLst/>
          </a:prstGeom>
        </p:spPr>
      </p:pic>
      <p:sp>
        <p:nvSpPr>
          <p:cNvPr id="12" name="Rectangle 7">
            <a:extLst>
              <a:ext uri="{FF2B5EF4-FFF2-40B4-BE49-F238E27FC236}">
                <a16:creationId xmlns:a16="http://schemas.microsoft.com/office/drawing/2014/main" id="{C408B461-E388-34AF-C603-4F488518F843}"/>
              </a:ext>
            </a:extLst>
          </p:cNvPr>
          <p:cNvSpPr>
            <a:spLocks noGrp="1" noChangeArrowheads="1"/>
          </p:cNvSpPr>
          <p:nvPr>
            <p:ph idx="1"/>
          </p:nvPr>
        </p:nvSpPr>
        <p:spPr bwMode="auto">
          <a:xfrm>
            <a:off x="457200" y="3467771"/>
            <a:ext cx="8305800"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50000"/>
              </a:lnSpc>
              <a:spcBef>
                <a:spcPct val="0"/>
              </a:spcBef>
              <a:spcAft>
                <a:spcPct val="0"/>
              </a:spcAft>
              <a:buClrTx/>
              <a:buSzTx/>
              <a:buFontTx/>
              <a:buChar char="•"/>
              <a:tabLst/>
            </a:pPr>
            <a:r>
              <a:rPr kumimoji="0" lang="ar-SA"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در روزهای ابتدایی (تقریباً روز </a:t>
            </a:r>
            <a:r>
              <a:rPr kumimoji="0" lang="fa-IR"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۰</a:t>
            </a:r>
            <a:r>
              <a:rPr kumimoji="0" lang="ar-SA"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تا </a:t>
            </a:r>
            <a:r>
              <a:rPr kumimoji="0" lang="fa-IR"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۵)</a:t>
            </a:r>
            <a:r>
              <a:rPr kumimoji="0" lang="ar-SA"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بیشترین افت بقا مشاهده می‌شود، </a:t>
            </a:r>
            <a:endParaRPr kumimoji="0" lang="fa-IR"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یعنی بالاترین ریسک مرگ بلافاصله پس از ترخیص وجود دارد</a:t>
            </a:r>
            <a:r>
              <a:rPr kumimoji="0" lang="fa-IR"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a:t>
            </a: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با گذشت زمان، نرخ مرگ کاهش می‌یابد، اما به صورت پیوسته ادامه دارد</a:t>
            </a:r>
            <a:r>
              <a:rPr kumimoji="0" lang="fa-IR"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a:t>
            </a: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نمودار نشان می‌دهد که حتی در </a:t>
            </a:r>
            <a:r>
              <a:rPr kumimoji="0" lang="fa-IR"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۹۰</a:t>
            </a:r>
            <a:r>
              <a:rPr kumimoji="0" lang="ar-SA"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روز پس از ترخیص احتمال مرگ هنوز وجود دارد و بقا به حدود </a:t>
            </a:r>
            <a:r>
              <a:rPr kumimoji="0" lang="fa-IR"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۸۵٪</a:t>
            </a:r>
            <a:r>
              <a:rPr kumimoji="0" lang="ar-SA"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رسیده است</a:t>
            </a:r>
            <a:r>
              <a:rPr kumimoji="0" lang="fa-IR" altLang="fa-IR"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a:t>
            </a:r>
          </a:p>
        </p:txBody>
      </p:sp>
      <p:sp>
        <p:nvSpPr>
          <p:cNvPr id="2" name="Date Placeholder 1"/>
          <p:cNvSpPr>
            <a:spLocks noGrp="1"/>
          </p:cNvSpPr>
          <p:nvPr>
            <p:ph type="dt" sz="half" idx="10"/>
          </p:nvPr>
        </p:nvSpPr>
        <p:spPr/>
        <p:txBody>
          <a:bodyPr/>
          <a:lstStyle/>
          <a:p>
            <a:fld id="{2C7EB1AA-C77D-44D7-ADA0-9A7332EDDF9D}" type="datetime8">
              <a:rPr lang="en-US" smtClean="0"/>
              <a:t>8/30/2025 7:56 AM</a:t>
            </a:fld>
            <a:endParaRPr lang="en-US"/>
          </a:p>
        </p:txBody>
      </p:sp>
      <p:sp>
        <p:nvSpPr>
          <p:cNvPr id="4" name="Slide Number Placeholder 3"/>
          <p:cNvSpPr>
            <a:spLocks noGrp="1"/>
          </p:cNvSpPr>
          <p:nvPr>
            <p:ph type="sldNum" sz="quarter" idx="12"/>
          </p:nvPr>
        </p:nvSpPr>
        <p:spPr/>
        <p:txBody>
          <a:bodyPr/>
          <a:lstStyle/>
          <a:p>
            <a:fld id="{D6C33C35-0BE6-4762-9782-807F11B0A1DC}" type="slidenum">
              <a:rPr lang="en-US" smtClean="0"/>
              <a:t>8</a:t>
            </a:fld>
            <a:endParaRPr lang="en-US"/>
          </a:p>
        </p:txBody>
      </p:sp>
    </p:spTree>
    <p:extLst>
      <p:ext uri="{BB962C8B-B14F-4D97-AF65-F5344CB8AC3E}">
        <p14:creationId xmlns:p14="http://schemas.microsoft.com/office/powerpoint/2010/main" val="366593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b="1" dirty="0">
                <a:solidFill>
                  <a:srgbClr val="FF0000"/>
                </a:solidFill>
                <a:cs typeface="B Titr" pitchFamily="2" charset="-78"/>
              </a:rPr>
              <a:t>جدول شماره 2- ویژگی‌های داده‌ها «متغییرهای پیش بینی کننده مرگ و میر»</a:t>
            </a:r>
          </a:p>
        </p:txBody>
      </p:sp>
      <p:sp>
        <p:nvSpPr>
          <p:cNvPr id="3" name="Content Placeholder 2"/>
          <p:cNvSpPr>
            <a:spLocks noGrp="1"/>
          </p:cNvSpPr>
          <p:nvPr>
            <p:ph idx="1"/>
          </p:nvPr>
        </p:nvSpPr>
        <p:spPr/>
        <p:txBody>
          <a:bodyPr>
            <a:normAutofit fontScale="85000" lnSpcReduction="20000"/>
          </a:bodyPr>
          <a:lstStyle/>
          <a:p>
            <a:pPr algn="r" rtl="1">
              <a:lnSpc>
                <a:spcPct val="150000"/>
              </a:lnSpc>
            </a:pPr>
            <a:r>
              <a:rPr lang="fa-IR" sz="2400" b="1" dirty="0">
                <a:cs typeface="B Roya" pitchFamily="2" charset="-78"/>
              </a:rPr>
              <a:t>محتوای جدول</a:t>
            </a:r>
            <a:r>
              <a:rPr lang="fa-IR" sz="2400" dirty="0">
                <a:cs typeface="B Roya" pitchFamily="2" charset="-78"/>
              </a:rPr>
              <a:t>:</a:t>
            </a:r>
          </a:p>
          <a:p>
            <a:pPr algn="r" rtl="1">
              <a:lnSpc>
                <a:spcPct val="150000"/>
              </a:lnSpc>
            </a:pPr>
            <a:r>
              <a:rPr lang="fa-IR" sz="2400" dirty="0">
                <a:cs typeface="B Roya" pitchFamily="2" charset="-78"/>
              </a:rPr>
              <a:t>میانگین و میانه ۱۸ متغیر آزمایشگاهی (مانند آلبومین، </a:t>
            </a:r>
            <a:r>
              <a:rPr lang="en-US" sz="2400" dirty="0">
                <a:cs typeface="B Roya" pitchFamily="2" charset="-78"/>
              </a:rPr>
              <a:t>LDH، </a:t>
            </a:r>
            <a:r>
              <a:rPr lang="fa-IR" sz="2400" dirty="0">
                <a:cs typeface="B Roya" pitchFamily="2" charset="-78"/>
              </a:rPr>
              <a:t>فشار خون سیستولیک) و دموگرافیک (سن).</a:t>
            </a:r>
          </a:p>
          <a:p>
            <a:pPr algn="r" rtl="1">
              <a:lnSpc>
                <a:spcPct val="150000"/>
              </a:lnSpc>
            </a:pPr>
            <a:r>
              <a:rPr lang="fa-IR" sz="2400" dirty="0">
                <a:cs typeface="B Roya" pitchFamily="2" charset="-78"/>
              </a:rPr>
              <a:t>بیشتر متغیرها از آزمایش‌های بالینی انتخاب شده‌اند.</a:t>
            </a:r>
          </a:p>
          <a:p>
            <a:pPr algn="r" rtl="1">
              <a:lnSpc>
                <a:spcPct val="150000"/>
              </a:lnSpc>
            </a:pPr>
            <a:r>
              <a:rPr lang="fa-IR" sz="2400" b="1" dirty="0">
                <a:cs typeface="B Roya" pitchFamily="2" charset="-78"/>
              </a:rPr>
              <a:t>نقاط قوت</a:t>
            </a:r>
            <a:r>
              <a:rPr lang="fa-IR" sz="2400" dirty="0">
                <a:cs typeface="B Roya" pitchFamily="2" charset="-78"/>
              </a:rPr>
              <a:t>:</a:t>
            </a:r>
          </a:p>
          <a:p>
            <a:pPr algn="r" rtl="1">
              <a:lnSpc>
                <a:spcPct val="150000"/>
              </a:lnSpc>
            </a:pPr>
            <a:r>
              <a:rPr lang="fa-IR" sz="2400" dirty="0">
                <a:cs typeface="B Roya" pitchFamily="2" charset="-78"/>
              </a:rPr>
              <a:t>تمرکز بر متغیرهای عددی و قابل اندازه‌گیری دقیق (نه داده‌های کیفی مانند بیماری‌های همراه).</a:t>
            </a:r>
          </a:p>
          <a:p>
            <a:pPr algn="r" rtl="1">
              <a:lnSpc>
                <a:spcPct val="150000"/>
              </a:lnSpc>
            </a:pPr>
            <a:r>
              <a:rPr lang="fa-IR" sz="2400" b="1" dirty="0">
                <a:cs typeface="B Roya" pitchFamily="2" charset="-78"/>
              </a:rPr>
              <a:t>نقاط ضعف</a:t>
            </a:r>
            <a:r>
              <a:rPr lang="fa-IR" sz="2400" dirty="0">
                <a:cs typeface="B Roya" pitchFamily="2" charset="-78"/>
              </a:rPr>
              <a:t>:</a:t>
            </a:r>
          </a:p>
          <a:p>
            <a:pPr algn="r" rtl="1">
              <a:lnSpc>
                <a:spcPct val="150000"/>
              </a:lnSpc>
            </a:pPr>
            <a:r>
              <a:rPr lang="fa-IR" sz="2400" dirty="0">
                <a:cs typeface="B Roya" pitchFamily="2" charset="-78"/>
              </a:rPr>
              <a:t>عدم توضیح درباره نحوه مدیریت مقادیر گم‌شده یا </a:t>
            </a:r>
            <a:r>
              <a:rPr lang="en-US" sz="2400" dirty="0">
                <a:cs typeface="B Roya" pitchFamily="2" charset="-78"/>
              </a:rPr>
              <a:t>Outliers </a:t>
            </a:r>
            <a:r>
              <a:rPr lang="fa-IR" sz="2400" dirty="0">
                <a:cs typeface="B Roya" pitchFamily="2" charset="-78"/>
              </a:rPr>
              <a:t>فقط به </a:t>
            </a:r>
            <a:r>
              <a:rPr lang="en-US" sz="2400" dirty="0" err="1">
                <a:cs typeface="B Roya" pitchFamily="2" charset="-78"/>
              </a:rPr>
              <a:t>Winsorizing</a:t>
            </a:r>
            <a:r>
              <a:rPr lang="en-US" dirty="0">
                <a:cs typeface="B Roya" pitchFamily="2" charset="-78"/>
              </a:rPr>
              <a:t> </a:t>
            </a:r>
            <a:r>
              <a:rPr lang="fa-IR" dirty="0">
                <a:cs typeface="B Roya" pitchFamily="2" charset="-78"/>
              </a:rPr>
              <a:t>اشاره شده</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0" y="16213"/>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D2412071-5C6D-4D86-9C2B-05F14EA47A24}" type="datetime8">
              <a:rPr lang="en-US" smtClean="0"/>
              <a:t>8/30/2025 7:56 AM</a:t>
            </a:fld>
            <a:endParaRPr lang="en-US"/>
          </a:p>
        </p:txBody>
      </p:sp>
      <p:sp>
        <p:nvSpPr>
          <p:cNvPr id="5" name="Slide Number Placeholder 4"/>
          <p:cNvSpPr>
            <a:spLocks noGrp="1"/>
          </p:cNvSpPr>
          <p:nvPr>
            <p:ph type="sldNum" sz="quarter" idx="12"/>
          </p:nvPr>
        </p:nvSpPr>
        <p:spPr/>
        <p:txBody>
          <a:bodyPr/>
          <a:lstStyle/>
          <a:p>
            <a:fld id="{D6C33C35-0BE6-4762-9782-807F11B0A1DC}" type="slidenum">
              <a:rPr lang="en-US" smtClean="0"/>
              <a:t>9</a:t>
            </a:fld>
            <a:endParaRPr lang="en-US"/>
          </a:p>
        </p:txBody>
      </p:sp>
    </p:spTree>
    <p:extLst>
      <p:ext uri="{BB962C8B-B14F-4D97-AF65-F5344CB8AC3E}">
        <p14:creationId xmlns:p14="http://schemas.microsoft.com/office/powerpoint/2010/main" val="378478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5615</TotalTime>
  <Words>2964</Words>
  <Application>Microsoft Office PowerPoint</Application>
  <PresentationFormat>On-screen Show (4:3)</PresentationFormat>
  <Paragraphs>287</Paragraphs>
  <Slides>46</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2  Roya</vt:lpstr>
      <vt:lpstr>Arial</vt:lpstr>
      <vt:lpstr>B Mitra</vt:lpstr>
      <vt:lpstr>B Roya</vt:lpstr>
      <vt:lpstr>B Titr</vt:lpstr>
      <vt:lpstr>Calibri</vt:lpstr>
      <vt:lpstr>Courier New</vt:lpstr>
      <vt:lpstr>Wingdings</vt:lpstr>
      <vt:lpstr>Office Theme</vt:lpstr>
      <vt:lpstr>PowerPoint Presentation</vt:lpstr>
      <vt:lpstr>PowerPoint Presentation</vt:lpstr>
      <vt:lpstr> </vt:lpstr>
      <vt:lpstr>خلاصه مقاله </vt:lpstr>
      <vt:lpstr>PowerPoint Presentation</vt:lpstr>
      <vt:lpstr>PowerPoint Presentation</vt:lpstr>
      <vt:lpstr>PowerPoint Presentation</vt:lpstr>
      <vt:lpstr>PowerPoint Presentation</vt:lpstr>
      <vt:lpstr>جدول شماره 2- ویژگی‌های داده‌ها «متغییرهای پیش بینی کننده مرگ و میر»</vt:lpstr>
      <vt:lpstr>مدل کاکس معمولی (cox PH)  Proportional Hazards </vt:lpstr>
      <vt:lpstr>فرضیات مدل کاکس معمولی (cox PH)  Proportional Hazards </vt:lpstr>
      <vt:lpstr>فرضیات مدل کاکس معمولی  </vt:lpstr>
      <vt:lpstr>فرضیات مدل کاکس معمولی  </vt:lpstr>
      <vt:lpstr>فرضیات مدل کاکس معمولی</vt:lpstr>
      <vt:lpstr>فرضیات مدل کاکس معمولی</vt:lpstr>
      <vt:lpstr>تعریف مدل کاکس با شکنندگی </vt:lpstr>
      <vt:lpstr>. چرا شکنندگی مشترک در مدل کاکس مهم است؟</vt:lpstr>
      <vt:lpstr>. چطور مدل کاکس با شکنندگی مشترک کار میکند ؟</vt:lpstr>
      <vt:lpstr>.  تفاوت مدل کاکس باشکنندگی با مدل کاکس بدون شکنندگی</vt:lpstr>
      <vt:lpstr>مثال ساده برای مدل کاکس با شکنندگی مشترک:</vt:lpstr>
      <vt:lpstr>تفسیر نسبت خطر کمتر از 1 و تأثیر ویژگی‌ها بر خطر مرگ</vt:lpstr>
      <vt:lpstr>جدول شماره 2- ویژگی‌های داده‌ها «متغییرهای پیش بینی کننده مرگ و میر»</vt:lpstr>
      <vt:lpstr>جدول شماره3.مقایسه نتایج مدل کاکس با شکنندگی و بدون شکنندگی</vt:lpstr>
      <vt:lpstr>جدول شماره3.مقایسه نتایج مدل کاکس با شکنندگی و بدون شکنندگی</vt:lpstr>
      <vt:lpstr>جدول شماره3.مقایسه نتایج مدل کاکس با شکنندگی و بدون شکنندگی</vt:lpstr>
      <vt:lpstr>جدول شماره3.مقایسه نتایج مدل کاکس با شکنندگی و بدون شکنندگی</vt:lpstr>
      <vt:lpstr>جدول شماره3.مقایسه نتایج مدل کاکس با شکنندگی و بدون شکنندگی</vt:lpstr>
      <vt:lpstr>Concordance مفهوم</vt:lpstr>
      <vt:lpstr>Log-Likelihood مفهوم</vt:lpstr>
      <vt:lpstr>AIC (Akaike Information Criterion) مفهوم</vt:lpstr>
      <vt:lpstr>PowerPoint Presentation</vt:lpstr>
      <vt:lpstr>شکل ۳ – ضریب‌های رگرسیون مدل Cox PH</vt:lpstr>
      <vt:lpstr>شکل ۳ – ضریب‌های رگرسیون مدل Cox PH</vt:lpstr>
      <vt:lpstr>PowerPoint Presentation</vt:lpstr>
      <vt:lpstr>جدول شماره4. نتایج  اثر ADHERE  تحت مدل  Cox PH با و بدون   شکنندگی مشترک</vt:lpstr>
      <vt:lpstr>PowerPoint Presentation</vt:lpstr>
      <vt:lpstr>PowerPoint Presentation</vt:lpstr>
      <vt:lpstr>(EFFECT)&amp; (ADHERE)</vt:lpstr>
      <vt:lpstr>PowerPoint Presentation</vt:lpstr>
      <vt:lpstr>جدول شماره6. مقایسه تأثیر متغیرها در مدل‌های با توزیع گاوسی و گاما </vt:lpstr>
      <vt:lpstr> توزیع گاوسی و توزیع گاما</vt:lpstr>
      <vt:lpstr>PowerPoint Presentation</vt:lpstr>
      <vt:lpstr>PowerPoint Presentation</vt:lpstr>
      <vt:lpstr>شکل A1 – ماتریس همبستگی</vt:lpstr>
      <vt:lpstr>شکل A1 – ماتریس همبستگی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Aref Dalvandi</dc:creator>
  <cp:lastModifiedBy>ariana heydari</cp:lastModifiedBy>
  <cp:revision>118</cp:revision>
  <dcterms:created xsi:type="dcterms:W3CDTF">2025-08-02T08:15:15Z</dcterms:created>
  <dcterms:modified xsi:type="dcterms:W3CDTF">2025-08-30T05:43:09Z</dcterms:modified>
</cp:coreProperties>
</file>