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9" r:id="rId2"/>
  </p:sldMasterIdLst>
  <p:notesMasterIdLst>
    <p:notesMasterId r:id="rId29"/>
  </p:notesMasterIdLst>
  <p:handoutMasterIdLst>
    <p:handoutMasterId r:id="rId30"/>
  </p:handoutMasterIdLst>
  <p:sldIdLst>
    <p:sldId id="256" r:id="rId3"/>
    <p:sldId id="311" r:id="rId4"/>
    <p:sldId id="259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2" r:id="rId20"/>
    <p:sldId id="303" r:id="rId21"/>
    <p:sldId id="304" r:id="rId22"/>
    <p:sldId id="305" r:id="rId23"/>
    <p:sldId id="308" r:id="rId24"/>
    <p:sldId id="306" r:id="rId25"/>
    <p:sldId id="307" r:id="rId26"/>
    <p:sldId id="309" r:id="rId27"/>
    <p:sldId id="310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DE164D3-A116-40AB-AF02-D6C8DB5921BB}">
          <p14:sldIdLst>
            <p14:sldId id="256"/>
            <p14:sldId id="311"/>
            <p14:sldId id="259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305"/>
            <p14:sldId id="308"/>
            <p14:sldId id="306"/>
            <p14:sldId id="307"/>
            <p14:sldId id="309"/>
            <p14:sldId id="310"/>
          </p14:sldIdLst>
        </p14:section>
        <p14:section name="Untitled Section" id="{E5AAA3B0-668C-411E-9517-74A521DE9E18}">
          <p14:sldIdLst/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53" autoAdjust="0"/>
    <p:restoredTop sz="88099" autoAdjust="0"/>
  </p:normalViewPr>
  <p:slideViewPr>
    <p:cSldViewPr snapToGrid="0">
      <p:cViewPr>
        <p:scale>
          <a:sx n="66" d="100"/>
          <a:sy n="66" d="100"/>
        </p:scale>
        <p:origin x="-70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33245F-61B9-4AC7-A09E-32E668E60F72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C8169-B1DD-4D0F-8791-83932FB82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42910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509E311-1144-414D-92D0-994AE782B0AB}" type="datetimeFigureOut">
              <a:rPr lang="fa-IR" smtClean="0"/>
              <a:t>1447/05/17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2DCCE85-3129-4BF9-AFAD-90D1CC847D18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62644295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a-IR" dirty="0" smtClean="0"/>
              <a:t>یک اختلال ژنتیکی که باعث افزایش اسید</a:t>
            </a:r>
            <a:r>
              <a:rPr lang="fa-IR" baseline="0" dirty="0" smtClean="0"/>
              <a:t> آمینه هموسیستئین و بدنبال آن اترواسکلوزیس می شود-مطالعاتی که با کمک اسیدفولیک بدنبال کاهش هموسیستئین بودند نتیجه گرفتند علی رغم کاهش آن ولی چنین نتیجه ای اثبات نشد. 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CCE85-3129-4BF9-AFAD-90D1CC847D18}" type="slidenum">
              <a:rPr lang="fa-IR" smtClean="0"/>
              <a:t>13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81896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Calibration</a:t>
            </a:r>
            <a:r>
              <a:rPr lang="en-US" baseline="0" dirty="0" smtClean="0"/>
              <a:t> , Discrimination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CCE85-3129-4BF9-AFAD-90D1CC847D18}" type="slidenum">
              <a:rPr lang="fa-IR" smtClean="0"/>
              <a:t>19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433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9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6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45" y="4394075"/>
            <a:ext cx="8144135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>
          <a:xfrm>
            <a:off x="854494" y="275653"/>
            <a:ext cx="9261963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en-US" sz="1800" dirty="0" smtClean="0"/>
              <a:t>Clinical Epidemiology- The Essentia</a:t>
            </a:r>
            <a:r>
              <a:rPr lang="en-US" dirty="0" smtClean="0"/>
              <a:t>l                    By: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A.Khosravi</a:t>
            </a:r>
            <a:r>
              <a:rPr lang="en-US" dirty="0" smtClean="0"/>
              <a:t>, Epidemiologist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5" y="4711652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5" y="609633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42" y="5169619"/>
            <a:ext cx="9613863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79" y="471134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609597"/>
            <a:ext cx="9613859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5" y="4711651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79" y="4711651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3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8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634"/>
            <a:ext cx="9309957" cy="3784981"/>
          </a:xfrm>
        </p:spPr>
        <p:txBody>
          <a:bodyPr anchor="ctr">
            <a:normAutofit/>
          </a:bodyPr>
          <a:lstStyle>
            <a:lvl1pPr algn="r" rtl="1">
              <a:defRPr sz="3600">
                <a:cs typeface="B Nazanin" pitchFamily="2" charset="-7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5" y="4711651"/>
            <a:ext cx="9613859" cy="1090789"/>
          </a:xfrm>
        </p:spPr>
        <p:txBody>
          <a:bodyPr anchor="ctr">
            <a:normAutofit/>
          </a:bodyPr>
          <a:lstStyle>
            <a:lvl1pPr marL="0" indent="0" algn="r" rtl="1">
              <a:buNone/>
              <a:defRPr sz="2800">
                <a:cs typeface="B Titr" pitchFamily="2" charset="-78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79" y="4709961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8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42" y="4711651"/>
            <a:ext cx="9613863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43" y="5300185"/>
            <a:ext cx="9613863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79" y="4709961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3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5" y="2336873"/>
            <a:ext cx="307003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45" y="3022709"/>
            <a:ext cx="3049703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1" y="3022709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80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80" y="3022709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42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42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42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1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41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702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701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430"/>
            <a:ext cx="5106988" cy="136819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26" y="5372438"/>
            <a:ext cx="1602997" cy="1368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3" y="609597"/>
            <a:ext cx="1073803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633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5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4" y="5936224"/>
            <a:ext cx="6126805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74" y="5398669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9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6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45" y="4394075"/>
            <a:ext cx="8144135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>
          <a:xfrm>
            <a:off x="854494" y="275653"/>
            <a:ext cx="9261963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en-US" sz="1800" dirty="0" smtClean="0">
                <a:solidFill>
                  <a:prstClr val="white"/>
                </a:solidFill>
              </a:rPr>
              <a:t>Clinical Epidemiology- The Essentia</a:t>
            </a:r>
            <a:r>
              <a:rPr lang="en-US" dirty="0" smtClean="0">
                <a:solidFill>
                  <a:prstClr val="white"/>
                </a:solidFill>
              </a:rPr>
              <a:t>l                    By: </a:t>
            </a:r>
            <a:r>
              <a:rPr lang="en-US" dirty="0" err="1" smtClean="0">
                <a:solidFill>
                  <a:prstClr val="white"/>
                </a:solidFill>
              </a:rPr>
              <a:t>Dr</a:t>
            </a:r>
            <a:r>
              <a:rPr lang="en-US" dirty="0" smtClean="0">
                <a:solidFill>
                  <a:prstClr val="white"/>
                </a:solidFill>
              </a:rPr>
              <a:t> </a:t>
            </a:r>
            <a:r>
              <a:rPr lang="en-US" dirty="0" err="1" smtClean="0">
                <a:solidFill>
                  <a:prstClr val="white"/>
                </a:solidFill>
              </a:rPr>
              <a:t>A.Khosravi</a:t>
            </a:r>
            <a:r>
              <a:rPr lang="en-US" dirty="0" smtClean="0">
                <a:solidFill>
                  <a:prstClr val="white"/>
                </a:solidFill>
              </a:rPr>
              <a:t>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3360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534856" y="240268"/>
            <a:ext cx="4020458" cy="365125"/>
          </a:xfrm>
          <a:prstGeom prst="rect">
            <a:avLst/>
          </a:prstGeom>
        </p:spPr>
        <p:txBody>
          <a:bodyPr/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>
                <a:solidFill>
                  <a:prstClr val="black"/>
                </a:solidFill>
              </a:rPr>
              <a:t>By: </a:t>
            </a:r>
            <a:r>
              <a:rPr lang="en-US" dirty="0" err="1" smtClean="0">
                <a:solidFill>
                  <a:prstClr val="black"/>
                </a:solidFill>
              </a:rPr>
              <a:t>Dr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A.Khosravi</a:t>
            </a:r>
            <a:r>
              <a:rPr lang="en-US" dirty="0" smtClean="0">
                <a:solidFill>
                  <a:prstClr val="black"/>
                </a:solidFill>
              </a:rPr>
              <a:t>, Epidemiologist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62857" y="240268"/>
            <a:ext cx="397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Clinical Epidemiology- The Essential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7987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534856" y="240268"/>
            <a:ext cx="4020458" cy="365125"/>
          </a:xfrm>
          <a:prstGeom prst="rect">
            <a:avLst/>
          </a:prstGeom>
        </p:spPr>
        <p:txBody>
          <a:bodyPr/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By: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A.Khosravi</a:t>
            </a:r>
            <a:r>
              <a:rPr lang="en-US" dirty="0" smtClean="0"/>
              <a:t>, Epidemiologist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362857" y="240268"/>
            <a:ext cx="397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Clinical Epidemiology- The Essential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8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3" y="4232207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79" y="2869931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4565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43" y="2336873"/>
            <a:ext cx="4698359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5" y="2336873"/>
            <a:ext cx="4700059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5650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43" y="753265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60" y="2336909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5" y="3030044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5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5" y="3030044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4560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6115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202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7" y="2336880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45" y="2336878"/>
            <a:ext cx="3790079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7096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48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57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9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2189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5" y="4711652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5" y="609633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42" y="5169619"/>
            <a:ext cx="9613863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79" y="471134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500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609597"/>
            <a:ext cx="9613859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5" y="4711651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79" y="4711651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0043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3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8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634"/>
            <a:ext cx="9309957" cy="3784981"/>
          </a:xfrm>
        </p:spPr>
        <p:txBody>
          <a:bodyPr anchor="ctr">
            <a:normAutofit/>
          </a:bodyPr>
          <a:lstStyle>
            <a:lvl1pPr algn="r" rtl="1">
              <a:defRPr sz="3600">
                <a:cs typeface="B Nazanin" pitchFamily="2" charset="-7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5" y="4711651"/>
            <a:ext cx="9613859" cy="1090789"/>
          </a:xfrm>
        </p:spPr>
        <p:txBody>
          <a:bodyPr anchor="ctr">
            <a:normAutofit/>
          </a:bodyPr>
          <a:lstStyle>
            <a:lvl1pPr marL="0" indent="0" algn="r" rtl="1">
              <a:buNone/>
              <a:defRPr sz="2800">
                <a:cs typeface="B Titr" pitchFamily="2" charset="-78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79" y="4709961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448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8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3" y="4232207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79" y="2869931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8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42" y="4711651"/>
            <a:ext cx="9613863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43" y="5300185"/>
            <a:ext cx="9613863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79" y="4709961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0743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3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5" y="2336873"/>
            <a:ext cx="307003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45" y="3022709"/>
            <a:ext cx="3049703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1" y="3022709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80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80" y="3022709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58636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42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42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42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1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41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702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701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679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49647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430"/>
            <a:ext cx="5106988" cy="136819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26" y="5372438"/>
            <a:ext cx="1602997" cy="1368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3" y="609597"/>
            <a:ext cx="1073803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633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5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9/26/2025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4" y="5936224"/>
            <a:ext cx="6126805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>
                <a:solidFill>
                  <a:prstClr val="white"/>
                </a:solidFill>
              </a:rPr>
              <a:t>By: Dr A.Khosravi, Epidemiologist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74" y="5398669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311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43" y="2336873"/>
            <a:ext cx="4698359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5" y="2336873"/>
            <a:ext cx="4700059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43" y="753265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60" y="2336909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5" y="3030044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5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5" y="3030044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7" y="2336880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45" y="2336878"/>
            <a:ext cx="3790079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8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8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48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57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9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50981" y="5936223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9/26/2025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3" y="5936224"/>
            <a:ext cx="687066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10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32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4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4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79" y="753263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275" y="6059942"/>
            <a:ext cx="931545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iming>
    <p:tnLst>
      <p:par>
        <p:cTn id="1" dur="indefinite" restart="never" nodeType="tmRoot"/>
      </p:par>
    </p:tnLst>
  </p:timing>
  <p:hf hd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B Titr" pitchFamily="2" charset="-78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10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32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4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4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79" y="753263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275" y="6059942"/>
            <a:ext cx="931545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83868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iming>
    <p:tnLst>
      <p:par>
        <p:cTn id="1" dur="indefinite" restart="never" nodeType="tmRoot"/>
      </p:par>
    </p:tnLst>
  </p:timing>
  <p:hf hdr="0" dt="0"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B Titr" pitchFamily="2" charset="-78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B Nazanin" pitchFamily="2" charset="-7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8919" y="2647145"/>
            <a:ext cx="7271451" cy="1416856"/>
          </a:xfrm>
        </p:spPr>
        <p:txBody>
          <a:bodyPr/>
          <a:lstStyle/>
          <a:p>
            <a:pPr algn="l" rtl="0"/>
            <a:r>
              <a:rPr lang="en-US" sz="4000" dirty="0" smtClean="0"/>
              <a:t>04-Risk- Basic Principles</a:t>
            </a:r>
            <a:br>
              <a:rPr lang="en-US" sz="4000" dirty="0" smtClean="0"/>
            </a:b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255348" y="2750337"/>
            <a:ext cx="2427137" cy="1356442"/>
          </a:xfrm>
        </p:spPr>
        <p:txBody>
          <a:bodyPr/>
          <a:lstStyle/>
          <a:p>
            <a:r>
              <a:rPr lang="en-US" b="1" dirty="0" smtClean="0">
                <a:cs typeface="B Homa" pitchFamily="2" charset="-78"/>
              </a:rPr>
              <a:t>1</a:t>
            </a:r>
            <a:endParaRPr lang="en-US" b="1" dirty="0">
              <a:cs typeface="B Homa" pitchFamily="2" charset="-78"/>
            </a:endParaRP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795" y="2647145"/>
            <a:ext cx="841375" cy="7921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039" y="150128"/>
            <a:ext cx="5383212" cy="227375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21185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solidFill>
                  <a:srgbClr val="FFFF00"/>
                </a:solidFill>
              </a:rPr>
              <a:t>بروز کم بیماری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336873"/>
            <a:ext cx="10379562" cy="3599316"/>
          </a:xfrm>
        </p:spPr>
        <p:txBody>
          <a:bodyPr/>
          <a:lstStyle/>
          <a:p>
            <a:r>
              <a:rPr lang="fa-IR" dirty="0" smtClean="0">
                <a:solidFill>
                  <a:srgbClr val="FF0000"/>
                </a:solidFill>
              </a:rPr>
              <a:t>بروز</a:t>
            </a:r>
            <a:r>
              <a:rPr lang="fa-IR" dirty="0" smtClean="0"/>
              <a:t> بیماریها حتی آنهایی که به </a:t>
            </a:r>
            <a:r>
              <a:rPr lang="fa-IR" dirty="0" smtClean="0">
                <a:solidFill>
                  <a:srgbClr val="FF0000"/>
                </a:solidFill>
              </a:rPr>
              <a:t>نظر شایع </a:t>
            </a:r>
            <a:r>
              <a:rPr lang="fa-IR" dirty="0" smtClean="0"/>
              <a:t>هستند هم نادر است. </a:t>
            </a:r>
          </a:p>
          <a:p>
            <a:r>
              <a:rPr lang="fa-IR" dirty="0" smtClean="0"/>
              <a:t>مثلا سرطان ریه بعنوان سرطانی شایع در امریکا ولی بروز آن 2 در هزار نفر است. در دوره طبابت یک پزشک ممکن است سالها فاصله بین موارد جدید بیماری باشد.</a:t>
            </a:r>
          </a:p>
          <a:p>
            <a:r>
              <a:rPr lang="fa-IR" dirty="0" smtClean="0"/>
              <a:t>نتیجه‌گیری در مورد </a:t>
            </a:r>
            <a:r>
              <a:rPr lang="fa-IR" dirty="0" smtClean="0">
                <a:solidFill>
                  <a:srgbClr val="FF0000"/>
                </a:solidFill>
              </a:rPr>
              <a:t>عوامل خطر </a:t>
            </a:r>
            <a:r>
              <a:rPr lang="fa-IR" dirty="0" smtClean="0"/>
              <a:t>چنین </a:t>
            </a:r>
            <a:r>
              <a:rPr lang="fa-IR" dirty="0" smtClean="0">
                <a:solidFill>
                  <a:srgbClr val="FF0000"/>
                </a:solidFill>
              </a:rPr>
              <a:t>رخدادی نادر </a:t>
            </a:r>
            <a:r>
              <a:rPr lang="fa-IR" dirty="0" smtClean="0"/>
              <a:t>مشکل است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59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solidFill>
                  <a:srgbClr val="FFFF00"/>
                </a:solidFill>
              </a:rPr>
              <a:t>خطر ناچیز </a:t>
            </a:r>
            <a:r>
              <a:rPr lang="en-US" dirty="0" smtClean="0">
                <a:solidFill>
                  <a:srgbClr val="FFFF00"/>
                </a:solidFill>
              </a:rPr>
              <a:t>(Small risk)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336872"/>
            <a:ext cx="10626305" cy="3976841"/>
          </a:xfrm>
        </p:spPr>
        <p:txBody>
          <a:bodyPr/>
          <a:lstStyle/>
          <a:p>
            <a:pPr marL="0" indent="0">
              <a:buNone/>
            </a:pPr>
            <a:r>
              <a:rPr lang="fa-IR" dirty="0" smtClean="0"/>
              <a:t>اثر بسیاری از عوامل خطر در مورد بیماریهای مزمن </a:t>
            </a:r>
            <a:r>
              <a:rPr lang="fa-IR" dirty="0" smtClean="0">
                <a:solidFill>
                  <a:srgbClr val="FF0000"/>
                </a:solidFill>
              </a:rPr>
              <a:t>بسیار ناچیز </a:t>
            </a:r>
            <a:r>
              <a:rPr lang="fa-IR" dirty="0" smtClean="0"/>
              <a:t>است.</a:t>
            </a:r>
          </a:p>
          <a:p>
            <a:pPr marL="0" indent="0">
              <a:buNone/>
            </a:pPr>
            <a:r>
              <a:rPr lang="fa-IR" dirty="0" smtClean="0"/>
              <a:t>بنابراین باید تعداد </a:t>
            </a:r>
            <a:r>
              <a:rPr lang="fa-IR" dirty="0" smtClean="0">
                <a:solidFill>
                  <a:srgbClr val="0070C0"/>
                </a:solidFill>
              </a:rPr>
              <a:t>مشاهدات زیادی </a:t>
            </a:r>
            <a:r>
              <a:rPr lang="fa-IR" dirty="0" smtClean="0"/>
              <a:t>برای یافتن </a:t>
            </a:r>
            <a:r>
              <a:rPr lang="fa-IR" dirty="0" smtClean="0">
                <a:solidFill>
                  <a:srgbClr val="FF0000"/>
                </a:solidFill>
              </a:rPr>
              <a:t>تفاوت بروز </a:t>
            </a:r>
            <a:r>
              <a:rPr lang="fa-IR" dirty="0" smtClean="0"/>
              <a:t>بیماری بین مواجهه‌یافته و مواجهه نیافته‌ها داشته باشیم. </a:t>
            </a:r>
          </a:p>
          <a:p>
            <a:pPr marL="0" indent="0">
              <a:buNone/>
            </a:pPr>
            <a:r>
              <a:rPr lang="fa-IR" dirty="0" smtClean="0"/>
              <a:t>اثر </a:t>
            </a:r>
            <a:r>
              <a:rPr lang="fa-IR" dirty="0" smtClean="0">
                <a:solidFill>
                  <a:srgbClr val="FF0000"/>
                </a:solidFill>
              </a:rPr>
              <a:t>مصرف الکل </a:t>
            </a:r>
            <a:r>
              <a:rPr lang="fa-IR" dirty="0" smtClean="0"/>
              <a:t>(سطح پایین مصرف= یک گیلاس در روز) بر خطر </a:t>
            </a:r>
            <a:r>
              <a:rPr lang="fa-IR" dirty="0" smtClean="0">
                <a:solidFill>
                  <a:srgbClr val="FF0000"/>
                </a:solidFill>
              </a:rPr>
              <a:t>سرطان پستان</a:t>
            </a:r>
            <a:r>
              <a:rPr lang="fa-IR" dirty="0" smtClean="0"/>
              <a:t>- </a:t>
            </a:r>
            <a:r>
              <a:rPr lang="fa-IR" dirty="0" smtClean="0">
                <a:solidFill>
                  <a:srgbClr val="0070C0"/>
                </a:solidFill>
              </a:rPr>
              <a:t>جمعیت بسیار زیادی </a:t>
            </a:r>
            <a:r>
              <a:rPr lang="fa-IR" dirty="0" smtClean="0"/>
              <a:t>برای مطالعه نیاز است</a:t>
            </a:r>
          </a:p>
          <a:p>
            <a:pPr marL="0" indent="0">
              <a:buNone/>
            </a:pPr>
            <a:r>
              <a:rPr lang="fa-IR" dirty="0" smtClean="0"/>
              <a:t>در صورتیکه برای بررسی اثر </a:t>
            </a:r>
            <a:r>
              <a:rPr lang="fa-IR" dirty="0" smtClean="0">
                <a:solidFill>
                  <a:srgbClr val="FF0000"/>
                </a:solidFill>
              </a:rPr>
              <a:t>هپاتیت ب </a:t>
            </a:r>
            <a:r>
              <a:rPr lang="fa-IR" dirty="0" smtClean="0"/>
              <a:t>بر سرطان کبد موضوع راحتر است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23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solidFill>
                  <a:srgbClr val="FFFF00"/>
                </a:solidFill>
              </a:rPr>
              <a:t>علل و اثرات متعدد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336873"/>
            <a:ext cx="10858533" cy="3991356"/>
          </a:xfrm>
        </p:spPr>
        <p:txBody>
          <a:bodyPr/>
          <a:lstStyle/>
          <a:p>
            <a:r>
              <a:rPr lang="fa-IR" dirty="0" smtClean="0"/>
              <a:t>معمولا رابطه نزدیک و یک به یک بین </a:t>
            </a:r>
            <a:r>
              <a:rPr lang="fa-IR" dirty="0" smtClean="0">
                <a:solidFill>
                  <a:srgbClr val="FF0000"/>
                </a:solidFill>
              </a:rPr>
              <a:t>یک عامل خطر </a:t>
            </a:r>
            <a:r>
              <a:rPr lang="fa-IR" dirty="0" smtClean="0"/>
              <a:t>و </a:t>
            </a:r>
            <a:r>
              <a:rPr lang="fa-IR" dirty="0" smtClean="0">
                <a:solidFill>
                  <a:srgbClr val="0070C0"/>
                </a:solidFill>
              </a:rPr>
              <a:t>بیماری</a:t>
            </a:r>
            <a:r>
              <a:rPr lang="fa-IR" dirty="0" smtClean="0"/>
              <a:t> وجود ندارد.</a:t>
            </a:r>
          </a:p>
          <a:p>
            <a:r>
              <a:rPr lang="fa-IR" dirty="0" smtClean="0"/>
              <a:t>یک عامل------ بیماریهای متعدد و یک بیماری ------ علل متعدد</a:t>
            </a:r>
          </a:p>
          <a:p>
            <a:r>
              <a:rPr lang="fa-IR" dirty="0" smtClean="0"/>
              <a:t>مثال: بیماری نارسایی قلب و پرفشاری خون- در بعضی افراد علل دیگری هم باعث این بیماری می شوند</a:t>
            </a:r>
          </a:p>
          <a:p>
            <a:r>
              <a:rPr lang="fa-IR" dirty="0" smtClean="0"/>
              <a:t>همچنین پرفشاری خون باعث چندین بیماری دیگر می شود- این امر باعث شده بود تا دهه 70 میلادی رابطه آن با نارسایی قلب مغفول بماند.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81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solidFill>
                  <a:srgbClr val="FFFF00"/>
                </a:solidFill>
              </a:rPr>
              <a:t>عوامل خطر ممکن است علت باشند یا نباشند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336872"/>
            <a:ext cx="10655333" cy="3947813"/>
          </a:xfrm>
        </p:spPr>
        <p:txBody>
          <a:bodyPr/>
          <a:lstStyle/>
          <a:p>
            <a:r>
              <a:rPr lang="fa-IR" dirty="0" smtClean="0"/>
              <a:t>پیش بینی بیماری =/=  علت</a:t>
            </a:r>
          </a:p>
          <a:p>
            <a:r>
              <a:rPr lang="fa-IR" dirty="0" smtClean="0"/>
              <a:t>از طریق عوامل خطر دیگر به‌طور غیرمستقیم بیماری را پیش‌بینی می‌کند.</a:t>
            </a:r>
          </a:p>
          <a:p>
            <a:r>
              <a:rPr lang="fa-IR" dirty="0" smtClean="0"/>
              <a:t>عامل خطری که علت بیماری نیست= نشانگر </a:t>
            </a:r>
            <a:r>
              <a:rPr lang="en-US" dirty="0" smtClean="0"/>
              <a:t>(Marker)</a:t>
            </a:r>
            <a:r>
              <a:rPr lang="fa-IR" dirty="0" smtClean="0"/>
              <a:t> </a:t>
            </a:r>
            <a:r>
              <a:rPr lang="fa-IR" dirty="0" smtClean="0">
                <a:solidFill>
                  <a:srgbClr val="0070C0"/>
                </a:solidFill>
              </a:rPr>
              <a:t>نشاندهنده افزایش احتمال بیماری</a:t>
            </a:r>
          </a:p>
          <a:p>
            <a:r>
              <a:rPr lang="fa-IR" dirty="0" smtClean="0"/>
              <a:t>حذف این عامل نشانگر </a:t>
            </a:r>
            <a:r>
              <a:rPr lang="fa-IR" dirty="0" smtClean="0">
                <a:solidFill>
                  <a:srgbClr val="FF0000"/>
                </a:solidFill>
              </a:rPr>
              <a:t>خطر اضافی </a:t>
            </a:r>
            <a:r>
              <a:rPr lang="fa-IR" dirty="0" smtClean="0"/>
              <a:t>همراه آن را ممکن است از بین نبرد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هموسیستئین</a:t>
            </a:r>
            <a:r>
              <a:rPr lang="fa-IR" dirty="0" smtClean="0"/>
              <a:t> ---- افزایش بیماری قلبی ولی کاهش آن=/= رخداد بیماری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65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نتیجه گیری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336873"/>
            <a:ext cx="10568247" cy="3599316"/>
          </a:xfrm>
        </p:spPr>
        <p:txBody>
          <a:bodyPr/>
          <a:lstStyle/>
          <a:p>
            <a:r>
              <a:rPr lang="fa-IR" dirty="0" smtClean="0"/>
              <a:t>در موارد مواجهه سریع و سهمگین= </a:t>
            </a:r>
            <a:r>
              <a:rPr lang="fa-IR" dirty="0" smtClean="0">
                <a:solidFill>
                  <a:srgbClr val="0070C0"/>
                </a:solidFill>
              </a:rPr>
              <a:t>قضاوت در مورد عامل خطر</a:t>
            </a:r>
            <a:r>
              <a:rPr lang="fa-IR" dirty="0" smtClean="0"/>
              <a:t>= </a:t>
            </a:r>
            <a:r>
              <a:rPr lang="fa-IR" dirty="0" smtClean="0">
                <a:solidFill>
                  <a:srgbClr val="FF0000"/>
                </a:solidFill>
              </a:rPr>
              <a:t>صحیح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قضاوت صحیح</a:t>
            </a:r>
            <a:r>
              <a:rPr lang="fa-IR" dirty="0" smtClean="0"/>
              <a:t>= مراجعه به مطالعات دارای ساختار دقیق و با نمونه زیاد بیماران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32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پیش بینی خطر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336872"/>
            <a:ext cx="10626305" cy="4165527"/>
          </a:xfrm>
        </p:spPr>
        <p:txBody>
          <a:bodyPr/>
          <a:lstStyle/>
          <a:p>
            <a:r>
              <a:rPr lang="fa-IR" dirty="0" smtClean="0"/>
              <a:t>رابطه عامل خطر و بیماری در اکثر موارد </a:t>
            </a:r>
            <a:r>
              <a:rPr lang="fa-IR" dirty="0" smtClean="0">
                <a:solidFill>
                  <a:srgbClr val="FF0000"/>
                </a:solidFill>
              </a:rPr>
              <a:t>خیلی قوی نیست</a:t>
            </a:r>
          </a:p>
          <a:p>
            <a:r>
              <a:rPr lang="fa-IR" dirty="0" smtClean="0">
                <a:solidFill>
                  <a:srgbClr val="0070C0"/>
                </a:solidFill>
              </a:rPr>
              <a:t>مثال</a:t>
            </a:r>
            <a:r>
              <a:rPr lang="fa-IR" dirty="0" smtClean="0"/>
              <a:t>: الکل و سرطان پستان- با افزایش خطر برابر 15 درصد</a:t>
            </a:r>
          </a:p>
          <a:p>
            <a:r>
              <a:rPr lang="fa-IR" dirty="0" smtClean="0"/>
              <a:t>در این حالت اگر خطر ابتلا به سرطان برای یک زن 40 ساله در طی ده سال برابر با </a:t>
            </a:r>
            <a:r>
              <a:rPr lang="fa-IR" dirty="0" smtClean="0">
                <a:solidFill>
                  <a:srgbClr val="FF0000"/>
                </a:solidFill>
              </a:rPr>
              <a:t>یک به 69 </a:t>
            </a:r>
            <a:r>
              <a:rPr lang="fa-IR" dirty="0" smtClean="0"/>
              <a:t>(1/45 درصد) باشد با نوشیدن روزی یک گیلاس الکل در طی ده سال به </a:t>
            </a:r>
            <a:r>
              <a:rPr lang="fa-IR" dirty="0" smtClean="0">
                <a:solidFill>
                  <a:srgbClr val="FF0000"/>
                </a:solidFill>
              </a:rPr>
              <a:t>یک در 60 </a:t>
            </a:r>
            <a:r>
              <a:rPr lang="fa-IR" dirty="0" smtClean="0"/>
              <a:t>افزایش می‌یابد.</a:t>
            </a:r>
          </a:p>
          <a:p>
            <a:r>
              <a:rPr lang="fa-IR" dirty="0" smtClean="0"/>
              <a:t>این تفاوت در خطر برای زنان </a:t>
            </a:r>
            <a:r>
              <a:rPr lang="fa-IR" dirty="0" smtClean="0">
                <a:solidFill>
                  <a:srgbClr val="FF0000"/>
                </a:solidFill>
              </a:rPr>
              <a:t>کم و مبهم </a:t>
            </a:r>
            <a:r>
              <a:rPr lang="fa-IR" dirty="0" smtClean="0"/>
              <a:t>است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14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ترکیب چند عامل خطر برای پیش بینی خطر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343" y="2336872"/>
            <a:ext cx="11292113" cy="4165527"/>
          </a:xfrm>
        </p:spPr>
        <p:txBody>
          <a:bodyPr>
            <a:normAutofit fontScale="92500" lnSpcReduction="10000"/>
          </a:bodyPr>
          <a:lstStyle/>
          <a:p>
            <a:r>
              <a:rPr lang="fa-IR" dirty="0" smtClean="0"/>
              <a:t>در نظر گرفتن ترکیب چند عامل خطر ضعیف برای پیش‌بینی بیماری از نظر آماری پیش‌بینی بهتری انجام می‌دهد.</a:t>
            </a:r>
          </a:p>
          <a:p>
            <a:r>
              <a:rPr lang="fa-IR" dirty="0" smtClean="0"/>
              <a:t>این ترکیب عوامل خطر را </a:t>
            </a:r>
            <a:r>
              <a:rPr lang="fa-IR" dirty="0" smtClean="0">
                <a:solidFill>
                  <a:srgbClr val="FF0000"/>
                </a:solidFill>
              </a:rPr>
              <a:t>مدل پیش‌بینی خطر </a:t>
            </a:r>
            <a:r>
              <a:rPr lang="fa-IR" dirty="0" smtClean="0"/>
              <a:t>یا </a:t>
            </a:r>
            <a:r>
              <a:rPr lang="fa-IR" dirty="0" smtClean="0">
                <a:solidFill>
                  <a:srgbClr val="FF0000"/>
                </a:solidFill>
              </a:rPr>
              <a:t>ابزار پیش‌بینی خطر </a:t>
            </a:r>
            <a:r>
              <a:rPr lang="fa-IR" dirty="0" smtClean="0"/>
              <a:t>گویند.</a:t>
            </a:r>
          </a:p>
          <a:p>
            <a:r>
              <a:rPr lang="fa-IR" dirty="0" smtClean="0">
                <a:solidFill>
                  <a:srgbClr val="0070C0"/>
                </a:solidFill>
              </a:rPr>
              <a:t>مثال</a:t>
            </a:r>
            <a:r>
              <a:rPr lang="fa-IR" dirty="0" smtClean="0"/>
              <a:t>: نمره پیش‌بینی خطر فرامینگهام برای بیماری قلبی</a:t>
            </a:r>
          </a:p>
          <a:p>
            <a:r>
              <a:rPr lang="fa-IR" dirty="0" smtClean="0">
                <a:solidFill>
                  <a:srgbClr val="FFC000"/>
                </a:solidFill>
              </a:rPr>
              <a:t>ابزار ارزیابی خطر سرطان پستان</a:t>
            </a:r>
          </a:p>
          <a:p>
            <a:r>
              <a:rPr lang="fa-IR" dirty="0" smtClean="0"/>
              <a:t>نمره بیماران در معرض خطر بستری مجدد </a:t>
            </a:r>
            <a:r>
              <a:rPr lang="en-US" dirty="0" smtClean="0"/>
              <a:t>(PARR)</a:t>
            </a:r>
            <a:r>
              <a:rPr lang="fa-IR" dirty="0" smtClean="0"/>
              <a:t> </a:t>
            </a:r>
          </a:p>
          <a:p>
            <a:r>
              <a:rPr lang="fa-IR" dirty="0" smtClean="0">
                <a:solidFill>
                  <a:srgbClr val="0070C0"/>
                </a:solidFill>
              </a:rPr>
              <a:t>گاهی این ابزارها نتایج تست‌های تشخیصی را هم ترکیب می‌کنند. </a:t>
            </a:r>
          </a:p>
          <a:p>
            <a:r>
              <a:rPr lang="fa-IR" dirty="0" smtClean="0">
                <a:solidFill>
                  <a:srgbClr val="0070C0"/>
                </a:solidFill>
              </a:rPr>
              <a:t>مثلا بیمار مراجعه کننده با درد قفسه سینه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54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فواید مدل‌های پیش بینی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829" y="2336873"/>
            <a:ext cx="11567885" cy="4325184"/>
          </a:xfrm>
        </p:spPr>
        <p:txBody>
          <a:bodyPr>
            <a:normAutofit lnSpcReduction="10000"/>
          </a:bodyPr>
          <a:lstStyle/>
          <a:p>
            <a:r>
              <a:rPr lang="fa-IR" dirty="0" smtClean="0">
                <a:solidFill>
                  <a:srgbClr val="0070C0"/>
                </a:solidFill>
              </a:rPr>
              <a:t>کمک به لایه‌بندی بیماران به سطوح کم‌خطر و پرخطر</a:t>
            </a:r>
          </a:p>
          <a:p>
            <a:r>
              <a:rPr lang="fa-IR" dirty="0" smtClean="0"/>
              <a:t>یعنی با استفاده از این مدل‌ها ریسک هر فرد برای بیماری محاسبه و سپس ل</a:t>
            </a:r>
            <a:r>
              <a:rPr lang="fa-IR" dirty="0" smtClean="0">
                <a:solidFill>
                  <a:srgbClr val="FF0000"/>
                </a:solidFill>
              </a:rPr>
              <a:t>ایه‌بندی</a:t>
            </a:r>
            <a:r>
              <a:rPr lang="fa-IR" dirty="0" smtClean="0"/>
              <a:t> می‌شود.</a:t>
            </a:r>
          </a:p>
          <a:p>
            <a:r>
              <a:rPr lang="fa-IR" dirty="0" smtClean="0"/>
              <a:t>لایه‌بندی به </a:t>
            </a:r>
            <a:r>
              <a:rPr lang="fa-IR" dirty="0" smtClean="0">
                <a:solidFill>
                  <a:srgbClr val="FF0000"/>
                </a:solidFill>
              </a:rPr>
              <a:t>تصمیم‌گیری بالینی </a:t>
            </a:r>
            <a:r>
              <a:rPr lang="fa-IR" dirty="0" smtClean="0"/>
              <a:t>کمک می‌کند</a:t>
            </a:r>
          </a:p>
          <a:p>
            <a:r>
              <a:rPr lang="fa-IR" dirty="0" smtClean="0"/>
              <a:t>درمورد افراد با خطر متوسط معمولاً کمتر مشخص است که چه کاری باید بکنند.</a:t>
            </a:r>
          </a:p>
          <a:p>
            <a:r>
              <a:rPr lang="fa-IR" dirty="0" smtClean="0"/>
              <a:t>اگر </a:t>
            </a:r>
            <a:r>
              <a:rPr lang="fa-IR" dirty="0" smtClean="0">
                <a:solidFill>
                  <a:srgbClr val="FF0000"/>
                </a:solidFill>
              </a:rPr>
              <a:t>اضافه کردن یک عامل </a:t>
            </a:r>
            <a:r>
              <a:rPr lang="fa-IR" dirty="0" smtClean="0"/>
              <a:t>مدل پیش‌بینی را </a:t>
            </a:r>
            <a:r>
              <a:rPr lang="fa-IR" dirty="0" smtClean="0">
                <a:solidFill>
                  <a:srgbClr val="FF0000"/>
                </a:solidFill>
              </a:rPr>
              <a:t>بهبود</a:t>
            </a:r>
            <a:r>
              <a:rPr lang="fa-IR" dirty="0" smtClean="0"/>
              <a:t> دهد (مثل </a:t>
            </a:r>
            <a:r>
              <a:rPr lang="en-US" sz="3200" dirty="0" smtClean="0"/>
              <a:t>CRP</a:t>
            </a:r>
            <a:r>
              <a:rPr lang="fa-IR" sz="3200" dirty="0" smtClean="0"/>
              <a:t> </a:t>
            </a:r>
            <a:r>
              <a:rPr lang="fa-IR" dirty="0" smtClean="0"/>
              <a:t>و پیش‌بینی بیماری قلبی) در مورد </a:t>
            </a:r>
            <a:r>
              <a:rPr lang="fa-IR" dirty="0" smtClean="0">
                <a:solidFill>
                  <a:srgbClr val="FF0000"/>
                </a:solidFill>
              </a:rPr>
              <a:t>تاثیر حذف </a:t>
            </a:r>
            <a:r>
              <a:rPr lang="fa-IR" dirty="0" smtClean="0"/>
              <a:t>آن بر کاهش بیماری باید مطالعات بالینی انجام شود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04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پیش‌گویی خطر در بیماران و گروه‌ها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343" y="2336872"/>
            <a:ext cx="11234057" cy="4078441"/>
          </a:xfrm>
        </p:spPr>
        <p:txBody>
          <a:bodyPr>
            <a:normAutofit lnSpcReduction="10000"/>
          </a:bodyPr>
          <a:lstStyle/>
          <a:p>
            <a:r>
              <a:rPr lang="fa-IR" dirty="0" smtClean="0">
                <a:solidFill>
                  <a:srgbClr val="0070C0"/>
                </a:solidFill>
              </a:rPr>
              <a:t>پیش‌گویی آینده اشخاص به شرط آگاهی از عوامل خطر (پزشکی شخصی).</a:t>
            </a:r>
          </a:p>
          <a:p>
            <a:r>
              <a:rPr lang="fa-IR" dirty="0" smtClean="0"/>
              <a:t>1- احتمال برآورد شده از ابزارها برای یک </a:t>
            </a:r>
            <a:r>
              <a:rPr lang="fa-IR" dirty="0" smtClean="0">
                <a:solidFill>
                  <a:srgbClr val="FF0000"/>
                </a:solidFill>
              </a:rPr>
              <a:t>گروه</a:t>
            </a:r>
            <a:r>
              <a:rPr lang="fa-IR" dirty="0" smtClean="0"/>
              <a:t> است و اینکه تعیین کنیم یک فرد بیمار می‌شود یا نمی‌شود سخت است زیرا فرد یا بیمار می‌شود یا نمی‌شود (صفر و یک).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دلیل</a:t>
            </a:r>
            <a:r>
              <a:rPr lang="fa-IR" dirty="0" smtClean="0"/>
              <a:t>: احتمال براساس </a:t>
            </a:r>
            <a:r>
              <a:rPr lang="fa-IR" dirty="0" smtClean="0">
                <a:solidFill>
                  <a:srgbClr val="FF0000"/>
                </a:solidFill>
              </a:rPr>
              <a:t>مشاهده آنچه در گذشته برای گروه </a:t>
            </a:r>
            <a:r>
              <a:rPr lang="fa-IR" dirty="0" smtClean="0"/>
              <a:t>اتفاق افتاده است بدست می‌آید ولی </a:t>
            </a:r>
            <a:r>
              <a:rPr lang="fa-IR" dirty="0" smtClean="0">
                <a:solidFill>
                  <a:srgbClr val="FF0000"/>
                </a:solidFill>
              </a:rPr>
              <a:t>پیش‌بینی</a:t>
            </a:r>
            <a:r>
              <a:rPr lang="fa-IR" dirty="0" smtClean="0"/>
              <a:t> برای بیمار شدن و نشدن فرد است.</a:t>
            </a:r>
          </a:p>
          <a:p>
            <a:r>
              <a:rPr lang="fa-IR" dirty="0" smtClean="0"/>
              <a:t>2- برای یک عامل خطر قوی هم </a:t>
            </a:r>
            <a:r>
              <a:rPr lang="fa-IR" dirty="0" smtClean="0">
                <a:solidFill>
                  <a:srgbClr val="FF0000"/>
                </a:solidFill>
              </a:rPr>
              <a:t>احتمال صددرصد </a:t>
            </a:r>
            <a:r>
              <a:rPr lang="fa-IR" dirty="0" smtClean="0"/>
              <a:t>نیست. مثال سیگار و سرطان ریه</a:t>
            </a:r>
          </a:p>
          <a:p>
            <a:endParaRPr lang="fa-IR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58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ارزیابی ابزارهای پیش بینی خطر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2336872"/>
            <a:ext cx="11321143" cy="4121985"/>
          </a:xfrm>
        </p:spPr>
        <p:txBody>
          <a:bodyPr>
            <a:normAutofit lnSpcReduction="10000"/>
          </a:bodyPr>
          <a:lstStyle/>
          <a:p>
            <a:r>
              <a:rPr lang="fa-IR" dirty="0" smtClean="0">
                <a:solidFill>
                  <a:srgbClr val="00B050"/>
                </a:solidFill>
              </a:rPr>
              <a:t>پیمایش یا سنجش</a:t>
            </a:r>
            <a:r>
              <a:rPr lang="fa-IR" dirty="0" smtClean="0"/>
              <a:t>: ابزار با </a:t>
            </a:r>
            <a:r>
              <a:rPr lang="fa-IR" dirty="0" smtClean="0">
                <a:solidFill>
                  <a:srgbClr val="FF0000"/>
                </a:solidFill>
              </a:rPr>
              <a:t>چه دقتی </a:t>
            </a:r>
            <a:r>
              <a:rPr lang="fa-IR" dirty="0" smtClean="0">
                <a:solidFill>
                  <a:srgbClr val="0070C0"/>
                </a:solidFill>
              </a:rPr>
              <a:t>نسبت افرادی </a:t>
            </a:r>
            <a:r>
              <a:rPr lang="fa-IR" dirty="0" smtClean="0"/>
              <a:t>که مبتلا خواهند شد را پیش‌بینی می‌کند. </a:t>
            </a:r>
          </a:p>
          <a:p>
            <a:r>
              <a:rPr lang="fa-IR" dirty="0" smtClean="0"/>
              <a:t>حاصل تقسیم تعداد بیماران پیش‌بینی شده به تعداد بیماران مشاهده شده در یک جمعیت</a:t>
            </a:r>
          </a:p>
          <a:p>
            <a:r>
              <a:rPr lang="fa-IR" dirty="0" smtClean="0">
                <a:solidFill>
                  <a:srgbClr val="00B050"/>
                </a:solidFill>
              </a:rPr>
              <a:t>افتراق</a:t>
            </a:r>
            <a:r>
              <a:rPr lang="fa-IR" dirty="0" smtClean="0"/>
              <a:t>: ابزار با </a:t>
            </a:r>
            <a:r>
              <a:rPr lang="fa-IR" dirty="0" smtClean="0">
                <a:solidFill>
                  <a:srgbClr val="FF0000"/>
                </a:solidFill>
              </a:rPr>
              <a:t>چه دقتی </a:t>
            </a:r>
            <a:r>
              <a:rPr lang="fa-IR" dirty="0" smtClean="0">
                <a:solidFill>
                  <a:srgbClr val="0070C0"/>
                </a:solidFill>
              </a:rPr>
              <a:t>افرادی</a:t>
            </a:r>
            <a:r>
              <a:rPr lang="fa-IR" dirty="0" smtClean="0"/>
              <a:t> را که در آینده مبتلا خواهند شد را شناسایی می‌کند.</a:t>
            </a:r>
          </a:p>
          <a:p>
            <a:r>
              <a:rPr lang="fa-IR" dirty="0" smtClean="0"/>
              <a:t>محاسبه آماره توافق </a:t>
            </a:r>
            <a:r>
              <a:rPr lang="en-US" dirty="0" smtClean="0"/>
              <a:t>(Concordance)</a:t>
            </a:r>
            <a:r>
              <a:rPr lang="fa-IR" dirty="0" smtClean="0"/>
              <a:t>- با انتخاب جفت‌های مختلف از افراد باید احتمال تشخیص درست بیمار بیش از 50 درصد (احتمال شانسی) باشد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49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یادداشت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336873"/>
            <a:ext cx="10089276" cy="3599316"/>
          </a:xfrm>
        </p:spPr>
        <p:txBody>
          <a:bodyPr>
            <a:normAutofit lnSpcReduction="10000"/>
          </a:bodyPr>
          <a:lstStyle/>
          <a:p>
            <a:r>
              <a:rPr lang="fa-IR" dirty="0" smtClean="0"/>
              <a:t>این اسلایدها براساس متن کتاب اصول اپیدمیولوژی بالینی فلچر- ویراست پنجم ترجمه فارسی آقای دکتر جانقربانی و همکاران تهیه شده و استفاده از آن برای عموم دانشجویان و همکاران بلامانع است.</a:t>
            </a:r>
          </a:p>
          <a:p>
            <a:r>
              <a:rPr lang="fa-IR" dirty="0" smtClean="0"/>
              <a:t>برای آموزش می توانید به متن کتاب هم مراجعه نمایید</a:t>
            </a:r>
          </a:p>
          <a:p>
            <a:r>
              <a:rPr lang="fa-IR" dirty="0" smtClean="0"/>
              <a:t>در صورت اشتباه و پیشنهاد می‌توانید با آدرس ایمیل زیر اطلاع‌رسانی نمایید</a:t>
            </a:r>
          </a:p>
          <a:p>
            <a:r>
              <a:rPr lang="fa-IR" dirty="0" smtClean="0"/>
              <a:t>با تشکر- دکتر احمد خسروی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/>
                </a:solidFill>
              </a:rPr>
              <a:t>By: Dr A.Khosravi, Epidemiologist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78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336873"/>
            <a:ext cx="10887562" cy="3599316"/>
          </a:xfrm>
        </p:spPr>
        <p:txBody>
          <a:bodyPr/>
          <a:lstStyle/>
          <a:p>
            <a:r>
              <a:rPr lang="fa-IR" dirty="0" smtClean="0"/>
              <a:t>حساسیت و ویژگی ابزار: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حساسیت</a:t>
            </a:r>
            <a:r>
              <a:rPr lang="fa-IR" dirty="0" smtClean="0"/>
              <a:t>= درصد افرادی که ابزار به‌طور صحیح تشخیص داده به بیماری مبتلا می شوند.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ویژگی</a:t>
            </a:r>
            <a:r>
              <a:rPr lang="fa-IR" dirty="0" smtClean="0"/>
              <a:t>= درصد افرادی که ابزار به‌طور صحیح تشخیص داده که به بیماری مبتلا نمی‌شوند.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24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لایه بندی خطر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2336873"/>
            <a:ext cx="11074400" cy="4397756"/>
          </a:xfrm>
        </p:spPr>
        <p:txBody>
          <a:bodyPr/>
          <a:lstStyle/>
          <a:p>
            <a:r>
              <a:rPr lang="fa-IR" dirty="0" smtClean="0"/>
              <a:t>استفاده از ابزار پیش‌بینی خطر در </a:t>
            </a:r>
            <a:r>
              <a:rPr lang="fa-IR" dirty="0" smtClean="0">
                <a:solidFill>
                  <a:srgbClr val="FF0000"/>
                </a:solidFill>
              </a:rPr>
              <a:t>سطوح متغیر خطر </a:t>
            </a:r>
            <a:r>
              <a:rPr lang="fa-IR" dirty="0" smtClean="0"/>
              <a:t>مثلا پیش بینی برای </a:t>
            </a:r>
            <a:r>
              <a:rPr lang="fa-IR" dirty="0" smtClean="0">
                <a:solidFill>
                  <a:srgbClr val="FF0000"/>
                </a:solidFill>
              </a:rPr>
              <a:t>مرد و زن </a:t>
            </a:r>
            <a:r>
              <a:rPr lang="fa-IR" dirty="0" smtClean="0"/>
              <a:t>مجزا انجام شود.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هدف</a:t>
            </a:r>
            <a:r>
              <a:rPr lang="fa-IR" dirty="0" smtClean="0"/>
              <a:t>: </a:t>
            </a:r>
            <a:r>
              <a:rPr lang="fa-IR" dirty="0" smtClean="0">
                <a:solidFill>
                  <a:srgbClr val="0070C0"/>
                </a:solidFill>
              </a:rPr>
              <a:t>افزایش سنجش/پیمایش </a:t>
            </a:r>
            <a:r>
              <a:rPr lang="fa-IR" dirty="0" smtClean="0"/>
              <a:t>و </a:t>
            </a:r>
            <a:r>
              <a:rPr lang="fa-IR" dirty="0" smtClean="0">
                <a:solidFill>
                  <a:srgbClr val="00B050"/>
                </a:solidFill>
              </a:rPr>
              <a:t>افتراق</a:t>
            </a:r>
            <a:r>
              <a:rPr lang="fa-IR" dirty="0" smtClean="0"/>
              <a:t> (خنثی و ممکن است بدون اثر)</a:t>
            </a:r>
          </a:p>
          <a:p>
            <a:r>
              <a:rPr lang="fa-IR" dirty="0" smtClean="0"/>
              <a:t>مثال: اندازه‌گیری </a:t>
            </a:r>
            <a:r>
              <a:rPr lang="en-US" sz="3200" dirty="0" smtClean="0"/>
              <a:t>CRP</a:t>
            </a:r>
            <a:r>
              <a:rPr lang="fa-IR" sz="3200" dirty="0" smtClean="0"/>
              <a:t> </a:t>
            </a:r>
            <a:r>
              <a:rPr lang="fa-IR" dirty="0" smtClean="0"/>
              <a:t>در طبقه‌بندی برای بیماری قلبی</a:t>
            </a:r>
          </a:p>
          <a:p>
            <a:r>
              <a:rPr lang="fa-IR" dirty="0" smtClean="0"/>
              <a:t>اکثر زنان در گروه کم خطر (احتمال بیماری قلبی 5 درصد در طی 10 سال)- از 6965 نفر این گروه</a:t>
            </a:r>
            <a:r>
              <a:rPr lang="fa-IR" dirty="0" smtClean="0">
                <a:solidFill>
                  <a:srgbClr val="FF0000"/>
                </a:solidFill>
              </a:rPr>
              <a:t> 101 مبتلا </a:t>
            </a:r>
            <a:r>
              <a:rPr lang="fa-IR" dirty="0" smtClean="0"/>
              <a:t>شدند که کمتر از 5 درصد هستند (1/4%)</a:t>
            </a:r>
          </a:p>
          <a:p>
            <a:r>
              <a:rPr lang="fa-IR" dirty="0" smtClean="0"/>
              <a:t>ولی این تعداد مبتلا از تعداد کل موارد در سایر گروه‌ها </a:t>
            </a:r>
            <a:r>
              <a:rPr lang="fa-IR" dirty="0" smtClean="0">
                <a:solidFill>
                  <a:srgbClr val="FF0000"/>
                </a:solidFill>
              </a:rPr>
              <a:t>بیشتر</a:t>
            </a:r>
            <a:r>
              <a:rPr lang="fa-IR" dirty="0" smtClean="0"/>
              <a:t> بود (97 نفر)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710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دلیل عدم افتراق خوب ابزار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3" y="2336873"/>
            <a:ext cx="10945619" cy="3599316"/>
          </a:xfrm>
        </p:spPr>
        <p:txBody>
          <a:bodyPr>
            <a:normAutofit/>
          </a:bodyPr>
          <a:lstStyle/>
          <a:p>
            <a:r>
              <a:rPr lang="fa-IR" dirty="0" smtClean="0"/>
              <a:t>چرا یک ابزار </a:t>
            </a:r>
            <a:r>
              <a:rPr lang="fa-IR" dirty="0" smtClean="0">
                <a:solidFill>
                  <a:srgbClr val="FF0000"/>
                </a:solidFill>
              </a:rPr>
              <a:t>نسبت افراد مبتلا را خوب </a:t>
            </a:r>
            <a:r>
              <a:rPr lang="fa-IR" dirty="0" smtClean="0"/>
              <a:t>ولی در </a:t>
            </a:r>
            <a:r>
              <a:rPr lang="fa-IR" dirty="0" smtClean="0">
                <a:solidFill>
                  <a:srgbClr val="FF0000"/>
                </a:solidFill>
              </a:rPr>
              <a:t>افتراق</a:t>
            </a:r>
            <a:r>
              <a:rPr lang="fa-IR" dirty="0" smtClean="0"/>
              <a:t> افرادی که مبتلا خواهند شد </a:t>
            </a:r>
            <a:r>
              <a:rPr lang="fa-IR" dirty="0" smtClean="0">
                <a:solidFill>
                  <a:srgbClr val="FF0000"/>
                </a:solidFill>
              </a:rPr>
              <a:t>ضعیف</a:t>
            </a:r>
            <a:r>
              <a:rPr lang="fa-IR" dirty="0" smtClean="0"/>
              <a:t> عمل می‌کند؟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افتراق خوب </a:t>
            </a:r>
            <a:r>
              <a:rPr lang="fa-IR" dirty="0" smtClean="0"/>
              <a:t>نیازمند داشتن عوامل </a:t>
            </a:r>
            <a:r>
              <a:rPr lang="fa-IR" dirty="0" smtClean="0">
                <a:solidFill>
                  <a:srgbClr val="FF0000"/>
                </a:solidFill>
              </a:rPr>
              <a:t>خطر قوی </a:t>
            </a:r>
            <a:r>
              <a:rPr lang="fa-IR" dirty="0" smtClean="0"/>
              <a:t>یا </a:t>
            </a:r>
            <a:r>
              <a:rPr lang="fa-IR" dirty="0" smtClean="0">
                <a:solidFill>
                  <a:srgbClr val="FF0000"/>
                </a:solidFill>
              </a:rPr>
              <a:t>ترکیبی از عوامل خطر</a:t>
            </a:r>
          </a:p>
          <a:p>
            <a:r>
              <a:rPr lang="fa-IR" dirty="0" smtClean="0"/>
              <a:t>در مواردی که احتمال بیماری در افرادی که بیمار خواهند شد 2 تا 5 برابر باشد ابزار به خوبی قادر به افتراق نیست. 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شیوع بالای عوامل خطر </a:t>
            </a:r>
            <a:r>
              <a:rPr lang="fa-IR" dirty="0" smtClean="0"/>
              <a:t>در جامعه و افراد </a:t>
            </a:r>
            <a:r>
              <a:rPr lang="fa-IR" dirty="0" smtClean="0">
                <a:solidFill>
                  <a:srgbClr val="FF0000"/>
                </a:solidFill>
              </a:rPr>
              <a:t>کم خطر </a:t>
            </a:r>
            <a:r>
              <a:rPr lang="fa-IR" dirty="0" smtClean="0"/>
              <a:t>هم می توانند </a:t>
            </a:r>
            <a:r>
              <a:rPr lang="fa-IR" dirty="0" smtClean="0">
                <a:solidFill>
                  <a:srgbClr val="FF0000"/>
                </a:solidFill>
              </a:rPr>
              <a:t>بیمار</a:t>
            </a:r>
            <a:r>
              <a:rPr lang="fa-IR" dirty="0" smtClean="0"/>
              <a:t> شوند.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3544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کاربردهای بالینی عوامل خطرو ابزارهای پیش‌بینی خطر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2090058"/>
            <a:ext cx="10900229" cy="4426856"/>
          </a:xfrm>
        </p:spPr>
        <p:txBody>
          <a:bodyPr>
            <a:normAutofit fontScale="92500" lnSpcReduction="10000"/>
          </a:bodyPr>
          <a:lstStyle/>
          <a:p>
            <a:r>
              <a:rPr lang="fa-IR" dirty="0" smtClean="0">
                <a:solidFill>
                  <a:srgbClr val="00B050"/>
                </a:solidFill>
              </a:rPr>
              <a:t>احتمال پیش آزمون برای آزمایش‌های تشخیصی</a:t>
            </a:r>
          </a:p>
          <a:p>
            <a:r>
              <a:rPr lang="fa-IR" dirty="0" smtClean="0"/>
              <a:t>وجود </a:t>
            </a:r>
            <a:r>
              <a:rPr lang="fa-IR" dirty="0" smtClean="0">
                <a:solidFill>
                  <a:srgbClr val="FF0000"/>
                </a:solidFill>
              </a:rPr>
              <a:t>نشانه‌های بیماری </a:t>
            </a:r>
            <a:r>
              <a:rPr lang="fa-IR" dirty="0" smtClean="0"/>
              <a:t>و </a:t>
            </a:r>
            <a:r>
              <a:rPr lang="fa-IR" dirty="0" smtClean="0">
                <a:solidFill>
                  <a:srgbClr val="FF0000"/>
                </a:solidFill>
              </a:rPr>
              <a:t>یافته‌های بالینی </a:t>
            </a:r>
            <a:r>
              <a:rPr lang="fa-IR" dirty="0" smtClean="0">
                <a:solidFill>
                  <a:srgbClr val="0070C0"/>
                </a:solidFill>
              </a:rPr>
              <a:t>پیش‌گویی کننده‌ </a:t>
            </a:r>
            <a:r>
              <a:rPr lang="fa-IR" dirty="0" smtClean="0"/>
              <a:t>بهتری نسبت به عوامل خطر هستند </a:t>
            </a:r>
          </a:p>
          <a:p>
            <a:r>
              <a:rPr lang="fa-IR" dirty="0" smtClean="0">
                <a:solidFill>
                  <a:srgbClr val="00B0F0"/>
                </a:solidFill>
              </a:rPr>
              <a:t>مثال</a:t>
            </a:r>
            <a:r>
              <a:rPr lang="fa-IR" dirty="0" smtClean="0"/>
              <a:t>: افزایش فشارخون، احتمال اینکه درآینده فرد حتما پرفشاری خون داشته باشد را افزایش می‌دهد</a:t>
            </a:r>
          </a:p>
          <a:p>
            <a:r>
              <a:rPr lang="fa-IR" dirty="0" smtClean="0"/>
              <a:t>افزایش کلسترول، دیابت، پرفشاری خون </a:t>
            </a:r>
            <a:r>
              <a:rPr lang="fa-IR" dirty="0" smtClean="0">
                <a:solidFill>
                  <a:srgbClr val="00B0F0"/>
                </a:solidFill>
              </a:rPr>
              <a:t>عوامل خطر </a:t>
            </a:r>
            <a:r>
              <a:rPr lang="fa-IR" dirty="0" smtClean="0"/>
              <a:t>مهمی برای سکته قلبی هستند ولی در ارزیابی بیماری قلبی در فردی که با </a:t>
            </a:r>
            <a:r>
              <a:rPr lang="fa-IR" dirty="0" smtClean="0">
                <a:solidFill>
                  <a:srgbClr val="FF0000"/>
                </a:solidFill>
              </a:rPr>
              <a:t>درد قفسه صدری </a:t>
            </a:r>
            <a:r>
              <a:rPr lang="fa-IR" dirty="0" smtClean="0"/>
              <a:t>مراجعه می‌کند اهمیت کمتری دارند. (عوامل خطر کمک کننده مثل مواجهه با آزبست و توده پرده جنب تحت عنوان مزوتلیوما)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6604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371" y="2336873"/>
            <a:ext cx="11553371" cy="3599316"/>
          </a:xfrm>
        </p:spPr>
        <p:txBody>
          <a:bodyPr/>
          <a:lstStyle/>
          <a:p>
            <a:r>
              <a:rPr lang="fa-IR" dirty="0" smtClean="0">
                <a:solidFill>
                  <a:srgbClr val="00B050"/>
                </a:solidFill>
              </a:rPr>
              <a:t>استفاده از عوامل خطر برای انتخاب درمان</a:t>
            </a:r>
          </a:p>
          <a:p>
            <a:r>
              <a:rPr lang="fa-IR" dirty="0" smtClean="0"/>
              <a:t>برای </a:t>
            </a:r>
            <a:r>
              <a:rPr lang="fa-IR" dirty="0" smtClean="0">
                <a:solidFill>
                  <a:srgbClr val="FF0000"/>
                </a:solidFill>
              </a:rPr>
              <a:t>بسط درمان </a:t>
            </a:r>
            <a:r>
              <a:rPr lang="fa-IR" dirty="0" smtClean="0"/>
              <a:t>از عوامل خطر استفاده می‌شود. </a:t>
            </a:r>
          </a:p>
          <a:p>
            <a:r>
              <a:rPr lang="fa-IR" dirty="0" smtClean="0">
                <a:solidFill>
                  <a:srgbClr val="00B0F0"/>
                </a:solidFill>
              </a:rPr>
              <a:t>مثال:</a:t>
            </a:r>
            <a:r>
              <a:rPr lang="fa-IR" dirty="0" smtClean="0"/>
              <a:t> استفاده از استاتین در بیماری قلبی با افزایش کلسترول</a:t>
            </a:r>
          </a:p>
          <a:p>
            <a:r>
              <a:rPr lang="fa-IR" dirty="0" smtClean="0">
                <a:solidFill>
                  <a:srgbClr val="00B0F0"/>
                </a:solidFill>
              </a:rPr>
              <a:t>مثال</a:t>
            </a:r>
            <a:r>
              <a:rPr lang="fa-IR" dirty="0" smtClean="0"/>
              <a:t>: درمان سرطان پستان در افرادی که گیرنده </a:t>
            </a:r>
            <a:r>
              <a:rPr lang="en-US" sz="3200" dirty="0" smtClean="0"/>
              <a:t>HER2</a:t>
            </a:r>
            <a:r>
              <a:rPr lang="fa-IR" sz="3200" dirty="0" smtClean="0"/>
              <a:t> </a:t>
            </a:r>
            <a:r>
              <a:rPr lang="fa-IR" dirty="0" smtClean="0"/>
              <a:t>دارند با کمک آنتی‌بادی مونوکلونال (پیش‌آگهی بهتر)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5539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336873"/>
            <a:ext cx="11061733" cy="3599316"/>
          </a:xfrm>
        </p:spPr>
        <p:txBody>
          <a:bodyPr/>
          <a:lstStyle/>
          <a:p>
            <a:r>
              <a:rPr lang="fa-IR" dirty="0" smtClean="0">
                <a:solidFill>
                  <a:srgbClr val="00B050"/>
                </a:solidFill>
              </a:rPr>
              <a:t>لایه‌بندی خطر برای غربالگری</a:t>
            </a:r>
          </a:p>
          <a:p>
            <a:r>
              <a:rPr lang="fa-IR" dirty="0" smtClean="0"/>
              <a:t>منحصر کردن غربالگری به گروه‌های پرخطر باعث افزایش سودمندی برنامه غربالگری می‌شود.</a:t>
            </a:r>
          </a:p>
          <a:p>
            <a:r>
              <a:rPr lang="fa-IR" dirty="0" smtClean="0"/>
              <a:t>غربالگری سرطان پستان در گروه های با سابقه فامیلی مثبت</a:t>
            </a:r>
          </a:p>
          <a:p>
            <a:r>
              <a:rPr lang="fa-IR" dirty="0" smtClean="0"/>
              <a:t>غربالگری سرطان کولون و رکتوم برای افراد بالای 50 سال</a:t>
            </a:r>
          </a:p>
          <a:p>
            <a:endParaRPr lang="fa-IR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9780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4" y="2336873"/>
            <a:ext cx="10960133" cy="3599316"/>
          </a:xfrm>
        </p:spPr>
        <p:txBody>
          <a:bodyPr/>
          <a:lstStyle/>
          <a:p>
            <a:r>
              <a:rPr lang="fa-IR" dirty="0" smtClean="0">
                <a:solidFill>
                  <a:srgbClr val="00B050"/>
                </a:solidFill>
              </a:rPr>
              <a:t>حذف عامل خطر برای پیشگیری</a:t>
            </a:r>
          </a:p>
          <a:p>
            <a:r>
              <a:rPr lang="fa-IR" dirty="0" smtClean="0"/>
              <a:t>عامل خطر= علت در نتیجه حذف آن باعث پیشگیری از بیماری می‌شود</a:t>
            </a:r>
          </a:p>
          <a:p>
            <a:r>
              <a:rPr lang="fa-IR" dirty="0" smtClean="0"/>
              <a:t>مثال: انتقال بیماری وبا توسط آب آلوده (جان اسنو)</a:t>
            </a:r>
          </a:p>
          <a:p>
            <a:endParaRPr lang="fa-IR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766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مقدمه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458" y="2032000"/>
            <a:ext cx="11103428" cy="4455885"/>
          </a:xfrm>
        </p:spPr>
        <p:txBody>
          <a:bodyPr>
            <a:normAutofit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خطر</a:t>
            </a:r>
            <a:r>
              <a:rPr lang="fa-IR" dirty="0" smtClean="0"/>
              <a:t>: احتمال وقوع پیشامد بد یا ناخوشایند </a:t>
            </a:r>
          </a:p>
          <a:p>
            <a:r>
              <a:rPr lang="fa-IR" dirty="0" smtClean="0"/>
              <a:t>علاوه بر مباحث پیشگیری؛ پیش‌آگهی؛ درمان؛ درک </a:t>
            </a:r>
            <a:r>
              <a:rPr lang="fa-IR" dirty="0" smtClean="0">
                <a:solidFill>
                  <a:srgbClr val="FF0000"/>
                </a:solidFill>
              </a:rPr>
              <a:t>عوامل خطر بیماری </a:t>
            </a:r>
            <a:r>
              <a:rPr lang="fa-IR" dirty="0" smtClean="0"/>
              <a:t>از اهمیت بالینی برخوردار است.</a:t>
            </a:r>
          </a:p>
          <a:p>
            <a:r>
              <a:rPr lang="fa-IR" dirty="0" smtClean="0"/>
              <a:t>مصرف </a:t>
            </a:r>
            <a:r>
              <a:rPr lang="fa-IR" dirty="0" smtClean="0">
                <a:solidFill>
                  <a:srgbClr val="FF0000"/>
                </a:solidFill>
              </a:rPr>
              <a:t>سیگار، هایپرلیپیدمی و فشارخون </a:t>
            </a:r>
            <a:r>
              <a:rPr lang="fa-IR" dirty="0" smtClean="0"/>
              <a:t>بالا عوامل خطر مهمی هستند که شناخت آنها منجر به کاهش نیمی از موارد بیماریهای قلبی در چند دهه اخیر در امریکا شده است.</a:t>
            </a:r>
          </a:p>
          <a:p>
            <a:endParaRPr lang="fa-IR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20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عوامل خطر </a:t>
            </a:r>
            <a:r>
              <a:rPr lang="en-US" dirty="0" smtClean="0"/>
              <a:t>(risk factors)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858" y="2336873"/>
            <a:ext cx="11306628" cy="3599316"/>
          </a:xfrm>
        </p:spPr>
        <p:txBody>
          <a:bodyPr/>
          <a:lstStyle/>
          <a:p>
            <a:r>
              <a:rPr lang="fa-IR" dirty="0" smtClean="0">
                <a:solidFill>
                  <a:srgbClr val="FF0000"/>
                </a:solidFill>
              </a:rPr>
              <a:t>عواملی که با افزایش خطر بیمار شدن همراه هستند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عوامل خطر ژنتیکی</a:t>
            </a:r>
            <a:r>
              <a:rPr lang="fa-IR" dirty="0" smtClean="0"/>
              <a:t>: هاپلوتایپ </a:t>
            </a:r>
            <a:r>
              <a:rPr lang="en-US" dirty="0" smtClean="0"/>
              <a:t>HLA-B27</a:t>
            </a:r>
            <a:r>
              <a:rPr lang="fa-IR" dirty="0" smtClean="0"/>
              <a:t> و بیماری اسپوندیولو آرتریت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عوامل خطر عفونی</a:t>
            </a:r>
            <a:r>
              <a:rPr lang="fa-IR" dirty="0" smtClean="0"/>
              <a:t>، دارو و سموم: محیط فیزیکی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عوامل خطر اجتماعی</a:t>
            </a:r>
            <a:r>
              <a:rPr lang="fa-IR" dirty="0" smtClean="0"/>
              <a:t>: سوگ پس از مرگ همسر، ازدحام، فقر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عوامل خطر رفتاری</a:t>
            </a:r>
            <a:r>
              <a:rPr lang="fa-IR" dirty="0" smtClean="0"/>
              <a:t>: دخانیات، الکل رانندگی بدون کمربند و فعالیت فیزیکی کم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0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مواجهه </a:t>
            </a:r>
            <a:r>
              <a:rPr lang="en-US" dirty="0" smtClean="0"/>
              <a:t>(Exposure)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257" y="2336872"/>
            <a:ext cx="11582400" cy="4281641"/>
          </a:xfrm>
        </p:spPr>
        <p:txBody>
          <a:bodyPr>
            <a:normAutofit fontScale="85000" lnSpcReduction="20000"/>
          </a:bodyPr>
          <a:lstStyle/>
          <a:p>
            <a:r>
              <a:rPr lang="fa-IR" dirty="0" smtClean="0"/>
              <a:t>تماس با یک عامل خاص قبل از بیمار شدن یا آشکار کردن آن در بدن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مواجهه لحظه‌ای</a:t>
            </a:r>
            <a:r>
              <a:rPr lang="fa-IR" dirty="0" smtClean="0"/>
              <a:t>: تششع هسته‎ای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مواجهه دوره‌ای</a:t>
            </a:r>
            <a:r>
              <a:rPr lang="fa-IR" dirty="0" smtClean="0"/>
              <a:t>: بیماری‌های مزمن معمولا با تماس طولانی مدت ایجاد می‌شوند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تعیین مواجهه: اگر یک شاخص خوب انتخاب نشود ممکن است ارتباط با بیماری درک نشود.</a:t>
            </a:r>
          </a:p>
          <a:p>
            <a:r>
              <a:rPr lang="fa-IR" dirty="0" smtClean="0"/>
              <a:t>1- دارد – ندارد</a:t>
            </a:r>
          </a:p>
          <a:p>
            <a:r>
              <a:rPr lang="fa-IR" dirty="0" smtClean="0"/>
              <a:t>2- دز مواجهه</a:t>
            </a:r>
          </a:p>
          <a:p>
            <a:r>
              <a:rPr lang="fa-IR" dirty="0" smtClean="0"/>
              <a:t>3- بیشترین میزان دریافت شده مواجهه</a:t>
            </a:r>
          </a:p>
          <a:p>
            <a:r>
              <a:rPr lang="fa-IR" dirty="0" smtClean="0"/>
              <a:t>4- میزان تجمعی کل</a:t>
            </a:r>
          </a:p>
          <a:p>
            <a:r>
              <a:rPr lang="fa-IR" dirty="0" smtClean="0"/>
              <a:t>5- سالهای داشتن مواجهه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76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تشخیص خطر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0571" y="2336873"/>
            <a:ext cx="10987315" cy="4310670"/>
          </a:xfrm>
        </p:spPr>
        <p:txBody>
          <a:bodyPr>
            <a:normAutofit lnSpcReduction="10000"/>
          </a:bodyPr>
          <a:lstStyle/>
          <a:p>
            <a:r>
              <a:rPr lang="fa-IR" dirty="0" smtClean="0"/>
              <a:t>اگر </a:t>
            </a:r>
            <a:r>
              <a:rPr lang="fa-IR" dirty="0" smtClean="0">
                <a:solidFill>
                  <a:srgbClr val="FF0000"/>
                </a:solidFill>
              </a:rPr>
              <a:t>اثر</a:t>
            </a:r>
            <a:r>
              <a:rPr lang="fa-IR" dirty="0" smtClean="0"/>
              <a:t> مواجهه روی بیماری </a:t>
            </a:r>
            <a:r>
              <a:rPr lang="fa-IR" dirty="0" smtClean="0">
                <a:solidFill>
                  <a:srgbClr val="FF0000"/>
                </a:solidFill>
              </a:rPr>
              <a:t>سریع</a:t>
            </a:r>
            <a:r>
              <a:rPr lang="fa-IR" dirty="0" smtClean="0"/>
              <a:t> باشد= درک آسان عامل خطر</a:t>
            </a:r>
          </a:p>
          <a:p>
            <a:r>
              <a:rPr lang="fa-IR" dirty="0" smtClean="0"/>
              <a:t>مثال: مواجهه با نور آفتاب و آفتاب سوختگی، مسمومیت دارویی و..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جدید بودن بیماری</a:t>
            </a:r>
            <a:r>
              <a:rPr lang="fa-IR" dirty="0" smtClean="0"/>
              <a:t>= شناسایی سریعتر و وسوسه بیشتر مثل ایدز، سارس و شناسایی کرونا ویروس در سال 2003 . یا کارسینوم واژن در چند مورد و شناسایی رابطه با </a:t>
            </a:r>
            <a:r>
              <a:rPr lang="fa-IR" dirty="0" smtClean="0">
                <a:solidFill>
                  <a:srgbClr val="0070C0"/>
                </a:solidFill>
              </a:rPr>
              <a:t>دی اتیل استیل بسترول </a:t>
            </a:r>
            <a:r>
              <a:rPr lang="fa-IR" dirty="0" smtClean="0"/>
              <a:t>که برای تثبیت حاملگی استفاده شده است</a:t>
            </a:r>
          </a:p>
          <a:p>
            <a:r>
              <a:rPr lang="fa-IR" dirty="0" smtClean="0"/>
              <a:t>اکثر موارد مربوط به رابطه بین </a:t>
            </a:r>
            <a:r>
              <a:rPr lang="fa-IR" dirty="0" smtClean="0">
                <a:solidFill>
                  <a:srgbClr val="FF0000"/>
                </a:solidFill>
              </a:rPr>
              <a:t>مواجهه و بیماری مزمنی </a:t>
            </a:r>
            <a:r>
              <a:rPr lang="fa-IR" dirty="0" smtClean="0"/>
              <a:t>است که </a:t>
            </a:r>
            <a:r>
              <a:rPr lang="fa-IR" dirty="0" smtClean="0">
                <a:solidFill>
                  <a:srgbClr val="FF0000"/>
                </a:solidFill>
              </a:rPr>
              <a:t>کمتر</a:t>
            </a:r>
            <a:r>
              <a:rPr lang="fa-IR" dirty="0" smtClean="0"/>
              <a:t> آشکار است.</a:t>
            </a:r>
          </a:p>
          <a:p>
            <a:endParaRPr lang="fa-IR" dirty="0" smtClean="0"/>
          </a:p>
          <a:p>
            <a:endParaRPr lang="fa-IR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6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solidFill>
                  <a:srgbClr val="FFFF00"/>
                </a:solidFill>
              </a:rPr>
              <a:t>دوره نهفتگی طولانی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6" y="2336873"/>
            <a:ext cx="11088914" cy="4034898"/>
          </a:xfrm>
        </p:spPr>
        <p:txBody>
          <a:bodyPr/>
          <a:lstStyle/>
          <a:p>
            <a:r>
              <a:rPr lang="fa-IR" dirty="0" smtClean="0">
                <a:solidFill>
                  <a:srgbClr val="FF0000"/>
                </a:solidFill>
              </a:rPr>
              <a:t>دوره نهفتگی طولانی</a:t>
            </a:r>
            <a:r>
              <a:rPr lang="fa-IR" dirty="0" smtClean="0"/>
              <a:t>= درک نادرست رابطه بین مواجهه و بیماری</a:t>
            </a:r>
          </a:p>
          <a:p>
            <a:r>
              <a:rPr lang="fa-IR" dirty="0" smtClean="0">
                <a:solidFill>
                  <a:srgbClr val="00B0F0"/>
                </a:solidFill>
              </a:rPr>
              <a:t>مثال</a:t>
            </a:r>
            <a:r>
              <a:rPr lang="fa-IR" dirty="0" smtClean="0"/>
              <a:t>: اشعه در دوران کودکی و سرطان تیروئید در بزرگسالی یا دریافت کلسیم در میانسالی و استئوپروز در پیری</a:t>
            </a:r>
          </a:p>
          <a:p>
            <a:r>
              <a:rPr lang="fa-IR" dirty="0" smtClean="0"/>
              <a:t>وقتی </a:t>
            </a:r>
            <a:r>
              <a:rPr lang="fa-IR" dirty="0" smtClean="0">
                <a:solidFill>
                  <a:srgbClr val="FF0000"/>
                </a:solidFill>
              </a:rPr>
              <a:t>بیماری بروز </a:t>
            </a:r>
            <a:r>
              <a:rPr lang="fa-IR" dirty="0" smtClean="0"/>
              <a:t>می‌کند، مواجهه اصلی </a:t>
            </a:r>
            <a:r>
              <a:rPr lang="fa-IR" dirty="0" smtClean="0">
                <a:solidFill>
                  <a:srgbClr val="FF0000"/>
                </a:solidFill>
              </a:rPr>
              <a:t>فراموش</a:t>
            </a:r>
            <a:r>
              <a:rPr lang="fa-IR" dirty="0" smtClean="0"/>
              <a:t> شده</a:t>
            </a:r>
          </a:p>
          <a:p>
            <a:endParaRPr lang="fa-IR" dirty="0" smtClean="0"/>
          </a:p>
          <a:p>
            <a:endParaRPr lang="fa-IR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36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solidFill>
                  <a:srgbClr val="FFFF00"/>
                </a:solidFill>
              </a:rPr>
              <a:t>علل نزدیک به علل دور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علل نزدیک به بیماری بیشتر به چشم می‌آیند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آموزش مادر- </a:t>
            </a:r>
            <a:r>
              <a:rPr lang="fa-IR" dirty="0" smtClean="0"/>
              <a:t>تغذیه بد و مصرف سیگار- کم وزنی نوزاد</a:t>
            </a:r>
          </a:p>
          <a:p>
            <a:r>
              <a:rPr lang="fa-IR" dirty="0" smtClean="0">
                <a:solidFill>
                  <a:srgbClr val="FF0000"/>
                </a:solidFill>
              </a:rPr>
              <a:t>سارس</a:t>
            </a:r>
            <a:r>
              <a:rPr lang="fa-IR" dirty="0" smtClean="0"/>
              <a:t>- کمبود کلسیم- تشنج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92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solidFill>
                  <a:srgbClr val="FFFF00"/>
                </a:solidFill>
              </a:rPr>
              <a:t>مواجهه معمول با عامل خطر (مواجهه شایع)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971" y="2336873"/>
            <a:ext cx="10784115" cy="3599316"/>
          </a:xfrm>
        </p:spPr>
        <p:txBody>
          <a:bodyPr/>
          <a:lstStyle/>
          <a:p>
            <a:r>
              <a:rPr lang="fa-IR" dirty="0" smtClean="0"/>
              <a:t>خیلی از عوامل خطر بدلیل اینکه </a:t>
            </a:r>
            <a:r>
              <a:rPr lang="fa-IR" dirty="0" smtClean="0">
                <a:solidFill>
                  <a:srgbClr val="FF0000"/>
                </a:solidFill>
              </a:rPr>
              <a:t>به‌صورت شایع </a:t>
            </a:r>
            <a:r>
              <a:rPr lang="fa-IR" dirty="0" smtClean="0"/>
              <a:t>وجود دارند، خطر آنها برای بیماری </a:t>
            </a:r>
            <a:r>
              <a:rPr lang="fa-IR" dirty="0" smtClean="0">
                <a:solidFill>
                  <a:srgbClr val="FF0000"/>
                </a:solidFill>
              </a:rPr>
              <a:t>ناشناخته</a:t>
            </a:r>
            <a:r>
              <a:rPr lang="fa-IR" dirty="0" smtClean="0"/>
              <a:t> می‌ماند.</a:t>
            </a:r>
            <a:endParaRPr lang="en-US" dirty="0" smtClean="0"/>
          </a:p>
          <a:p>
            <a:r>
              <a:rPr lang="fa-IR" dirty="0" smtClean="0"/>
              <a:t>سندروم مرگ ناگهانی نوزاد </a:t>
            </a:r>
            <a:r>
              <a:rPr lang="en-US" dirty="0" smtClean="0"/>
              <a:t>(SIDS)</a:t>
            </a:r>
            <a:r>
              <a:rPr lang="fa-IR" dirty="0" smtClean="0"/>
              <a:t>و روش خوابیدن نوزاد به صورت</a:t>
            </a:r>
          </a:p>
          <a:p>
            <a:r>
              <a:rPr lang="fa-IR" dirty="0" smtClean="0"/>
              <a:t>بعد از سال 1992 تعداد نوزادانی که به دمر خوابانده می شدند از 70 درصد به 24 درصد کاهش پیدا کرد و این سندروم هم 40 درصد کاهش پیدا کرد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Dr A.Khosravi, Epidemiologist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661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1_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0CBE056-4EF4-4D92-969E-947779DA7AA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TC104033917[[fn=Berlin]]</Template>
  <TotalTime>4895</TotalTime>
  <Words>1844</Words>
  <Application>Microsoft Office PowerPoint</Application>
  <PresentationFormat>Custom</PresentationFormat>
  <Paragraphs>182</Paragraphs>
  <Slides>26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Berlin</vt:lpstr>
      <vt:lpstr>1_Berlin</vt:lpstr>
      <vt:lpstr>04-Risk- Basic Principles </vt:lpstr>
      <vt:lpstr>یادداشت</vt:lpstr>
      <vt:lpstr>مقدمه</vt:lpstr>
      <vt:lpstr>عوامل خطر (risk factors)</vt:lpstr>
      <vt:lpstr>مواجهه (Exposure)</vt:lpstr>
      <vt:lpstr>تشخیص خطر</vt:lpstr>
      <vt:lpstr>دوره نهفتگی طولانی</vt:lpstr>
      <vt:lpstr>علل نزدیک به علل دور</vt:lpstr>
      <vt:lpstr>مواجهه معمول با عامل خطر (مواجهه شایع)</vt:lpstr>
      <vt:lpstr>بروز کم بیماری</vt:lpstr>
      <vt:lpstr>خطر ناچیز (Small risk)</vt:lpstr>
      <vt:lpstr>علل و اثرات متعدد</vt:lpstr>
      <vt:lpstr>عوامل خطر ممکن است علت باشند یا نباشند</vt:lpstr>
      <vt:lpstr>نتیجه گیری</vt:lpstr>
      <vt:lpstr>پیش بینی خطر</vt:lpstr>
      <vt:lpstr>ترکیب چند عامل خطر برای پیش بینی خطر</vt:lpstr>
      <vt:lpstr>فواید مدل‌های پیش بینی</vt:lpstr>
      <vt:lpstr>پیش‌گویی خطر در بیماران و گروه‌ها</vt:lpstr>
      <vt:lpstr>ارزیابی ابزارهای پیش بینی خطر</vt:lpstr>
      <vt:lpstr>PowerPoint Presentation</vt:lpstr>
      <vt:lpstr>لایه بندی خطر</vt:lpstr>
      <vt:lpstr>دلیل عدم افتراق خوب ابزار</vt:lpstr>
      <vt:lpstr>کاربردهای بالینی عوامل خطرو ابزارهای پیش‌بینی خطر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Dr.khosravi</dc:creator>
  <cp:lastModifiedBy>khosravi</cp:lastModifiedBy>
  <cp:revision>543</cp:revision>
  <dcterms:created xsi:type="dcterms:W3CDTF">2013-07-15T20:24:27Z</dcterms:created>
  <dcterms:modified xsi:type="dcterms:W3CDTF">2025-11-07T10:38:50Z</dcterms:modified>
</cp:coreProperties>
</file>