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4"/>
  </p:notesMasterIdLst>
  <p:sldIdLst>
    <p:sldId id="262" r:id="rId2"/>
    <p:sldId id="260" r:id="rId3"/>
    <p:sldId id="261" r:id="rId4"/>
    <p:sldId id="263" r:id="rId5"/>
    <p:sldId id="269" r:id="rId6"/>
    <p:sldId id="264" r:id="rId7"/>
    <p:sldId id="265" r:id="rId8"/>
    <p:sldId id="317" r:id="rId9"/>
    <p:sldId id="318" r:id="rId10"/>
    <p:sldId id="304" r:id="rId11"/>
    <p:sldId id="305" r:id="rId12"/>
    <p:sldId id="309" r:id="rId13"/>
    <p:sldId id="301" r:id="rId14"/>
    <p:sldId id="302" r:id="rId15"/>
    <p:sldId id="303" r:id="rId16"/>
    <p:sldId id="306" r:id="rId17"/>
    <p:sldId id="307" r:id="rId18"/>
    <p:sldId id="308" r:id="rId19"/>
    <p:sldId id="280" r:id="rId20"/>
    <p:sldId id="273" r:id="rId21"/>
    <p:sldId id="278" r:id="rId22"/>
    <p:sldId id="277" r:id="rId23"/>
    <p:sldId id="284" r:id="rId24"/>
    <p:sldId id="310" r:id="rId25"/>
    <p:sldId id="311" r:id="rId26"/>
    <p:sldId id="312" r:id="rId27"/>
    <p:sldId id="313" r:id="rId28"/>
    <p:sldId id="314" r:id="rId29"/>
    <p:sldId id="316" r:id="rId30"/>
    <p:sldId id="315" r:id="rId31"/>
    <p:sldId id="319" r:id="rId32"/>
    <p:sldId id="320" r:id="rId33"/>
  </p:sldIdLst>
  <p:sldSz cx="12192000" cy="6858000"/>
  <p:notesSz cx="6858000" cy="9144000"/>
  <p:defaultText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ectrominer" initials="E" lastIdx="0" clrIdx="0">
    <p:extLst>
      <p:ext uri="{19B8F6BF-5375-455C-9EA6-DF929625EA0E}">
        <p15:presenceInfo xmlns:p15="http://schemas.microsoft.com/office/powerpoint/2012/main" xmlns="" userId="Electromin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53" autoAdjust="0"/>
    <p:restoredTop sz="94660"/>
  </p:normalViewPr>
  <p:slideViewPr>
    <p:cSldViewPr snapToGrid="0">
      <p:cViewPr>
        <p:scale>
          <a:sx n="75" d="100"/>
          <a:sy n="75" d="100"/>
        </p:scale>
        <p:origin x="-546"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CDA7A6-01D8-4A0A-9352-48915F215FE8}"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1F4A723F-F951-495B-83B9-E9479D3BD4B5}" type="pres">
      <dgm:prSet presAssocID="{68CDA7A6-01D8-4A0A-9352-48915F215FE8}" presName="Name0" presStyleCnt="0">
        <dgm:presLayoutVars>
          <dgm:dir/>
          <dgm:animLvl val="lvl"/>
          <dgm:resizeHandles val="exact"/>
        </dgm:presLayoutVars>
      </dgm:prSet>
      <dgm:spPr/>
      <dgm:t>
        <a:bodyPr/>
        <a:lstStyle/>
        <a:p>
          <a:endParaRPr lang="en-US"/>
        </a:p>
      </dgm:t>
    </dgm:pt>
  </dgm:ptLst>
  <dgm:cxnLst>
    <dgm:cxn modelId="{514F9478-EF07-4E4B-AEE2-DA01BD394A56}" type="presOf" srcId="{68CDA7A6-01D8-4A0A-9352-48915F215FE8}" destId="{1F4A723F-F951-495B-83B9-E9479D3BD4B5}" srcOrd="0"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504B57-7188-4F98-B119-3F63CE0CBD57}" type="doc">
      <dgm:prSet loTypeId="urn:microsoft.com/office/officeart/2008/layout/RadialCluster" loCatId="cycle" qsTypeId="urn:microsoft.com/office/officeart/2005/8/quickstyle/3d2" qsCatId="3D" csTypeId="urn:microsoft.com/office/officeart/2005/8/colors/accent1_2" csCatId="accent1" phldr="1"/>
      <dgm:spPr/>
      <dgm:t>
        <a:bodyPr/>
        <a:lstStyle/>
        <a:p>
          <a:endParaRPr lang="en-US"/>
        </a:p>
      </dgm:t>
    </dgm:pt>
    <dgm:pt modelId="{010C91F3-D319-46C4-8851-2497C3C7AE78}">
      <dgm:prSet phldrT="[Text]"/>
      <dgm:spPr>
        <a:solidFill>
          <a:srgbClr val="FF0000"/>
        </a:solidFill>
      </dgm:spPr>
      <dgm:t>
        <a:bodyPr/>
        <a:lstStyle/>
        <a:p>
          <a:r>
            <a:rPr lang="fa-IR" dirty="0" smtClean="0"/>
            <a:t>عوامل خطر بیماری</a:t>
          </a:r>
          <a:endParaRPr lang="en-US" dirty="0"/>
        </a:p>
      </dgm:t>
    </dgm:pt>
    <dgm:pt modelId="{86A560E9-1900-4E1E-8521-1CCBB5ECF1DF}" type="parTrans" cxnId="{C7EB8B76-8DBD-4058-B778-D68B4EC990A4}">
      <dgm:prSet/>
      <dgm:spPr/>
      <dgm:t>
        <a:bodyPr/>
        <a:lstStyle/>
        <a:p>
          <a:endParaRPr lang="en-US"/>
        </a:p>
      </dgm:t>
    </dgm:pt>
    <dgm:pt modelId="{B996DD9D-5F43-441B-B2A0-91F112018835}" type="sibTrans" cxnId="{C7EB8B76-8DBD-4058-B778-D68B4EC990A4}">
      <dgm:prSet/>
      <dgm:spPr/>
      <dgm:t>
        <a:bodyPr/>
        <a:lstStyle/>
        <a:p>
          <a:endParaRPr lang="en-US"/>
        </a:p>
      </dgm:t>
    </dgm:pt>
    <dgm:pt modelId="{D37F9D01-FF53-49CA-8765-F058DD6E879C}">
      <dgm:prSet phldrT="[Text]"/>
      <dgm:spPr/>
      <dgm:t>
        <a:bodyPr/>
        <a:lstStyle/>
        <a:p>
          <a:r>
            <a:rPr lang="fa-IR" dirty="0" smtClean="0"/>
            <a:t>ژنتیکی</a:t>
          </a:r>
          <a:endParaRPr lang="en-US" dirty="0"/>
        </a:p>
      </dgm:t>
    </dgm:pt>
    <dgm:pt modelId="{014BCF3C-DC87-424F-A196-39DF86156DF9}" type="parTrans" cxnId="{77EC65CD-5C0E-4152-8DFB-FB77B3444EF3}">
      <dgm:prSet/>
      <dgm:spPr/>
      <dgm:t>
        <a:bodyPr/>
        <a:lstStyle/>
        <a:p>
          <a:endParaRPr lang="en-US"/>
        </a:p>
      </dgm:t>
    </dgm:pt>
    <dgm:pt modelId="{5E0C9B77-2B38-4E6A-989E-06028F4A8AF8}" type="sibTrans" cxnId="{77EC65CD-5C0E-4152-8DFB-FB77B3444EF3}">
      <dgm:prSet/>
      <dgm:spPr/>
      <dgm:t>
        <a:bodyPr/>
        <a:lstStyle/>
        <a:p>
          <a:endParaRPr lang="en-US"/>
        </a:p>
      </dgm:t>
    </dgm:pt>
    <dgm:pt modelId="{2A07DE58-B93E-43B7-BAA3-C1C40F21A200}">
      <dgm:prSet phldrT="[Text]"/>
      <dgm:spPr/>
      <dgm:t>
        <a:bodyPr/>
        <a:lstStyle/>
        <a:p>
          <a:r>
            <a:rPr lang="fa-IR" dirty="0" smtClean="0"/>
            <a:t>عوامل محیطی</a:t>
          </a:r>
          <a:endParaRPr lang="en-US" dirty="0"/>
        </a:p>
      </dgm:t>
    </dgm:pt>
    <dgm:pt modelId="{A2AB3EB6-5178-44B0-84D3-DBC95F920AAA}" type="parTrans" cxnId="{2E1F57DA-C9FB-4C90-95C5-9EE1E93E8DD2}">
      <dgm:prSet/>
      <dgm:spPr/>
      <dgm:t>
        <a:bodyPr/>
        <a:lstStyle/>
        <a:p>
          <a:endParaRPr lang="en-US"/>
        </a:p>
      </dgm:t>
    </dgm:pt>
    <dgm:pt modelId="{7DAF86D9-F565-401D-917F-AB846061FE2D}" type="sibTrans" cxnId="{2E1F57DA-C9FB-4C90-95C5-9EE1E93E8DD2}">
      <dgm:prSet/>
      <dgm:spPr/>
      <dgm:t>
        <a:bodyPr/>
        <a:lstStyle/>
        <a:p>
          <a:endParaRPr lang="en-US"/>
        </a:p>
      </dgm:t>
    </dgm:pt>
    <dgm:pt modelId="{BC315C5D-1267-4574-8591-68298CE16DEB}">
      <dgm:prSet phldrT="[Text]"/>
      <dgm:spPr/>
      <dgm:t>
        <a:bodyPr/>
        <a:lstStyle/>
        <a:p>
          <a:r>
            <a:rPr lang="fa-IR" dirty="0" smtClean="0"/>
            <a:t>عوامل سبک زندگی</a:t>
          </a:r>
          <a:endParaRPr lang="en-US" dirty="0"/>
        </a:p>
      </dgm:t>
    </dgm:pt>
    <dgm:pt modelId="{EB2C90DE-1F97-4055-A04C-15838A0B18DC}" type="parTrans" cxnId="{BC2485E9-DB2D-488B-AEF6-DC181D4CB042}">
      <dgm:prSet/>
      <dgm:spPr/>
      <dgm:t>
        <a:bodyPr/>
        <a:lstStyle/>
        <a:p>
          <a:endParaRPr lang="en-US"/>
        </a:p>
      </dgm:t>
    </dgm:pt>
    <dgm:pt modelId="{D0EA4776-B639-4BF4-ABB0-C5B0FDDC7A4C}" type="sibTrans" cxnId="{BC2485E9-DB2D-488B-AEF6-DC181D4CB042}">
      <dgm:prSet/>
      <dgm:spPr/>
      <dgm:t>
        <a:bodyPr/>
        <a:lstStyle/>
        <a:p>
          <a:endParaRPr lang="en-US"/>
        </a:p>
      </dgm:t>
    </dgm:pt>
    <dgm:pt modelId="{1BD55E30-9430-4BD7-A569-7024C86A88CB}" type="pres">
      <dgm:prSet presAssocID="{EE504B57-7188-4F98-B119-3F63CE0CBD57}" presName="Name0" presStyleCnt="0">
        <dgm:presLayoutVars>
          <dgm:chMax val="1"/>
          <dgm:chPref val="1"/>
          <dgm:dir/>
          <dgm:animOne val="branch"/>
          <dgm:animLvl val="lvl"/>
        </dgm:presLayoutVars>
      </dgm:prSet>
      <dgm:spPr/>
      <dgm:t>
        <a:bodyPr/>
        <a:lstStyle/>
        <a:p>
          <a:endParaRPr lang="en-US"/>
        </a:p>
      </dgm:t>
    </dgm:pt>
    <dgm:pt modelId="{BAB58737-AE0D-4C19-8D60-B2A91ED0881B}" type="pres">
      <dgm:prSet presAssocID="{010C91F3-D319-46C4-8851-2497C3C7AE78}" presName="singleCycle" presStyleCnt="0"/>
      <dgm:spPr/>
    </dgm:pt>
    <dgm:pt modelId="{37742920-5E9B-4B7F-B7BE-B7903121B6F3}" type="pres">
      <dgm:prSet presAssocID="{010C91F3-D319-46C4-8851-2497C3C7AE78}" presName="singleCenter" presStyleLbl="node1" presStyleIdx="0" presStyleCnt="4" custScaleX="149269" custLinFactNeighborX="326" custLinFactNeighborY="-2931">
        <dgm:presLayoutVars>
          <dgm:chMax val="7"/>
          <dgm:chPref val="7"/>
        </dgm:presLayoutVars>
      </dgm:prSet>
      <dgm:spPr/>
      <dgm:t>
        <a:bodyPr/>
        <a:lstStyle/>
        <a:p>
          <a:endParaRPr lang="en-US"/>
        </a:p>
      </dgm:t>
    </dgm:pt>
    <dgm:pt modelId="{93B5F3C0-67DC-4B12-8D43-3A067AA10321}" type="pres">
      <dgm:prSet presAssocID="{014BCF3C-DC87-424F-A196-39DF86156DF9}" presName="Name56" presStyleLbl="parChTrans1D2" presStyleIdx="0" presStyleCnt="3"/>
      <dgm:spPr/>
      <dgm:t>
        <a:bodyPr/>
        <a:lstStyle/>
        <a:p>
          <a:endParaRPr lang="en-US"/>
        </a:p>
      </dgm:t>
    </dgm:pt>
    <dgm:pt modelId="{84BD5098-6BC7-4D21-84D3-79EEBC7C8037}" type="pres">
      <dgm:prSet presAssocID="{D37F9D01-FF53-49CA-8765-F058DD6E879C}" presName="text0" presStyleLbl="node1" presStyleIdx="1" presStyleCnt="4" custScaleX="356460" custRadScaleRad="107865" custRadScaleInc="-2883">
        <dgm:presLayoutVars>
          <dgm:bulletEnabled val="1"/>
        </dgm:presLayoutVars>
      </dgm:prSet>
      <dgm:spPr/>
      <dgm:t>
        <a:bodyPr/>
        <a:lstStyle/>
        <a:p>
          <a:endParaRPr lang="en-US"/>
        </a:p>
      </dgm:t>
    </dgm:pt>
    <dgm:pt modelId="{3593AA6C-265D-4160-9E85-58D0884D7909}" type="pres">
      <dgm:prSet presAssocID="{A2AB3EB6-5178-44B0-84D3-DBC95F920AAA}" presName="Name56" presStyleLbl="parChTrans1D2" presStyleIdx="1" presStyleCnt="3"/>
      <dgm:spPr/>
      <dgm:t>
        <a:bodyPr/>
        <a:lstStyle/>
        <a:p>
          <a:endParaRPr lang="en-US"/>
        </a:p>
      </dgm:t>
    </dgm:pt>
    <dgm:pt modelId="{AED79A37-A4F8-44C7-A89E-FCF432109ECF}" type="pres">
      <dgm:prSet presAssocID="{2A07DE58-B93E-43B7-BAA3-C1C40F21A200}" presName="text0" presStyleLbl="node1" presStyleIdx="2" presStyleCnt="4" custScaleX="275895" custRadScaleRad="182829" custRadScaleInc="-19991">
        <dgm:presLayoutVars>
          <dgm:bulletEnabled val="1"/>
        </dgm:presLayoutVars>
      </dgm:prSet>
      <dgm:spPr/>
      <dgm:t>
        <a:bodyPr/>
        <a:lstStyle/>
        <a:p>
          <a:endParaRPr lang="en-US"/>
        </a:p>
      </dgm:t>
    </dgm:pt>
    <dgm:pt modelId="{579929EB-89D0-4E04-8135-BE0F05B8DC90}" type="pres">
      <dgm:prSet presAssocID="{EB2C90DE-1F97-4055-A04C-15838A0B18DC}" presName="Name56" presStyleLbl="parChTrans1D2" presStyleIdx="2" presStyleCnt="3"/>
      <dgm:spPr/>
      <dgm:t>
        <a:bodyPr/>
        <a:lstStyle/>
        <a:p>
          <a:endParaRPr lang="en-US"/>
        </a:p>
      </dgm:t>
    </dgm:pt>
    <dgm:pt modelId="{119DE2B0-2F0C-4B0E-B184-F4887D6033B4}" type="pres">
      <dgm:prSet presAssocID="{BC315C5D-1267-4574-8591-68298CE16DEB}" presName="text0" presStyleLbl="node1" presStyleIdx="3" presStyleCnt="4" custScaleX="214650" custRadScaleRad="169015" custRadScaleInc="20194">
        <dgm:presLayoutVars>
          <dgm:bulletEnabled val="1"/>
        </dgm:presLayoutVars>
      </dgm:prSet>
      <dgm:spPr/>
      <dgm:t>
        <a:bodyPr/>
        <a:lstStyle/>
        <a:p>
          <a:endParaRPr lang="en-US"/>
        </a:p>
      </dgm:t>
    </dgm:pt>
  </dgm:ptLst>
  <dgm:cxnLst>
    <dgm:cxn modelId="{C7EB8B76-8DBD-4058-B778-D68B4EC990A4}" srcId="{EE504B57-7188-4F98-B119-3F63CE0CBD57}" destId="{010C91F3-D319-46C4-8851-2497C3C7AE78}" srcOrd="0" destOrd="0" parTransId="{86A560E9-1900-4E1E-8521-1CCBB5ECF1DF}" sibTransId="{B996DD9D-5F43-441B-B2A0-91F112018835}"/>
    <dgm:cxn modelId="{3DA8350F-EF04-4C1A-BCE9-112790CDF409}" type="presOf" srcId="{2A07DE58-B93E-43B7-BAA3-C1C40F21A200}" destId="{AED79A37-A4F8-44C7-A89E-FCF432109ECF}" srcOrd="0" destOrd="0" presId="urn:microsoft.com/office/officeart/2008/layout/RadialCluster"/>
    <dgm:cxn modelId="{2E1F57DA-C9FB-4C90-95C5-9EE1E93E8DD2}" srcId="{010C91F3-D319-46C4-8851-2497C3C7AE78}" destId="{2A07DE58-B93E-43B7-BAA3-C1C40F21A200}" srcOrd="1" destOrd="0" parTransId="{A2AB3EB6-5178-44B0-84D3-DBC95F920AAA}" sibTransId="{7DAF86D9-F565-401D-917F-AB846061FE2D}"/>
    <dgm:cxn modelId="{DE66B926-F43F-4B03-B73F-14E5A0B6738D}" type="presOf" srcId="{A2AB3EB6-5178-44B0-84D3-DBC95F920AAA}" destId="{3593AA6C-265D-4160-9E85-58D0884D7909}" srcOrd="0" destOrd="0" presId="urn:microsoft.com/office/officeart/2008/layout/RadialCluster"/>
    <dgm:cxn modelId="{BC2485E9-DB2D-488B-AEF6-DC181D4CB042}" srcId="{010C91F3-D319-46C4-8851-2497C3C7AE78}" destId="{BC315C5D-1267-4574-8591-68298CE16DEB}" srcOrd="2" destOrd="0" parTransId="{EB2C90DE-1F97-4055-A04C-15838A0B18DC}" sibTransId="{D0EA4776-B639-4BF4-ABB0-C5B0FDDC7A4C}"/>
    <dgm:cxn modelId="{2516566A-114D-45AC-928C-FE3FDE1DC0F5}" type="presOf" srcId="{014BCF3C-DC87-424F-A196-39DF86156DF9}" destId="{93B5F3C0-67DC-4B12-8D43-3A067AA10321}" srcOrd="0" destOrd="0" presId="urn:microsoft.com/office/officeart/2008/layout/RadialCluster"/>
    <dgm:cxn modelId="{67CFF9DF-1A8E-48CE-B471-3C52A55FD3A9}" type="presOf" srcId="{010C91F3-D319-46C4-8851-2497C3C7AE78}" destId="{37742920-5E9B-4B7F-B7BE-B7903121B6F3}" srcOrd="0" destOrd="0" presId="urn:microsoft.com/office/officeart/2008/layout/RadialCluster"/>
    <dgm:cxn modelId="{F0CED789-651D-4F89-9212-4F83B0A518A2}" type="presOf" srcId="{BC315C5D-1267-4574-8591-68298CE16DEB}" destId="{119DE2B0-2F0C-4B0E-B184-F4887D6033B4}" srcOrd="0" destOrd="0" presId="urn:microsoft.com/office/officeart/2008/layout/RadialCluster"/>
    <dgm:cxn modelId="{B8AF6A73-A77A-4AB6-86DE-2AB3A1BD339A}" type="presOf" srcId="{EE504B57-7188-4F98-B119-3F63CE0CBD57}" destId="{1BD55E30-9430-4BD7-A569-7024C86A88CB}" srcOrd="0" destOrd="0" presId="urn:microsoft.com/office/officeart/2008/layout/RadialCluster"/>
    <dgm:cxn modelId="{2FA81E3C-1423-42F6-8483-3191B0E239C1}" type="presOf" srcId="{D37F9D01-FF53-49CA-8765-F058DD6E879C}" destId="{84BD5098-6BC7-4D21-84D3-79EEBC7C8037}" srcOrd="0" destOrd="0" presId="urn:microsoft.com/office/officeart/2008/layout/RadialCluster"/>
    <dgm:cxn modelId="{77EC65CD-5C0E-4152-8DFB-FB77B3444EF3}" srcId="{010C91F3-D319-46C4-8851-2497C3C7AE78}" destId="{D37F9D01-FF53-49CA-8765-F058DD6E879C}" srcOrd="0" destOrd="0" parTransId="{014BCF3C-DC87-424F-A196-39DF86156DF9}" sibTransId="{5E0C9B77-2B38-4E6A-989E-06028F4A8AF8}"/>
    <dgm:cxn modelId="{D1CDDC29-73C5-4EBA-B544-53BE6FD2D61C}" type="presOf" srcId="{EB2C90DE-1F97-4055-A04C-15838A0B18DC}" destId="{579929EB-89D0-4E04-8135-BE0F05B8DC90}" srcOrd="0" destOrd="0" presId="urn:microsoft.com/office/officeart/2008/layout/RadialCluster"/>
    <dgm:cxn modelId="{6155033F-7D87-4E43-A330-1BEE0B390D1F}" type="presParOf" srcId="{1BD55E30-9430-4BD7-A569-7024C86A88CB}" destId="{BAB58737-AE0D-4C19-8D60-B2A91ED0881B}" srcOrd="0" destOrd="0" presId="urn:microsoft.com/office/officeart/2008/layout/RadialCluster"/>
    <dgm:cxn modelId="{4E3BF35D-C0D8-4159-BAAF-58203E5935D2}" type="presParOf" srcId="{BAB58737-AE0D-4C19-8D60-B2A91ED0881B}" destId="{37742920-5E9B-4B7F-B7BE-B7903121B6F3}" srcOrd="0" destOrd="0" presId="urn:microsoft.com/office/officeart/2008/layout/RadialCluster"/>
    <dgm:cxn modelId="{A874C4CD-9EEF-4FD7-87E3-8DCB055A3379}" type="presParOf" srcId="{BAB58737-AE0D-4C19-8D60-B2A91ED0881B}" destId="{93B5F3C0-67DC-4B12-8D43-3A067AA10321}" srcOrd="1" destOrd="0" presId="urn:microsoft.com/office/officeart/2008/layout/RadialCluster"/>
    <dgm:cxn modelId="{98EB8A30-FAFF-4010-A90C-88D14F3C72E5}" type="presParOf" srcId="{BAB58737-AE0D-4C19-8D60-B2A91ED0881B}" destId="{84BD5098-6BC7-4D21-84D3-79EEBC7C8037}" srcOrd="2" destOrd="0" presId="urn:microsoft.com/office/officeart/2008/layout/RadialCluster"/>
    <dgm:cxn modelId="{398D2947-BF6E-4F6F-BD6A-20216BC2BD23}" type="presParOf" srcId="{BAB58737-AE0D-4C19-8D60-B2A91ED0881B}" destId="{3593AA6C-265D-4160-9E85-58D0884D7909}" srcOrd="3" destOrd="0" presId="urn:microsoft.com/office/officeart/2008/layout/RadialCluster"/>
    <dgm:cxn modelId="{5830AA11-6597-49EA-8FF2-0E333860A27B}" type="presParOf" srcId="{BAB58737-AE0D-4C19-8D60-B2A91ED0881B}" destId="{AED79A37-A4F8-44C7-A89E-FCF432109ECF}" srcOrd="4" destOrd="0" presId="urn:microsoft.com/office/officeart/2008/layout/RadialCluster"/>
    <dgm:cxn modelId="{37DCC8DA-714A-40BE-ADB9-593D7723E9FC}" type="presParOf" srcId="{BAB58737-AE0D-4C19-8D60-B2A91ED0881B}" destId="{579929EB-89D0-4E04-8135-BE0F05B8DC90}" srcOrd="5" destOrd="0" presId="urn:microsoft.com/office/officeart/2008/layout/RadialCluster"/>
    <dgm:cxn modelId="{012612D0-1E72-45DF-9AC5-C5D1236EF8EB}" type="presParOf" srcId="{BAB58737-AE0D-4C19-8D60-B2A91ED0881B}" destId="{119DE2B0-2F0C-4B0E-B184-F4887D6033B4}"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742920-5E9B-4B7F-B7BE-B7903121B6F3}">
      <dsp:nvSpPr>
        <dsp:cNvPr id="0" name=""/>
        <dsp:cNvSpPr/>
      </dsp:nvSpPr>
      <dsp:spPr>
        <a:xfrm>
          <a:off x="4162682" y="1906818"/>
          <a:ext cx="1948559" cy="1305401"/>
        </a:xfrm>
        <a:prstGeom prst="roundRect">
          <a:avLst/>
        </a:prstGeom>
        <a:solidFill>
          <a:srgbClr val="FF0000"/>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lvl="0" algn="ctr" defTabSz="1466850">
            <a:lnSpc>
              <a:spcPct val="90000"/>
            </a:lnSpc>
            <a:spcBef>
              <a:spcPct val="0"/>
            </a:spcBef>
            <a:spcAft>
              <a:spcPct val="35000"/>
            </a:spcAft>
          </a:pPr>
          <a:r>
            <a:rPr lang="fa-IR" sz="3300" kern="1200" dirty="0" smtClean="0"/>
            <a:t>عوامل خطر بیماری</a:t>
          </a:r>
          <a:endParaRPr lang="en-US" sz="3300" kern="1200" dirty="0"/>
        </a:p>
      </dsp:txBody>
      <dsp:txXfrm>
        <a:off x="4226406" y="1970542"/>
        <a:ext cx="1821111" cy="1177953"/>
      </dsp:txXfrm>
    </dsp:sp>
    <dsp:sp modelId="{93B5F3C0-67DC-4B12-8D43-3A067AA10321}">
      <dsp:nvSpPr>
        <dsp:cNvPr id="0" name=""/>
        <dsp:cNvSpPr/>
      </dsp:nvSpPr>
      <dsp:spPr>
        <a:xfrm rot="16068291">
          <a:off x="4615855" y="1429381"/>
          <a:ext cx="955574" cy="0"/>
        </a:xfrm>
        <a:custGeom>
          <a:avLst/>
          <a:gdLst/>
          <a:ahLst/>
          <a:cxnLst/>
          <a:rect l="0" t="0" r="0" b="0"/>
          <a:pathLst>
            <a:path>
              <a:moveTo>
                <a:pt x="0" y="0"/>
              </a:moveTo>
              <a:lnTo>
                <a:pt x="955574"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84BD5098-6BC7-4D21-84D3-79EEBC7C8037}">
      <dsp:nvSpPr>
        <dsp:cNvPr id="0" name=""/>
        <dsp:cNvSpPr/>
      </dsp:nvSpPr>
      <dsp:spPr>
        <a:xfrm>
          <a:off x="3499745" y="77326"/>
          <a:ext cx="3117666" cy="87461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0" tIns="88900" rIns="88900" bIns="88900" numCol="1" spcCol="1270" anchor="ctr" anchorCtr="0">
          <a:noAutofit/>
        </a:bodyPr>
        <a:lstStyle/>
        <a:p>
          <a:pPr lvl="0" algn="ctr" defTabSz="1555750">
            <a:lnSpc>
              <a:spcPct val="90000"/>
            </a:lnSpc>
            <a:spcBef>
              <a:spcPct val="0"/>
            </a:spcBef>
            <a:spcAft>
              <a:spcPct val="35000"/>
            </a:spcAft>
          </a:pPr>
          <a:r>
            <a:rPr lang="fa-IR" sz="3500" kern="1200" dirty="0" smtClean="0"/>
            <a:t>ژنتیکی</a:t>
          </a:r>
          <a:endParaRPr lang="en-US" sz="3500" kern="1200" dirty="0"/>
        </a:p>
      </dsp:txBody>
      <dsp:txXfrm>
        <a:off x="3542440" y="120021"/>
        <a:ext cx="3032276" cy="789228"/>
      </dsp:txXfrm>
    </dsp:sp>
    <dsp:sp modelId="{3593AA6C-265D-4160-9E85-58D0884D7909}">
      <dsp:nvSpPr>
        <dsp:cNvPr id="0" name=""/>
        <dsp:cNvSpPr/>
      </dsp:nvSpPr>
      <dsp:spPr>
        <a:xfrm rot="1188200">
          <a:off x="6070588" y="3143239"/>
          <a:ext cx="1374844" cy="0"/>
        </a:xfrm>
        <a:custGeom>
          <a:avLst/>
          <a:gdLst/>
          <a:ahLst/>
          <a:cxnLst/>
          <a:rect l="0" t="0" r="0" b="0"/>
          <a:pathLst>
            <a:path>
              <a:moveTo>
                <a:pt x="0" y="0"/>
              </a:moveTo>
              <a:lnTo>
                <a:pt x="1374844"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ED79A37-A4F8-44C7-A89E-FCF432109ECF}">
      <dsp:nvSpPr>
        <dsp:cNvPr id="0" name=""/>
        <dsp:cNvSpPr/>
      </dsp:nvSpPr>
      <dsp:spPr>
        <a:xfrm>
          <a:off x="7404779" y="3373274"/>
          <a:ext cx="2413029" cy="87461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8900" tIns="88900" rIns="88900" bIns="88900" numCol="1" spcCol="1270" anchor="ctr" anchorCtr="0">
          <a:noAutofit/>
        </a:bodyPr>
        <a:lstStyle/>
        <a:p>
          <a:pPr lvl="0" algn="ctr" defTabSz="1555750">
            <a:lnSpc>
              <a:spcPct val="90000"/>
            </a:lnSpc>
            <a:spcBef>
              <a:spcPct val="0"/>
            </a:spcBef>
            <a:spcAft>
              <a:spcPct val="35000"/>
            </a:spcAft>
          </a:pPr>
          <a:r>
            <a:rPr lang="fa-IR" sz="3500" kern="1200" dirty="0" smtClean="0"/>
            <a:t>عوامل محیطی</a:t>
          </a:r>
          <a:endParaRPr lang="en-US" sz="3500" kern="1200" dirty="0"/>
        </a:p>
      </dsp:txBody>
      <dsp:txXfrm>
        <a:off x="7447474" y="3415969"/>
        <a:ext cx="2327639" cy="789228"/>
      </dsp:txXfrm>
    </dsp:sp>
    <dsp:sp modelId="{579929EB-89D0-4E04-8135-BE0F05B8DC90}">
      <dsp:nvSpPr>
        <dsp:cNvPr id="0" name=""/>
        <dsp:cNvSpPr/>
      </dsp:nvSpPr>
      <dsp:spPr>
        <a:xfrm rot="9619165">
          <a:off x="2795298" y="3145167"/>
          <a:ext cx="1408523" cy="0"/>
        </a:xfrm>
        <a:custGeom>
          <a:avLst/>
          <a:gdLst/>
          <a:ahLst/>
          <a:cxnLst/>
          <a:rect l="0" t="0" r="0" b="0"/>
          <a:pathLst>
            <a:path>
              <a:moveTo>
                <a:pt x="0" y="0"/>
              </a:moveTo>
              <a:lnTo>
                <a:pt x="1408523" y="0"/>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119DE2B0-2F0C-4B0E-B184-F4887D6033B4}">
      <dsp:nvSpPr>
        <dsp:cNvPr id="0" name=""/>
        <dsp:cNvSpPr/>
      </dsp:nvSpPr>
      <dsp:spPr>
        <a:xfrm>
          <a:off x="959068" y="3280775"/>
          <a:ext cx="1877369" cy="87461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fa-IR" sz="2400" kern="1200" dirty="0" smtClean="0"/>
            <a:t>عوامل سبک زندگی</a:t>
          </a:r>
          <a:endParaRPr lang="en-US" sz="2400" kern="1200" dirty="0"/>
        </a:p>
      </dsp:txBody>
      <dsp:txXfrm>
        <a:off x="1001763" y="3323470"/>
        <a:ext cx="1791979" cy="789228"/>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fa-I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D231AF47-0F81-4C48-9A79-AAF37C2F1BE4}" type="datetimeFigureOut">
              <a:rPr lang="fa-IR" smtClean="0"/>
              <a:t>1448/01/04</a:t>
            </a:fld>
            <a:endParaRPr lang="fa-I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fa-I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308F7BA8-87F6-46AF-A818-0EAA83A2EBF4}" type="slidenum">
              <a:rPr lang="fa-IR" smtClean="0"/>
              <a:t>‹#›</a:t>
            </a:fld>
            <a:endParaRPr lang="fa-IR"/>
          </a:p>
        </p:txBody>
      </p:sp>
    </p:spTree>
    <p:extLst>
      <p:ext uri="{BB962C8B-B14F-4D97-AF65-F5344CB8AC3E}">
        <p14:creationId xmlns:p14="http://schemas.microsoft.com/office/powerpoint/2010/main" val="3924327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smtClean="0"/>
              <a:t>Click to edit Master title style</a:t>
            </a:r>
            <a:endParaRPr lang="fa-IR"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a:t>
            </a:fld>
            <a:endParaRPr lang="fa-IR"/>
          </a:p>
        </p:txBody>
      </p:sp>
    </p:spTree>
    <p:extLst>
      <p:ext uri="{BB962C8B-B14F-4D97-AF65-F5344CB8AC3E}">
        <p14:creationId xmlns:p14="http://schemas.microsoft.com/office/powerpoint/2010/main" val="85899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a:t>
            </a:fld>
            <a:endParaRPr lang="fa-IR"/>
          </a:p>
        </p:txBody>
      </p:sp>
    </p:spTree>
    <p:extLst>
      <p:ext uri="{BB962C8B-B14F-4D97-AF65-F5344CB8AC3E}">
        <p14:creationId xmlns:p14="http://schemas.microsoft.com/office/powerpoint/2010/main" val="3831441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a:t>
            </a:fld>
            <a:endParaRPr lang="fa-IR"/>
          </a:p>
        </p:txBody>
      </p:sp>
    </p:spTree>
    <p:extLst>
      <p:ext uri="{BB962C8B-B14F-4D97-AF65-F5344CB8AC3E}">
        <p14:creationId xmlns:p14="http://schemas.microsoft.com/office/powerpoint/2010/main" val="370513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63957" y="339367"/>
            <a:ext cx="10515600" cy="1325563"/>
          </a:xfrm>
        </p:spPr>
        <p:txBody>
          <a:bodyPr/>
          <a:lstStyle/>
          <a:p>
            <a:r>
              <a:rPr lang="en-US" dirty="0" smtClean="0"/>
              <a:t>Click to edit Master title style</a:t>
            </a:r>
            <a:endParaRPr lang="fa-IR"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a:t>
            </a:fld>
            <a:endParaRPr lang="fa-IR"/>
          </a:p>
        </p:txBody>
      </p:sp>
      <p:sp>
        <p:nvSpPr>
          <p:cNvPr id="7" name="Horizontal Scroll 6"/>
          <p:cNvSpPr/>
          <p:nvPr userDrawn="1"/>
        </p:nvSpPr>
        <p:spPr>
          <a:xfrm>
            <a:off x="1906072" y="321972"/>
            <a:ext cx="9311427" cy="1390918"/>
          </a:xfrm>
          <a:prstGeom prst="horizontalScroll">
            <a:avLst/>
          </a:prstGeom>
          <a:solidFill>
            <a:schemeClr val="bg1">
              <a:lumMod val="95000"/>
            </a:schemeClr>
          </a:solidFill>
          <a:effectLst>
            <a:glow rad="228600">
              <a:schemeClr val="accent6">
                <a:satMod val="175000"/>
                <a:alpha val="40000"/>
              </a:schemeClr>
            </a:glow>
            <a:softEdge rad="31750"/>
          </a:effectLst>
        </p:spPr>
        <p:style>
          <a:lnRef idx="2">
            <a:schemeClr val="accent6"/>
          </a:lnRef>
          <a:fillRef idx="1">
            <a:schemeClr val="lt1"/>
          </a:fillRef>
          <a:effectRef idx="0">
            <a:schemeClr val="accent6"/>
          </a:effectRef>
          <a:fontRef idx="minor">
            <a:schemeClr val="dk1"/>
          </a:fontRef>
        </p:style>
        <p:txBody>
          <a:bodyPr rtlCol="1" anchor="ctr"/>
          <a:lstStyle/>
          <a:p>
            <a:pPr algn="ctr"/>
            <a:endParaRPr lang="fa-IR"/>
          </a:p>
        </p:txBody>
      </p:sp>
    </p:spTree>
    <p:extLst>
      <p:ext uri="{BB962C8B-B14F-4D97-AF65-F5344CB8AC3E}">
        <p14:creationId xmlns:p14="http://schemas.microsoft.com/office/powerpoint/2010/main" val="89468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fa-I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a:t>
            </a:fld>
            <a:endParaRPr lang="fa-IR"/>
          </a:p>
        </p:txBody>
      </p:sp>
    </p:spTree>
    <p:extLst>
      <p:ext uri="{BB962C8B-B14F-4D97-AF65-F5344CB8AC3E}">
        <p14:creationId xmlns:p14="http://schemas.microsoft.com/office/powerpoint/2010/main" val="1339665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r>
              <a:rPr lang="fa-IR" smtClean="0"/>
              <a:t>بهار 1405</a:t>
            </a:r>
            <a:endParaRPr lang="fa-IR"/>
          </a:p>
        </p:txBody>
      </p:sp>
      <p:sp>
        <p:nvSpPr>
          <p:cNvPr id="6" name="Footer Placeholder 5"/>
          <p:cNvSpPr>
            <a:spLocks noGrp="1"/>
          </p:cNvSpPr>
          <p:nvPr>
            <p:ph type="ftr" sz="quarter" idx="11"/>
          </p:nvPr>
        </p:nvSpPr>
        <p:spPr/>
        <p:txBody>
          <a:bodyPr/>
          <a:lstStyle/>
          <a:p>
            <a:r>
              <a:rPr lang="en-US" smtClean="0"/>
              <a:t>hamidi.maruf@yahoo.com</a:t>
            </a:r>
            <a:endParaRPr lang="fa-IR"/>
          </a:p>
        </p:txBody>
      </p:sp>
      <p:sp>
        <p:nvSpPr>
          <p:cNvPr id="7" name="Slide Number Placeholder 6"/>
          <p:cNvSpPr>
            <a:spLocks noGrp="1"/>
          </p:cNvSpPr>
          <p:nvPr>
            <p:ph type="sldNum" sz="quarter" idx="12"/>
          </p:nvPr>
        </p:nvSpPr>
        <p:spPr/>
        <p:txBody>
          <a:bodyPr/>
          <a:lstStyle/>
          <a:p>
            <a:fld id="{BC946DC0-856B-4800-8C80-33B341EC9450}" type="slidenum">
              <a:rPr lang="fa-IR" smtClean="0"/>
              <a:t>‹#›</a:t>
            </a:fld>
            <a:endParaRPr lang="fa-IR"/>
          </a:p>
        </p:txBody>
      </p:sp>
    </p:spTree>
    <p:extLst>
      <p:ext uri="{BB962C8B-B14F-4D97-AF65-F5344CB8AC3E}">
        <p14:creationId xmlns:p14="http://schemas.microsoft.com/office/powerpoint/2010/main" val="574428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fa-I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r>
              <a:rPr lang="fa-IR" smtClean="0"/>
              <a:t>بهار 1405</a:t>
            </a:r>
            <a:endParaRPr lang="fa-IR"/>
          </a:p>
        </p:txBody>
      </p:sp>
      <p:sp>
        <p:nvSpPr>
          <p:cNvPr id="8" name="Footer Placeholder 7"/>
          <p:cNvSpPr>
            <a:spLocks noGrp="1"/>
          </p:cNvSpPr>
          <p:nvPr>
            <p:ph type="ftr" sz="quarter" idx="11"/>
          </p:nvPr>
        </p:nvSpPr>
        <p:spPr/>
        <p:txBody>
          <a:bodyPr/>
          <a:lstStyle/>
          <a:p>
            <a:r>
              <a:rPr lang="en-US" smtClean="0"/>
              <a:t>hamidi.maruf@yahoo.com</a:t>
            </a:r>
            <a:endParaRPr lang="fa-IR"/>
          </a:p>
        </p:txBody>
      </p:sp>
      <p:sp>
        <p:nvSpPr>
          <p:cNvPr id="9" name="Slide Number Placeholder 8"/>
          <p:cNvSpPr>
            <a:spLocks noGrp="1"/>
          </p:cNvSpPr>
          <p:nvPr>
            <p:ph type="sldNum" sz="quarter" idx="12"/>
          </p:nvPr>
        </p:nvSpPr>
        <p:spPr/>
        <p:txBody>
          <a:bodyPr/>
          <a:lstStyle/>
          <a:p>
            <a:fld id="{BC946DC0-856B-4800-8C80-33B341EC9450}" type="slidenum">
              <a:rPr lang="fa-IR" smtClean="0"/>
              <a:t>‹#›</a:t>
            </a:fld>
            <a:endParaRPr lang="fa-IR"/>
          </a:p>
        </p:txBody>
      </p:sp>
    </p:spTree>
    <p:extLst>
      <p:ext uri="{BB962C8B-B14F-4D97-AF65-F5344CB8AC3E}">
        <p14:creationId xmlns:p14="http://schemas.microsoft.com/office/powerpoint/2010/main" val="41489884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r>
              <a:rPr lang="fa-IR" smtClean="0"/>
              <a:t>بهار 1405</a:t>
            </a:r>
            <a:endParaRPr lang="fa-IR"/>
          </a:p>
        </p:txBody>
      </p:sp>
      <p:sp>
        <p:nvSpPr>
          <p:cNvPr id="4" name="Footer Placeholder 3"/>
          <p:cNvSpPr>
            <a:spLocks noGrp="1"/>
          </p:cNvSpPr>
          <p:nvPr>
            <p:ph type="ftr" sz="quarter" idx="11"/>
          </p:nvPr>
        </p:nvSpPr>
        <p:spPr/>
        <p:txBody>
          <a:bodyPr/>
          <a:lstStyle/>
          <a:p>
            <a:r>
              <a:rPr lang="en-US" smtClean="0"/>
              <a:t>hamidi.maruf@yahoo.com</a:t>
            </a:r>
            <a:endParaRPr lang="fa-IR"/>
          </a:p>
        </p:txBody>
      </p:sp>
      <p:sp>
        <p:nvSpPr>
          <p:cNvPr id="5" name="Slide Number Placeholder 4"/>
          <p:cNvSpPr>
            <a:spLocks noGrp="1"/>
          </p:cNvSpPr>
          <p:nvPr>
            <p:ph type="sldNum" sz="quarter" idx="12"/>
          </p:nvPr>
        </p:nvSpPr>
        <p:spPr/>
        <p:txBody>
          <a:bodyPr/>
          <a:lstStyle/>
          <a:p>
            <a:fld id="{BC946DC0-856B-4800-8C80-33B341EC9450}" type="slidenum">
              <a:rPr lang="fa-IR" smtClean="0"/>
              <a:t>‹#›</a:t>
            </a:fld>
            <a:endParaRPr lang="fa-IR"/>
          </a:p>
        </p:txBody>
      </p:sp>
    </p:spTree>
    <p:extLst>
      <p:ext uri="{BB962C8B-B14F-4D97-AF65-F5344CB8AC3E}">
        <p14:creationId xmlns:p14="http://schemas.microsoft.com/office/powerpoint/2010/main" val="32620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fa-IR" smtClean="0"/>
              <a:t>بهار 1405</a:t>
            </a:r>
            <a:endParaRPr lang="fa-IR"/>
          </a:p>
        </p:txBody>
      </p:sp>
      <p:sp>
        <p:nvSpPr>
          <p:cNvPr id="3" name="Footer Placeholder 2"/>
          <p:cNvSpPr>
            <a:spLocks noGrp="1"/>
          </p:cNvSpPr>
          <p:nvPr>
            <p:ph type="ftr" sz="quarter" idx="11"/>
          </p:nvPr>
        </p:nvSpPr>
        <p:spPr/>
        <p:txBody>
          <a:bodyPr/>
          <a:lstStyle/>
          <a:p>
            <a:r>
              <a:rPr lang="en-US" smtClean="0"/>
              <a:t>hamidi.maruf@yahoo.com</a:t>
            </a:r>
            <a:endParaRPr lang="fa-IR"/>
          </a:p>
        </p:txBody>
      </p:sp>
      <p:sp>
        <p:nvSpPr>
          <p:cNvPr id="4" name="Slide Number Placeholder 3"/>
          <p:cNvSpPr>
            <a:spLocks noGrp="1"/>
          </p:cNvSpPr>
          <p:nvPr>
            <p:ph type="sldNum" sz="quarter" idx="12"/>
          </p:nvPr>
        </p:nvSpPr>
        <p:spPr/>
        <p:txBody>
          <a:bodyPr/>
          <a:lstStyle/>
          <a:p>
            <a:fld id="{BC946DC0-856B-4800-8C80-33B341EC9450}" type="slidenum">
              <a:rPr lang="fa-IR" smtClean="0"/>
              <a:t>‹#›</a:t>
            </a:fld>
            <a:endParaRPr lang="fa-IR"/>
          </a:p>
        </p:txBody>
      </p:sp>
    </p:spTree>
    <p:extLst>
      <p:ext uri="{BB962C8B-B14F-4D97-AF65-F5344CB8AC3E}">
        <p14:creationId xmlns:p14="http://schemas.microsoft.com/office/powerpoint/2010/main" val="1945538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r>
              <a:rPr lang="fa-IR" smtClean="0"/>
              <a:t>بهار 1405</a:t>
            </a:r>
            <a:endParaRPr lang="fa-IR"/>
          </a:p>
        </p:txBody>
      </p:sp>
      <p:sp>
        <p:nvSpPr>
          <p:cNvPr id="6" name="Footer Placeholder 5"/>
          <p:cNvSpPr>
            <a:spLocks noGrp="1"/>
          </p:cNvSpPr>
          <p:nvPr>
            <p:ph type="ftr" sz="quarter" idx="11"/>
          </p:nvPr>
        </p:nvSpPr>
        <p:spPr/>
        <p:txBody>
          <a:bodyPr/>
          <a:lstStyle/>
          <a:p>
            <a:r>
              <a:rPr lang="en-US" smtClean="0"/>
              <a:t>hamidi.maruf@yahoo.com</a:t>
            </a:r>
            <a:endParaRPr lang="fa-IR"/>
          </a:p>
        </p:txBody>
      </p:sp>
      <p:sp>
        <p:nvSpPr>
          <p:cNvPr id="7" name="Slide Number Placeholder 6"/>
          <p:cNvSpPr>
            <a:spLocks noGrp="1"/>
          </p:cNvSpPr>
          <p:nvPr>
            <p:ph type="sldNum" sz="quarter" idx="12"/>
          </p:nvPr>
        </p:nvSpPr>
        <p:spPr/>
        <p:txBody>
          <a:bodyPr/>
          <a:lstStyle/>
          <a:p>
            <a:fld id="{BC946DC0-856B-4800-8C80-33B341EC9450}" type="slidenum">
              <a:rPr lang="fa-IR" smtClean="0"/>
              <a:t>‹#›</a:t>
            </a:fld>
            <a:endParaRPr lang="fa-IR"/>
          </a:p>
        </p:txBody>
      </p:sp>
    </p:spTree>
    <p:extLst>
      <p:ext uri="{BB962C8B-B14F-4D97-AF65-F5344CB8AC3E}">
        <p14:creationId xmlns:p14="http://schemas.microsoft.com/office/powerpoint/2010/main" val="3195748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r>
              <a:rPr lang="fa-IR" smtClean="0"/>
              <a:t>بهار 1405</a:t>
            </a:r>
            <a:endParaRPr lang="fa-IR"/>
          </a:p>
        </p:txBody>
      </p:sp>
      <p:sp>
        <p:nvSpPr>
          <p:cNvPr id="6" name="Footer Placeholder 5"/>
          <p:cNvSpPr>
            <a:spLocks noGrp="1"/>
          </p:cNvSpPr>
          <p:nvPr>
            <p:ph type="ftr" sz="quarter" idx="11"/>
          </p:nvPr>
        </p:nvSpPr>
        <p:spPr/>
        <p:txBody>
          <a:bodyPr/>
          <a:lstStyle/>
          <a:p>
            <a:r>
              <a:rPr lang="en-US" smtClean="0"/>
              <a:t>hamidi.maruf@yahoo.com</a:t>
            </a:r>
            <a:endParaRPr lang="fa-IR"/>
          </a:p>
        </p:txBody>
      </p:sp>
      <p:sp>
        <p:nvSpPr>
          <p:cNvPr id="7" name="Slide Number Placeholder 6"/>
          <p:cNvSpPr>
            <a:spLocks noGrp="1"/>
          </p:cNvSpPr>
          <p:nvPr>
            <p:ph type="sldNum" sz="quarter" idx="12"/>
          </p:nvPr>
        </p:nvSpPr>
        <p:spPr/>
        <p:txBody>
          <a:bodyPr/>
          <a:lstStyle/>
          <a:p>
            <a:fld id="{BC946DC0-856B-4800-8C80-33B341EC9450}" type="slidenum">
              <a:rPr lang="fa-IR" smtClean="0"/>
              <a:t>‹#›</a:t>
            </a:fld>
            <a:endParaRPr lang="fa-IR"/>
          </a:p>
        </p:txBody>
      </p:sp>
    </p:spTree>
    <p:extLst>
      <p:ext uri="{BB962C8B-B14F-4D97-AF65-F5344CB8AC3E}">
        <p14:creationId xmlns:p14="http://schemas.microsoft.com/office/powerpoint/2010/main" val="1157272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fa-IR"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endParaRPr lang="fa-IR"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fa-IR" smtClean="0"/>
              <a:t>بهار 1405</a:t>
            </a:r>
            <a:endParaRPr lang="fa-I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a:solidFill>
                  <a:schemeClr val="tx1">
                    <a:tint val="75000"/>
                  </a:schemeClr>
                </a:solidFill>
              </a:defRPr>
            </a:lvl1pPr>
          </a:lstStyle>
          <a:p>
            <a:r>
              <a:rPr lang="en-US" smtClean="0"/>
              <a:t>hamidi.maruf@yahoo.com</a:t>
            </a:r>
            <a:endParaRPr lang="fa-IR"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946DC0-856B-4800-8C80-33B341EC9450}" type="slidenum">
              <a:rPr lang="fa-IR" smtClean="0"/>
              <a:t>‹#›</a:t>
            </a:fld>
            <a:endParaRPr lang="fa-IR" dirty="0"/>
          </a:p>
        </p:txBody>
      </p:sp>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334850"/>
            <a:ext cx="2266683" cy="1609860"/>
          </a:xfrm>
          <a:prstGeom prst="rect">
            <a:avLst/>
          </a:prstGeom>
          <a:solidFill>
            <a:schemeClr val="bg2"/>
          </a:solidFill>
        </p:spPr>
      </p:pic>
    </p:spTree>
    <p:extLst>
      <p:ext uri="{BB962C8B-B14F-4D97-AF65-F5344CB8AC3E}">
        <p14:creationId xmlns:p14="http://schemas.microsoft.com/office/powerpoint/2010/main" val="28917872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1" eaLnBrk="1" latinLnBrk="0" hangingPunct="1">
        <a:lnSpc>
          <a:spcPct val="90000"/>
        </a:lnSpc>
        <a:spcBef>
          <a:spcPct val="0"/>
        </a:spcBef>
        <a:buNone/>
        <a:defRPr sz="4000" kern="1200">
          <a:solidFill>
            <a:schemeClr val="tx1"/>
          </a:solidFill>
          <a:latin typeface="+mj-lt"/>
          <a:ea typeface="+mj-ea"/>
          <a:cs typeface="B Titr" panose="00000700000000000000" pitchFamily="2" charset="-78"/>
        </a:defRPr>
      </a:lvl1pPr>
    </p:titleStyle>
    <p:bodyStyle>
      <a:lvl1pPr marL="457200" indent="-457200" algn="r" defTabSz="914400" rtl="1" eaLnBrk="1" latinLnBrk="0" hangingPunct="1">
        <a:lnSpc>
          <a:spcPct val="90000"/>
        </a:lnSpc>
        <a:spcBef>
          <a:spcPts val="1000"/>
        </a:spcBef>
        <a:buFont typeface="Wingdings" panose="05000000000000000000" pitchFamily="2" charset="2"/>
        <a:buChar char="§"/>
        <a:defRPr sz="2800" kern="1200">
          <a:solidFill>
            <a:schemeClr val="tx1"/>
          </a:solidFill>
          <a:latin typeface="+mn-lt"/>
          <a:ea typeface="+mn-ea"/>
          <a:cs typeface="B Nazanin" panose="00000400000000000000" pitchFamily="2" charset="-78"/>
        </a:defRPr>
      </a:lvl1pPr>
      <a:lvl2pPr marL="457200" indent="0" algn="r" defTabSz="914400" rtl="1" eaLnBrk="1" latinLnBrk="0" hangingPunct="1">
        <a:lnSpc>
          <a:spcPct val="90000"/>
        </a:lnSpc>
        <a:spcBef>
          <a:spcPts val="500"/>
        </a:spcBef>
        <a:buFontTx/>
        <a:buNone/>
        <a:defRPr sz="2400" kern="1200">
          <a:solidFill>
            <a:schemeClr val="tx1"/>
          </a:solidFill>
          <a:latin typeface="+mn-lt"/>
          <a:ea typeface="+mn-ea"/>
          <a:cs typeface="B Nazanin" panose="00000400000000000000" pitchFamily="2" charset="-78"/>
        </a:defRPr>
      </a:lvl2pPr>
      <a:lvl3pPr marL="914400" indent="0" algn="r" defTabSz="914400" rtl="1" eaLnBrk="1" latinLnBrk="0" hangingPunct="1">
        <a:lnSpc>
          <a:spcPct val="90000"/>
        </a:lnSpc>
        <a:spcBef>
          <a:spcPts val="500"/>
        </a:spcBef>
        <a:buFontTx/>
        <a:buNone/>
        <a:defRPr sz="2000" kern="1200">
          <a:solidFill>
            <a:schemeClr val="tx1"/>
          </a:solidFill>
          <a:latin typeface="+mn-lt"/>
          <a:ea typeface="+mn-ea"/>
          <a:cs typeface="B Nazanin" panose="00000400000000000000" pitchFamily="2" charset="-78"/>
        </a:defRPr>
      </a:lvl3pPr>
      <a:lvl4pPr marL="1371600" indent="0" algn="r" defTabSz="914400" rtl="1" eaLnBrk="1" latinLnBrk="0" hangingPunct="1">
        <a:lnSpc>
          <a:spcPct val="90000"/>
        </a:lnSpc>
        <a:spcBef>
          <a:spcPts val="500"/>
        </a:spcBef>
        <a:buFontTx/>
        <a:buNone/>
        <a:defRPr sz="1800" kern="1200">
          <a:solidFill>
            <a:schemeClr val="tx1"/>
          </a:solidFill>
          <a:latin typeface="+mn-lt"/>
          <a:ea typeface="+mn-ea"/>
          <a:cs typeface="B Nazanin" panose="00000400000000000000" pitchFamily="2" charset="-78"/>
        </a:defRPr>
      </a:lvl4pPr>
      <a:lvl5pPr marL="1828800" indent="0" algn="r" defTabSz="914400" rtl="1" eaLnBrk="1" latinLnBrk="0" hangingPunct="1">
        <a:lnSpc>
          <a:spcPct val="90000"/>
        </a:lnSpc>
        <a:spcBef>
          <a:spcPts val="500"/>
        </a:spcBef>
        <a:buFontTx/>
        <a:buNone/>
        <a:defRPr sz="1800" kern="1200">
          <a:solidFill>
            <a:schemeClr val="tx1"/>
          </a:solidFill>
          <a:latin typeface="+mn-lt"/>
          <a:ea typeface="+mn-ea"/>
          <a:cs typeface="B Nazanin" panose="00000400000000000000" pitchFamily="2" charset="-78"/>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6571" y="365125"/>
            <a:ext cx="11027229" cy="6336121"/>
          </a:xfrm>
        </p:spPr>
        <p:txBody>
          <a:bodyPr/>
          <a:lstStyle/>
          <a:p>
            <a:endParaRPr lang="fa-IR"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199" y="602834"/>
            <a:ext cx="10750731" cy="6059224"/>
          </a:xfrm>
          <a:prstGeom prst="rect">
            <a:avLst/>
          </a:prstGeom>
        </p:spPr>
      </p:pic>
      <p:sp>
        <p:nvSpPr>
          <p:cNvPr id="6" name="Date Placeholder 5"/>
          <p:cNvSpPr>
            <a:spLocks noGrp="1"/>
          </p:cNvSpPr>
          <p:nvPr>
            <p:ph type="dt" sz="half" idx="10"/>
          </p:nvPr>
        </p:nvSpPr>
        <p:spPr/>
        <p:txBody>
          <a:bodyPr/>
          <a:lstStyle/>
          <a:p>
            <a:r>
              <a:rPr lang="fa-IR" smtClean="0"/>
              <a:t>بهار 1405</a:t>
            </a:r>
            <a:endParaRPr lang="fa-IR"/>
          </a:p>
        </p:txBody>
      </p:sp>
      <p:sp>
        <p:nvSpPr>
          <p:cNvPr id="7" name="Footer Placeholder 6"/>
          <p:cNvSpPr>
            <a:spLocks noGrp="1"/>
          </p:cNvSpPr>
          <p:nvPr>
            <p:ph type="ftr" sz="quarter" idx="11"/>
          </p:nvPr>
        </p:nvSpPr>
        <p:spPr/>
        <p:txBody>
          <a:bodyPr/>
          <a:lstStyle/>
          <a:p>
            <a:r>
              <a:rPr lang="en-US" smtClean="0"/>
              <a:t>hamidi.maruf@yahoo.com</a:t>
            </a:r>
            <a:endParaRPr lang="fa-IR"/>
          </a:p>
        </p:txBody>
      </p:sp>
      <p:sp>
        <p:nvSpPr>
          <p:cNvPr id="8" name="Slide Number Placeholder 7"/>
          <p:cNvSpPr>
            <a:spLocks noGrp="1"/>
          </p:cNvSpPr>
          <p:nvPr>
            <p:ph type="sldNum" sz="quarter" idx="12"/>
          </p:nvPr>
        </p:nvSpPr>
        <p:spPr/>
        <p:txBody>
          <a:bodyPr/>
          <a:lstStyle/>
          <a:p>
            <a:fld id="{BC946DC0-856B-4800-8C80-33B341EC9450}" type="slidenum">
              <a:rPr lang="fa-IR" smtClean="0"/>
              <a:t>1</a:t>
            </a:fld>
            <a:endParaRPr lang="fa-IR"/>
          </a:p>
        </p:txBody>
      </p:sp>
    </p:spTree>
    <p:extLst>
      <p:ext uri="{BB962C8B-B14F-4D97-AF65-F5344CB8AC3E}">
        <p14:creationId xmlns:p14="http://schemas.microsoft.com/office/powerpoint/2010/main" val="9679917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latin typeface="Arial Black" panose="020B0A04020102020204" pitchFamily="34" charset="0"/>
              </a:rPr>
              <a:t>Risk Factors of Gastric Cancer</a:t>
            </a:r>
            <a:endParaRPr lang="fa-IR" sz="3600" dirty="0">
              <a:latin typeface="Arial Black" panose="020B0A04020102020204" pitchFamily="34" charset="0"/>
            </a:endParaRP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0652" y="1750424"/>
            <a:ext cx="12095040" cy="4663439"/>
          </a:xfrm>
        </p:spPr>
      </p:pic>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10</a:t>
            </a:fld>
            <a:endParaRPr lang="fa-IR"/>
          </a:p>
        </p:txBody>
      </p:sp>
    </p:spTree>
    <p:extLst>
      <p:ext uri="{BB962C8B-B14F-4D97-AF65-F5344CB8AC3E}">
        <p14:creationId xmlns:p14="http://schemas.microsoft.com/office/powerpoint/2010/main" val="35202334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6471" y="365493"/>
            <a:ext cx="10515600" cy="1325563"/>
          </a:xfrm>
        </p:spPr>
        <p:txBody>
          <a:bodyPr/>
          <a:lstStyle/>
          <a:p>
            <a:r>
              <a:rPr lang="en-US" dirty="0">
                <a:latin typeface="Arial Black" panose="020B0A04020102020204" pitchFamily="34" charset="0"/>
              </a:rPr>
              <a:t>Risk Factors of Gastric Cancer</a:t>
            </a:r>
            <a:endParaRPr lang="fa-IR"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9104" y="1790133"/>
            <a:ext cx="11565662" cy="4545353"/>
          </a:xfrm>
        </p:spPr>
      </p:pic>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11</a:t>
            </a:fld>
            <a:endParaRPr lang="fa-IR"/>
          </a:p>
        </p:txBody>
      </p:sp>
    </p:spTree>
    <p:extLst>
      <p:ext uri="{BB962C8B-B14F-4D97-AF65-F5344CB8AC3E}">
        <p14:creationId xmlns:p14="http://schemas.microsoft.com/office/powerpoint/2010/main" val="30868017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با تغییر عوامل خطر چقدر قابل ........</a:t>
            </a:r>
            <a:endParaRPr lang="fa-IR"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834356"/>
            <a:ext cx="13115109" cy="4618695"/>
          </a:xfrm>
        </p:spPr>
      </p:pic>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12</a:t>
            </a:fld>
            <a:endParaRPr lang="fa-IR"/>
          </a:p>
        </p:txBody>
      </p:sp>
      <p:sp>
        <p:nvSpPr>
          <p:cNvPr id="8" name="TextBox 7"/>
          <p:cNvSpPr txBox="1"/>
          <p:nvPr/>
        </p:nvSpPr>
        <p:spPr>
          <a:xfrm>
            <a:off x="326571" y="1750422"/>
            <a:ext cx="7406641" cy="875211"/>
          </a:xfrm>
          <a:prstGeom prst="rect">
            <a:avLst/>
          </a:prstGeom>
          <a:solidFill>
            <a:schemeClr val="bg1"/>
          </a:solidFill>
        </p:spPr>
        <p:txBody>
          <a:bodyPr wrap="square" rtlCol="1">
            <a:spAutoFit/>
          </a:bodyPr>
          <a:lstStyle/>
          <a:p>
            <a:endParaRPr lang="fa-IR" dirty="0"/>
          </a:p>
        </p:txBody>
      </p:sp>
    </p:spTree>
    <p:extLst>
      <p:ext uri="{BB962C8B-B14F-4D97-AF65-F5344CB8AC3E}">
        <p14:creationId xmlns:p14="http://schemas.microsoft.com/office/powerpoint/2010/main" val="17098582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Arial Black" panose="020B0A04020102020204" pitchFamily="34" charset="0"/>
              </a:rPr>
              <a:t> ASR incidence &amp; mortality</a:t>
            </a:r>
            <a:endParaRPr lang="fa-IR" dirty="0">
              <a:latin typeface="Arial Black" panose="020B0A04020102020204" pitchFamily="34" charset="0"/>
            </a:endParaRP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8126" y="1786437"/>
            <a:ext cx="11403874" cy="4496798"/>
          </a:xfrm>
        </p:spPr>
      </p:pic>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13</a:t>
            </a:fld>
            <a:endParaRPr lang="fa-IR"/>
          </a:p>
        </p:txBody>
      </p:sp>
    </p:spTree>
    <p:extLst>
      <p:ext uri="{BB962C8B-B14F-4D97-AF65-F5344CB8AC3E}">
        <p14:creationId xmlns:p14="http://schemas.microsoft.com/office/powerpoint/2010/main" val="17711741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8905" y="339367"/>
            <a:ext cx="10515600" cy="1325563"/>
          </a:xfrm>
        </p:spPr>
        <p:txBody>
          <a:bodyPr>
            <a:normAutofit/>
          </a:bodyPr>
          <a:lstStyle/>
          <a:p>
            <a:r>
              <a:rPr lang="en-US" sz="3600" dirty="0">
                <a:latin typeface="Arial Black" panose="020B0A04020102020204" pitchFamily="34" charset="0"/>
              </a:rPr>
              <a:t> ASR incidence </a:t>
            </a:r>
            <a:r>
              <a:rPr lang="en-US" sz="3600" dirty="0" smtClean="0">
                <a:latin typeface="Arial Black" panose="020B0A04020102020204" pitchFamily="34" charset="0"/>
              </a:rPr>
              <a:t>by country ranking</a:t>
            </a:r>
            <a:r>
              <a:rPr lang="fa-IR" sz="3600" dirty="0" smtClean="0">
                <a:latin typeface="Arial Black" panose="020B0A04020102020204" pitchFamily="34" charset="0"/>
              </a:rPr>
              <a:t> </a:t>
            </a:r>
            <a:endParaRPr lang="fa-IR" sz="3600"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2364" y="1996669"/>
            <a:ext cx="11769636" cy="4521695"/>
          </a:xfrm>
        </p:spPr>
      </p:pic>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14</a:t>
            </a:fld>
            <a:endParaRPr lang="fa-IR"/>
          </a:p>
        </p:txBody>
      </p:sp>
    </p:spTree>
    <p:extLst>
      <p:ext uri="{BB962C8B-B14F-4D97-AF65-F5344CB8AC3E}">
        <p14:creationId xmlns:p14="http://schemas.microsoft.com/office/powerpoint/2010/main" val="31929599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6547" y="378555"/>
            <a:ext cx="8388163" cy="1325563"/>
          </a:xfrm>
        </p:spPr>
        <p:txBody>
          <a:bodyPr>
            <a:normAutofit/>
          </a:bodyPr>
          <a:lstStyle/>
          <a:p>
            <a:r>
              <a:rPr lang="en-US" sz="5400" dirty="0" smtClean="0">
                <a:latin typeface="Arial Black" panose="020B0A04020102020204" pitchFamily="34" charset="0"/>
              </a:rPr>
              <a:t>survival</a:t>
            </a:r>
            <a:endParaRPr lang="fa-IR" sz="5400" dirty="0">
              <a:latin typeface="Arial Black" panose="020B0A04020102020204" pitchFamily="34" charset="0"/>
            </a:endParaRP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698171"/>
            <a:ext cx="12192000" cy="4637314"/>
          </a:xfrm>
        </p:spPr>
      </p:pic>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15</a:t>
            </a:fld>
            <a:endParaRPr lang="fa-IR"/>
          </a:p>
        </p:txBody>
      </p:sp>
      <p:sp>
        <p:nvSpPr>
          <p:cNvPr id="8" name="Oval 7"/>
          <p:cNvSpPr/>
          <p:nvPr/>
        </p:nvSpPr>
        <p:spPr>
          <a:xfrm>
            <a:off x="7541623" y="1750424"/>
            <a:ext cx="4650377" cy="3788228"/>
          </a:xfrm>
          <a:prstGeom prst="ellipse">
            <a:avLst/>
          </a:prstGeom>
          <a:solidFill>
            <a:schemeClr val="accent6">
              <a:lumMod val="20000"/>
              <a:lumOff val="80000"/>
            </a:schemeClr>
          </a:solidFill>
          <a:ln>
            <a:noFill/>
          </a:ln>
          <a:effectLst>
            <a:outerShdw blurRad="76200" dir="18900000" sy="23000" kx="-1200000" algn="bl" rotWithShape="0">
              <a:prstClr val="black">
                <a:alpha val="20000"/>
              </a:prstClr>
            </a:outerShdw>
            <a:softEdge rad="635000"/>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6"/>
          </a:lnRef>
          <a:fillRef idx="1">
            <a:schemeClr val="lt1"/>
          </a:fillRef>
          <a:effectRef idx="0">
            <a:schemeClr val="accent6"/>
          </a:effectRef>
          <a:fontRef idx="minor">
            <a:schemeClr val="dk1"/>
          </a:fontRef>
        </p:style>
        <p:txBody>
          <a:bodyPr rtlCol="1" anchor="ctr"/>
          <a:lstStyle/>
          <a:p>
            <a:pPr algn="ctr"/>
            <a:r>
              <a:rPr lang="fa-IR" sz="2800" dirty="0" smtClean="0">
                <a:ln w="0"/>
                <a:solidFill>
                  <a:schemeClr val="tx1"/>
                </a:solidFill>
                <a:effectLst>
                  <a:outerShdw blurRad="38100" dist="19050" dir="2700000" algn="tl" rotWithShape="0">
                    <a:schemeClr val="dk1">
                      <a:alpha val="40000"/>
                    </a:schemeClr>
                  </a:outerShdw>
                </a:effectLst>
              </a:rPr>
              <a:t>چرا در کره و ژاپن بالاتر از همه می باشد؟</a:t>
            </a:r>
            <a:endParaRPr lang="fa-IR" sz="280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17330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000000"/>
                </a:solidFill>
                <a:latin typeface="URWPalladioL-Bold"/>
              </a:rPr>
              <a:t>Future Trends 2022-2045</a:t>
            </a:r>
            <a:r>
              <a:rPr lang="fa-IR" b="1" dirty="0" smtClean="0">
                <a:solidFill>
                  <a:srgbClr val="000000"/>
                </a:solidFill>
                <a:latin typeface="URWPalladioL-Bold"/>
              </a:rPr>
              <a:t> </a:t>
            </a:r>
            <a:endParaRPr lang="fa-IR"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2881" y="1708060"/>
            <a:ext cx="11834948" cy="4779008"/>
          </a:xfrm>
        </p:spPr>
      </p:pic>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16</a:t>
            </a:fld>
            <a:endParaRPr lang="fa-IR"/>
          </a:p>
        </p:txBody>
      </p:sp>
    </p:spTree>
    <p:extLst>
      <p:ext uri="{BB962C8B-B14F-4D97-AF65-F5344CB8AC3E}">
        <p14:creationId xmlns:p14="http://schemas.microsoft.com/office/powerpoint/2010/main" val="37193612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0000"/>
                </a:solidFill>
                <a:latin typeface="URWPalladioL-Bold"/>
              </a:rPr>
              <a:t>Future Trends </a:t>
            </a:r>
            <a:r>
              <a:rPr lang="en-US" b="1" dirty="0" smtClean="0">
                <a:solidFill>
                  <a:srgbClr val="000000"/>
                </a:solidFill>
                <a:latin typeface="URWPalladioL-Bold"/>
              </a:rPr>
              <a:t>2010-2035</a:t>
            </a:r>
            <a:r>
              <a:rPr lang="fa-IR" b="1" dirty="0" smtClean="0">
                <a:solidFill>
                  <a:srgbClr val="000000"/>
                </a:solidFill>
                <a:latin typeface="URWPalladioL-Bold"/>
              </a:rPr>
              <a:t> </a:t>
            </a:r>
            <a:endParaRPr lang="fa-IR"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63486" y="1838688"/>
            <a:ext cx="9548948" cy="4627426"/>
          </a:xfrm>
        </p:spPr>
      </p:pic>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17</a:t>
            </a:fld>
            <a:endParaRPr lang="fa-IR"/>
          </a:p>
        </p:txBody>
      </p:sp>
    </p:spTree>
    <p:extLst>
      <p:ext uri="{BB962C8B-B14F-4D97-AF65-F5344CB8AC3E}">
        <p14:creationId xmlns:p14="http://schemas.microsoft.com/office/powerpoint/2010/main" val="38294155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وضعیت سرطان  در یک نگاه در ایران</a:t>
            </a:r>
            <a:endParaRPr lang="fa-IR" dirty="0"/>
          </a:p>
        </p:txBody>
      </p:sp>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18</a:t>
            </a:fld>
            <a:endParaRPr lang="fa-IR"/>
          </a:p>
        </p:txBody>
      </p:sp>
      <p:pic>
        <p:nvPicPr>
          <p:cNvPr id="9"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96834" y="1694995"/>
            <a:ext cx="11173098" cy="4679679"/>
          </a:xfrm>
        </p:spPr>
      </p:pic>
    </p:spTree>
    <p:extLst>
      <p:ext uri="{BB962C8B-B14F-4D97-AF65-F5344CB8AC3E}">
        <p14:creationId xmlns:p14="http://schemas.microsoft.com/office/powerpoint/2010/main" val="21058394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9534" y="352431"/>
            <a:ext cx="10515600" cy="1325563"/>
          </a:xfrm>
        </p:spPr>
        <p:txBody>
          <a:bodyPr/>
          <a:lstStyle/>
          <a:p>
            <a:r>
              <a:rPr lang="fa-IR" dirty="0" smtClean="0"/>
              <a:t>توزیع استانی پنج سرطان مهم مردان در ایران</a:t>
            </a:r>
            <a:endParaRPr lang="fa-IR"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3404" y="1750423"/>
            <a:ext cx="10097589" cy="4439603"/>
          </a:xfrm>
        </p:spPr>
      </p:pic>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19</a:t>
            </a:fld>
            <a:endParaRPr lang="fa-IR"/>
          </a:p>
        </p:txBody>
      </p:sp>
      <p:sp>
        <p:nvSpPr>
          <p:cNvPr id="3" name="Flowchart: Alternate Process 2"/>
          <p:cNvSpPr/>
          <p:nvPr/>
        </p:nvSpPr>
        <p:spPr>
          <a:xfrm>
            <a:off x="431075" y="1789611"/>
            <a:ext cx="3735977" cy="2860766"/>
          </a:xfrm>
          <a:prstGeom prst="flowChartAlternateProcess">
            <a:avLst/>
          </a:prstGeom>
          <a:solidFill>
            <a:schemeClr val="tx1">
              <a:lumMod val="50000"/>
              <a:lumOff val="5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2400" b="1" dirty="0" smtClean="0"/>
              <a:t>بیشترین میزان سرطان معده در استان های شمالی  و شمال غربی(مازندران،گلستان،اردبیل) وکمترین آن در استان های جنوبی و جنوب شرقی(به ویژه کرمان)گزارش شده است</a:t>
            </a:r>
            <a:endParaRPr lang="fa-IR" sz="2400" b="1" dirty="0"/>
          </a:p>
        </p:txBody>
      </p:sp>
    </p:spTree>
    <p:extLst>
      <p:ext uri="{BB962C8B-B14F-4D97-AF65-F5344CB8AC3E}">
        <p14:creationId xmlns:p14="http://schemas.microsoft.com/office/powerpoint/2010/main" val="23603784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200" dirty="0" smtClean="0"/>
              <a:t>وضعیت اپیدمیولوژی سرطان </a:t>
            </a:r>
            <a:r>
              <a:rPr lang="fa-IR" sz="3200" dirty="0" smtClean="0">
                <a:solidFill>
                  <a:srgbClr val="FF0000"/>
                </a:solidFill>
              </a:rPr>
              <a:t>معده </a:t>
            </a:r>
            <a:r>
              <a:rPr lang="fa-IR" sz="3200" dirty="0" smtClean="0"/>
              <a:t>در جهان و ایران</a:t>
            </a:r>
            <a:endParaRPr lang="fa-IR" sz="3200" dirty="0"/>
          </a:p>
        </p:txBody>
      </p:sp>
      <p:sp>
        <p:nvSpPr>
          <p:cNvPr id="3" name="Content Placeholder 2"/>
          <p:cNvSpPr>
            <a:spLocks noGrp="1"/>
          </p:cNvSpPr>
          <p:nvPr>
            <p:ph idx="1"/>
          </p:nvPr>
        </p:nvSpPr>
        <p:spPr/>
        <p:txBody>
          <a:bodyPr/>
          <a:lstStyle/>
          <a:p>
            <a:endParaRPr lang="fa-IR" dirty="0"/>
          </a:p>
          <a:p>
            <a:endParaRPr lang="fa-IR" dirty="0" smtClean="0"/>
          </a:p>
          <a:p>
            <a:endParaRPr lang="fa-IR" dirty="0" smtClean="0"/>
          </a:p>
          <a:p>
            <a:r>
              <a:rPr lang="fa-IR" dirty="0" smtClean="0"/>
              <a:t>ارائه دهنده : معروف حمیدی_دانشجوی کارشناسی ارشد اپیدمیولوژی</a:t>
            </a:r>
            <a:endParaRPr lang="fa-IR" dirty="0"/>
          </a:p>
        </p:txBody>
      </p:sp>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dirty="0"/>
          </a:p>
        </p:txBody>
      </p:sp>
      <p:sp>
        <p:nvSpPr>
          <p:cNvPr id="6" name="Slide Number Placeholder 5"/>
          <p:cNvSpPr>
            <a:spLocks noGrp="1"/>
          </p:cNvSpPr>
          <p:nvPr>
            <p:ph type="sldNum" sz="quarter" idx="12"/>
          </p:nvPr>
        </p:nvSpPr>
        <p:spPr/>
        <p:txBody>
          <a:bodyPr/>
          <a:lstStyle/>
          <a:p>
            <a:fld id="{BC946DC0-856B-4800-8C80-33B341EC9450}" type="slidenum">
              <a:rPr lang="fa-IR" smtClean="0"/>
              <a:t>2</a:t>
            </a:fld>
            <a:endParaRPr lang="fa-I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6544" y="2129246"/>
            <a:ext cx="2569982" cy="3879668"/>
          </a:xfrm>
          <a:prstGeom prst="rect">
            <a:avLst/>
          </a:prstGeom>
        </p:spPr>
      </p:pic>
    </p:spTree>
    <p:extLst>
      <p:ext uri="{BB962C8B-B14F-4D97-AF65-F5344CB8AC3E}">
        <p14:creationId xmlns:p14="http://schemas.microsoft.com/office/powerpoint/2010/main" val="28516007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پنج سرطان مهم در ایران</a:t>
            </a:r>
            <a:endParaRPr lang="fa-IR" dirty="0"/>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1520" y="1825625"/>
            <a:ext cx="11168743" cy="4862558"/>
          </a:xfrm>
        </p:spPr>
      </p:pic>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20</a:t>
            </a:fld>
            <a:endParaRPr lang="fa-IR"/>
          </a:p>
        </p:txBody>
      </p:sp>
    </p:spTree>
    <p:extLst>
      <p:ext uri="{BB962C8B-B14F-4D97-AF65-F5344CB8AC3E}">
        <p14:creationId xmlns:p14="http://schemas.microsoft.com/office/powerpoint/2010/main" val="15104875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1464848" y="195676"/>
            <a:ext cx="10515600" cy="1567810"/>
          </a:xfrm>
        </p:spPr>
        <p:txBody>
          <a:bodyPr>
            <a:normAutofit/>
          </a:bodyPr>
          <a:lstStyle/>
          <a:p>
            <a:r>
              <a:rPr lang="en-US" sz="3200" dirty="0" smtClean="0">
                <a:latin typeface="Arial Black" panose="020B0A04020102020204" pitchFamily="34" charset="0"/>
              </a:rPr>
              <a:t>ASR(world)incidence&amp;mortality rates</a:t>
            </a:r>
            <a:endParaRPr lang="fa-IR" sz="3200" dirty="0">
              <a:latin typeface="Arial Black" panose="020B0A04020102020204" pitchFamily="34" charset="0"/>
            </a:endParaRP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0747" y="1724298"/>
            <a:ext cx="11691253" cy="4611188"/>
          </a:xfrm>
        </p:spPr>
      </p:pic>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21</a:t>
            </a:fld>
            <a:endParaRPr lang="fa-IR"/>
          </a:p>
        </p:txBody>
      </p:sp>
    </p:spTree>
    <p:extLst>
      <p:ext uri="{BB962C8B-B14F-4D97-AF65-F5344CB8AC3E}">
        <p14:creationId xmlns:p14="http://schemas.microsoft.com/office/powerpoint/2010/main" val="36288704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820" y="417744"/>
            <a:ext cx="10515600" cy="1325563"/>
          </a:xfrm>
        </p:spPr>
        <p:txBody>
          <a:bodyPr>
            <a:normAutofit/>
          </a:bodyPr>
          <a:lstStyle/>
          <a:p>
            <a:pPr algn="r"/>
            <a:r>
              <a:rPr lang="fa-IR" sz="3600" dirty="0" smtClean="0"/>
              <a:t>میزان بروز ده سرطان شایع به </a:t>
            </a:r>
            <a:r>
              <a:rPr lang="fa-IR" sz="3600" dirty="0" smtClean="0">
                <a:solidFill>
                  <a:srgbClr val="FF0000"/>
                </a:solidFill>
              </a:rPr>
              <a:t>تفکیک جنس </a:t>
            </a:r>
            <a:r>
              <a:rPr lang="fa-IR" sz="3600" dirty="0" smtClean="0"/>
              <a:t>در سال99</a:t>
            </a:r>
            <a:endParaRPr lang="fa-IR" sz="3600"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920240"/>
            <a:ext cx="10702354" cy="4506686"/>
          </a:xfrm>
        </p:spPr>
      </p:pic>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22</a:t>
            </a:fld>
            <a:endParaRPr lang="fa-IR"/>
          </a:p>
        </p:txBody>
      </p:sp>
    </p:spTree>
    <p:extLst>
      <p:ext uri="{BB962C8B-B14F-4D97-AF65-F5344CB8AC3E}">
        <p14:creationId xmlns:p14="http://schemas.microsoft.com/office/powerpoint/2010/main" val="33545654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درصد بقای پنج ساله</a:t>
            </a:r>
            <a:endParaRPr lang="fa-IR" dirty="0"/>
          </a:p>
        </p:txBody>
      </p:sp>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23</a:t>
            </a:fld>
            <a:endParaRPr lang="fa-IR"/>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4139" y="1802675"/>
            <a:ext cx="11509998" cy="4467498"/>
          </a:xfrm>
        </p:spPr>
      </p:pic>
    </p:spTree>
    <p:extLst>
      <p:ext uri="{BB962C8B-B14F-4D97-AF65-F5344CB8AC3E}">
        <p14:creationId xmlns:p14="http://schemas.microsoft.com/office/powerpoint/2010/main" val="10652520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وضعیت سرطان معده در شاهرود و میامی</a:t>
            </a:r>
            <a:endParaRPr lang="fa-IR"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73458" y="2142309"/>
            <a:ext cx="7720096" cy="3354138"/>
          </a:xfrm>
        </p:spPr>
      </p:pic>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24</a:t>
            </a:fld>
            <a:endParaRPr lang="fa-IR"/>
          </a:p>
        </p:txBody>
      </p:sp>
    </p:spTree>
    <p:extLst>
      <p:ext uri="{BB962C8B-B14F-4D97-AF65-F5344CB8AC3E}">
        <p14:creationId xmlns:p14="http://schemas.microsoft.com/office/powerpoint/2010/main" val="21185472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6303" y="297804"/>
            <a:ext cx="10515600" cy="1325563"/>
          </a:xfrm>
        </p:spPr>
        <p:txBody>
          <a:bodyPr/>
          <a:lstStyle/>
          <a:p>
            <a:r>
              <a:rPr lang="fa-IR" dirty="0"/>
              <a:t>وضعیت سرطان معده در </a:t>
            </a:r>
            <a:r>
              <a:rPr lang="fa-IR" dirty="0" smtClean="0"/>
              <a:t>شاهرود و میامی</a:t>
            </a:r>
            <a:endParaRPr lang="fa-IR"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7349" y="1828108"/>
            <a:ext cx="5943599" cy="4639786"/>
          </a:xfrm>
        </p:spPr>
      </p:pic>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25</a:t>
            </a:fld>
            <a:endParaRPr lang="fa-IR"/>
          </a:p>
        </p:txBody>
      </p:sp>
      <p:sp>
        <p:nvSpPr>
          <p:cNvPr id="9" name="TextBox 8"/>
          <p:cNvSpPr txBox="1"/>
          <p:nvPr/>
        </p:nvSpPr>
        <p:spPr>
          <a:xfrm>
            <a:off x="5307874" y="1990898"/>
            <a:ext cx="6884126" cy="3170099"/>
          </a:xfrm>
          <a:prstGeom prst="rect">
            <a:avLst/>
          </a:prstGeom>
          <a:noFill/>
        </p:spPr>
        <p:txBody>
          <a:bodyPr wrap="square" rtlCol="1">
            <a:spAutoFit/>
          </a:bodyPr>
          <a:lstStyle/>
          <a:p>
            <a:pPr algn="r" rtl="1"/>
            <a:r>
              <a:rPr lang="fa-IR" sz="2000" b="1" dirty="0" smtClean="0">
                <a:cs typeface="B Titr" panose="00000700000000000000" pitchFamily="2" charset="-78"/>
              </a:rPr>
              <a:t>.</a:t>
            </a:r>
          </a:p>
          <a:p>
            <a:pPr algn="r" rtl="1"/>
            <a:endParaRPr lang="fa-IR" sz="2000" b="1" dirty="0">
              <a:cs typeface="B Titr" panose="00000700000000000000" pitchFamily="2" charset="-78"/>
            </a:endParaRPr>
          </a:p>
          <a:p>
            <a:pPr algn="r" rtl="1"/>
            <a:endParaRPr lang="fa-IR" sz="2000" b="1" dirty="0" smtClean="0">
              <a:cs typeface="B Titr" panose="00000700000000000000" pitchFamily="2" charset="-78"/>
            </a:endParaRPr>
          </a:p>
          <a:p>
            <a:pPr algn="r" rtl="1"/>
            <a:endParaRPr lang="fa-IR" sz="2000" b="1" dirty="0">
              <a:cs typeface="B Titr" panose="00000700000000000000" pitchFamily="2" charset="-78"/>
            </a:endParaRPr>
          </a:p>
          <a:p>
            <a:pPr algn="r" rtl="1"/>
            <a:endParaRPr lang="fa-IR" sz="2000" b="1" dirty="0" smtClean="0">
              <a:cs typeface="B Titr" panose="00000700000000000000" pitchFamily="2" charset="-78"/>
            </a:endParaRPr>
          </a:p>
          <a:p>
            <a:pPr algn="r" rtl="1"/>
            <a:endParaRPr lang="fa-IR" sz="2000" b="1" dirty="0">
              <a:cs typeface="B Titr" panose="00000700000000000000" pitchFamily="2" charset="-78"/>
            </a:endParaRPr>
          </a:p>
          <a:p>
            <a:pPr algn="r" rtl="1"/>
            <a:endParaRPr lang="fa-IR" sz="2000" b="1" dirty="0" smtClean="0">
              <a:cs typeface="B Titr" panose="00000700000000000000" pitchFamily="2" charset="-78"/>
            </a:endParaRPr>
          </a:p>
          <a:p>
            <a:pPr algn="r" rtl="1"/>
            <a:endParaRPr lang="fa-IR" sz="2000" b="1" dirty="0">
              <a:cs typeface="B Titr" panose="00000700000000000000" pitchFamily="2" charset="-78"/>
            </a:endParaRPr>
          </a:p>
          <a:p>
            <a:pPr algn="r" rtl="1"/>
            <a:endParaRPr lang="fa-IR" sz="2000" b="1" dirty="0" smtClean="0">
              <a:cs typeface="B Titr" panose="00000700000000000000" pitchFamily="2" charset="-78"/>
            </a:endParaRPr>
          </a:p>
          <a:p>
            <a:pPr algn="r" rtl="1"/>
            <a:endParaRPr lang="fa-IR" sz="2000" b="1" dirty="0">
              <a:cs typeface="B Titr" panose="00000700000000000000" pitchFamily="2" charset="-78"/>
            </a:endParaRPr>
          </a:p>
        </p:txBody>
      </p:sp>
      <p:sp>
        <p:nvSpPr>
          <p:cNvPr id="10" name="Rounded Rectangle 9"/>
          <p:cNvSpPr/>
          <p:nvPr/>
        </p:nvSpPr>
        <p:spPr>
          <a:xfrm>
            <a:off x="5660571" y="3579223"/>
            <a:ext cx="6361611" cy="744583"/>
          </a:xfrm>
          <a:prstGeom prst="roundRect">
            <a:avLst/>
          </a:prstGeom>
          <a:solidFill>
            <a:schemeClr val="bg1">
              <a:lumMod val="50000"/>
            </a:schemeClr>
          </a:solidFill>
          <a:ln>
            <a:noFill/>
          </a:ln>
          <a:effectLst>
            <a:glow rad="228600">
              <a:schemeClr val="accent6">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r>
              <a:rPr lang="fa-IR" b="1" dirty="0">
                <a:cs typeface="B Titr" panose="00000700000000000000" pitchFamily="2" charset="-78"/>
              </a:rPr>
              <a:t>برای هردو جنس در سال 1389از  16.7به 14.2 در هر 100هزار نفر در سال 1401کاهش یافته</a:t>
            </a:r>
          </a:p>
        </p:txBody>
      </p:sp>
      <p:sp>
        <p:nvSpPr>
          <p:cNvPr id="11" name="Rounded Rectangle 10"/>
          <p:cNvSpPr/>
          <p:nvPr/>
        </p:nvSpPr>
        <p:spPr>
          <a:xfrm>
            <a:off x="5660570" y="2207622"/>
            <a:ext cx="6361612" cy="849086"/>
          </a:xfrm>
          <a:prstGeom prst="roundRect">
            <a:avLst/>
          </a:prstGeom>
          <a:solidFill>
            <a:schemeClr val="bg1">
              <a:lumMod val="50000"/>
            </a:schemeClr>
          </a:solidFill>
          <a:ln>
            <a:solidFill>
              <a:srgbClr val="FF0000"/>
            </a:solidFill>
          </a:ln>
          <a:effectLst>
            <a:glow rad="228600">
              <a:schemeClr val="accent2">
                <a:satMod val="175000"/>
                <a:alpha val="40000"/>
              </a:scheme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r>
              <a:rPr lang="fa-IR" b="1" dirty="0" smtClean="0">
                <a:cs typeface="B Titr" panose="00000700000000000000" pitchFamily="2" charset="-78"/>
              </a:rPr>
              <a:t>برای </a:t>
            </a:r>
            <a:r>
              <a:rPr lang="fa-IR" b="1" dirty="0">
                <a:cs typeface="B Titr" panose="00000700000000000000" pitchFamily="2" charset="-78"/>
              </a:rPr>
              <a:t>مردان  از 19.8 در ابتدای دوره به17.4 در هر صد هزار در سال1401رسیده است</a:t>
            </a:r>
            <a:endParaRPr lang="fa-IR" dirty="0"/>
          </a:p>
        </p:txBody>
      </p:sp>
      <p:sp>
        <p:nvSpPr>
          <p:cNvPr id="12" name="Rounded Rectangle 11"/>
          <p:cNvSpPr/>
          <p:nvPr/>
        </p:nvSpPr>
        <p:spPr>
          <a:xfrm>
            <a:off x="5673634" y="4820193"/>
            <a:ext cx="6374675" cy="1045029"/>
          </a:xfrm>
          <a:prstGeom prst="roundRect">
            <a:avLst/>
          </a:prstGeom>
          <a:solidFill>
            <a:schemeClr val="bg1">
              <a:lumMod val="50000"/>
            </a:schemeClr>
          </a:solidFill>
          <a:ln>
            <a:noFill/>
          </a:ln>
          <a:effectLst>
            <a:glow rad="228600">
              <a:srgbClr val="7030A0">
                <a:alpha val="40000"/>
              </a:srgbClr>
            </a:glow>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r>
              <a:rPr lang="fa-IR" b="1" dirty="0">
                <a:cs typeface="B Titr" panose="00000700000000000000" pitchFamily="2" charset="-78"/>
              </a:rPr>
              <a:t>در زنان اگر چه میزان بروز </a:t>
            </a:r>
            <a:r>
              <a:rPr lang="fa-IR" b="1" dirty="0" smtClean="0">
                <a:cs typeface="B Titr" panose="00000700000000000000" pitchFamily="2" charset="-78"/>
              </a:rPr>
              <a:t>از </a:t>
            </a:r>
            <a:r>
              <a:rPr lang="fa-IR" b="1" dirty="0">
                <a:cs typeface="B Titr" panose="00000700000000000000" pitchFamily="2" charset="-78"/>
              </a:rPr>
              <a:t>ابتدای دور تا سال 1401 روند کاهشی را نشان می دهد ولی از نظر آماری معنا دار(</a:t>
            </a:r>
            <a:r>
              <a:rPr lang="en-US" b="1" dirty="0">
                <a:cs typeface="B Titr" panose="00000700000000000000" pitchFamily="2" charset="-78"/>
              </a:rPr>
              <a:t>p=0.15</a:t>
            </a:r>
            <a:r>
              <a:rPr lang="fa-IR" b="1" dirty="0">
                <a:cs typeface="B Titr" panose="00000700000000000000" pitchFamily="2" charset="-78"/>
              </a:rPr>
              <a:t>) نبود.</a:t>
            </a:r>
          </a:p>
        </p:txBody>
      </p:sp>
    </p:spTree>
    <p:extLst>
      <p:ext uri="{BB962C8B-B14F-4D97-AF65-F5344CB8AC3E}">
        <p14:creationId xmlns:p14="http://schemas.microsoft.com/office/powerpoint/2010/main" val="640350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600" dirty="0" smtClean="0"/>
              <a:t>بروز استاندارد در دوره 13 ساله شاهرود و میامی</a:t>
            </a:r>
            <a:endParaRPr lang="fa-IR" sz="3600" dirty="0"/>
          </a:p>
        </p:txBody>
      </p:sp>
      <p:sp>
        <p:nvSpPr>
          <p:cNvPr id="3" name="Content Placeholder 2"/>
          <p:cNvSpPr>
            <a:spLocks noGrp="1"/>
          </p:cNvSpPr>
          <p:nvPr>
            <p:ph idx="1"/>
          </p:nvPr>
        </p:nvSpPr>
        <p:spPr/>
        <p:txBody>
          <a:bodyPr/>
          <a:lstStyle/>
          <a:p>
            <a:pPr>
              <a:lnSpc>
                <a:spcPct val="150000"/>
              </a:lnSpc>
            </a:pPr>
            <a:r>
              <a:rPr lang="fa-IR" dirty="0" smtClean="0"/>
              <a:t>در طول دوره 13 ساله (از سال 1389_1401) میزان بروز استاندارد شده سنی  بر اساس جمعیت استاندارد شده جدید برای هر دو جنس برابر </a:t>
            </a:r>
            <a:r>
              <a:rPr lang="fa-IR" sz="3200" b="1" dirty="0" smtClean="0">
                <a:solidFill>
                  <a:srgbClr val="FF0000"/>
                </a:solidFill>
              </a:rPr>
              <a:t>15.1</a:t>
            </a:r>
            <a:r>
              <a:rPr lang="fa-IR" dirty="0" smtClean="0"/>
              <a:t> در هر صد هزار نفر بود.</a:t>
            </a:r>
          </a:p>
          <a:p>
            <a:pPr>
              <a:lnSpc>
                <a:spcPct val="150000"/>
              </a:lnSpc>
            </a:pPr>
            <a:r>
              <a:rPr lang="fa-IR" dirty="0" smtClean="0"/>
              <a:t>با استفاده از جمعیت استاندارد جدید سازمان جهانی بهداشت </a:t>
            </a:r>
            <a:r>
              <a:rPr lang="fa-IR" b="1" u="sng" dirty="0" smtClean="0"/>
              <a:t>بیشترین</a:t>
            </a:r>
            <a:r>
              <a:rPr lang="fa-IR" dirty="0" smtClean="0"/>
              <a:t> میزان بروز استاندارد شده در کل جمعیت مربوط به سال </a:t>
            </a:r>
            <a:r>
              <a:rPr lang="fa-IR" b="1" dirty="0" smtClean="0">
                <a:solidFill>
                  <a:srgbClr val="FF0000"/>
                </a:solidFill>
              </a:rPr>
              <a:t>1390(24.2در هر صد هزار نفر) </a:t>
            </a:r>
            <a:r>
              <a:rPr lang="fa-IR" dirty="0" smtClean="0"/>
              <a:t>و </a:t>
            </a:r>
            <a:r>
              <a:rPr lang="fa-IR" b="1" u="sng" dirty="0" smtClean="0"/>
              <a:t>کمترین</a:t>
            </a:r>
            <a:r>
              <a:rPr lang="fa-IR" dirty="0" smtClean="0"/>
              <a:t> میزان مربوط به سال </a:t>
            </a:r>
            <a:r>
              <a:rPr lang="fa-IR" b="1" dirty="0" smtClean="0">
                <a:solidFill>
                  <a:srgbClr val="FF0000"/>
                </a:solidFill>
              </a:rPr>
              <a:t>1399(10.5 در هر صد هزار نفر بود).</a:t>
            </a:r>
            <a:endParaRPr lang="fa-IR" b="1" dirty="0">
              <a:solidFill>
                <a:srgbClr val="FF0000"/>
              </a:solidFill>
            </a:endParaRPr>
          </a:p>
        </p:txBody>
      </p:sp>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26</a:t>
            </a:fld>
            <a:endParaRPr lang="fa-IR"/>
          </a:p>
        </p:txBody>
      </p:sp>
    </p:spTree>
    <p:extLst>
      <p:ext uri="{BB962C8B-B14F-4D97-AF65-F5344CB8AC3E}">
        <p14:creationId xmlns:p14="http://schemas.microsoft.com/office/powerpoint/2010/main" val="6955759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0346" y="404681"/>
            <a:ext cx="10515600" cy="1325563"/>
          </a:xfrm>
        </p:spPr>
        <p:txBody>
          <a:bodyPr/>
          <a:lstStyle/>
          <a:p>
            <a:r>
              <a:rPr lang="fa-IR" dirty="0" smtClean="0"/>
              <a:t>میزان بروز اختصاصی سنی در شاهرود و میامی</a:t>
            </a:r>
            <a:endParaRPr lang="fa-IR"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8496" y="1946367"/>
            <a:ext cx="5206910" cy="4428308"/>
          </a:xfrm>
        </p:spPr>
      </p:pic>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27</a:t>
            </a:fld>
            <a:endParaRPr lang="fa-IR"/>
          </a:p>
        </p:txBody>
      </p:sp>
      <p:sp>
        <p:nvSpPr>
          <p:cNvPr id="8" name="TextBox 7"/>
          <p:cNvSpPr txBox="1"/>
          <p:nvPr/>
        </p:nvSpPr>
        <p:spPr>
          <a:xfrm>
            <a:off x="5307874" y="1990898"/>
            <a:ext cx="6884126" cy="3170099"/>
          </a:xfrm>
          <a:prstGeom prst="rect">
            <a:avLst/>
          </a:prstGeom>
          <a:noFill/>
        </p:spPr>
        <p:txBody>
          <a:bodyPr wrap="square" rtlCol="1">
            <a:spAutoFit/>
          </a:bodyPr>
          <a:lstStyle/>
          <a:p>
            <a:pPr algn="r" rtl="1"/>
            <a:r>
              <a:rPr lang="fa-IR" sz="2000" b="1" dirty="0" smtClean="0">
                <a:cs typeface="B Titr" panose="00000700000000000000" pitchFamily="2" charset="-78"/>
              </a:rPr>
              <a:t>.</a:t>
            </a:r>
          </a:p>
          <a:p>
            <a:pPr algn="r" rtl="1"/>
            <a:endParaRPr lang="fa-IR" sz="2000" b="1" dirty="0">
              <a:cs typeface="B Titr" panose="00000700000000000000" pitchFamily="2" charset="-78"/>
            </a:endParaRPr>
          </a:p>
          <a:p>
            <a:pPr algn="r" rtl="1"/>
            <a:endParaRPr lang="fa-IR" sz="2000" b="1" dirty="0" smtClean="0">
              <a:cs typeface="B Titr" panose="00000700000000000000" pitchFamily="2" charset="-78"/>
            </a:endParaRPr>
          </a:p>
          <a:p>
            <a:pPr algn="r" rtl="1"/>
            <a:endParaRPr lang="fa-IR" sz="2000" b="1" dirty="0">
              <a:cs typeface="B Titr" panose="00000700000000000000" pitchFamily="2" charset="-78"/>
            </a:endParaRPr>
          </a:p>
          <a:p>
            <a:pPr algn="r" rtl="1"/>
            <a:endParaRPr lang="fa-IR" sz="2000" b="1" dirty="0" smtClean="0">
              <a:cs typeface="B Titr" panose="00000700000000000000" pitchFamily="2" charset="-78"/>
            </a:endParaRPr>
          </a:p>
          <a:p>
            <a:pPr algn="r" rtl="1"/>
            <a:endParaRPr lang="fa-IR" sz="2000" b="1" dirty="0">
              <a:cs typeface="B Titr" panose="00000700000000000000" pitchFamily="2" charset="-78"/>
            </a:endParaRPr>
          </a:p>
          <a:p>
            <a:pPr algn="r" rtl="1"/>
            <a:endParaRPr lang="fa-IR" sz="2000" b="1" dirty="0" smtClean="0">
              <a:cs typeface="B Titr" panose="00000700000000000000" pitchFamily="2" charset="-78"/>
            </a:endParaRPr>
          </a:p>
          <a:p>
            <a:pPr algn="r" rtl="1"/>
            <a:endParaRPr lang="fa-IR" sz="2000" b="1" dirty="0">
              <a:cs typeface="B Titr" panose="00000700000000000000" pitchFamily="2" charset="-78"/>
            </a:endParaRPr>
          </a:p>
          <a:p>
            <a:pPr algn="r" rtl="1"/>
            <a:endParaRPr lang="fa-IR" sz="2000" b="1" dirty="0" smtClean="0">
              <a:cs typeface="B Titr" panose="00000700000000000000" pitchFamily="2" charset="-78"/>
            </a:endParaRPr>
          </a:p>
          <a:p>
            <a:pPr algn="r" rtl="1"/>
            <a:endParaRPr lang="fa-IR" sz="2000" b="1" dirty="0">
              <a:cs typeface="B Titr" panose="00000700000000000000" pitchFamily="2" charset="-78"/>
            </a:endParaRPr>
          </a:p>
        </p:txBody>
      </p:sp>
      <p:sp>
        <p:nvSpPr>
          <p:cNvPr id="9" name="Rounded Rectangle 8"/>
          <p:cNvSpPr/>
          <p:nvPr/>
        </p:nvSpPr>
        <p:spPr>
          <a:xfrm>
            <a:off x="5725886" y="2037806"/>
            <a:ext cx="6361611" cy="1097280"/>
          </a:xfrm>
          <a:prstGeom prst="roundRect">
            <a:avLst/>
          </a:prstGeom>
          <a:solidFill>
            <a:schemeClr val="bg1">
              <a:lumMod val="50000"/>
            </a:schemeClr>
          </a:solidFill>
          <a:ln>
            <a:solidFill>
              <a:srgbClr val="FF0000"/>
            </a:solidFill>
          </a:ln>
          <a:effectLst>
            <a:glow rad="228600">
              <a:srgbClr val="FF0000">
                <a:alpha val="40000"/>
              </a:srgb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r>
              <a:rPr lang="fa-IR" b="1" dirty="0" smtClean="0">
                <a:cs typeface="B Titr" panose="00000700000000000000" pitchFamily="2" charset="-78"/>
              </a:rPr>
              <a:t>میزان بروز سرطان معده در مردان  تا گروه  سنی 60_64 سال افزایشی بوده وسپس یک روند ثابت تا گروه سنی 70_74 سالگی دارد . وپس از آن روند افزایشی دارد.</a:t>
            </a:r>
            <a:endParaRPr lang="fa-IR" b="1" dirty="0">
              <a:cs typeface="B Titr" panose="00000700000000000000" pitchFamily="2" charset="-78"/>
            </a:endParaRPr>
          </a:p>
        </p:txBody>
      </p:sp>
      <p:sp>
        <p:nvSpPr>
          <p:cNvPr id="10" name="Rounded Rectangle 9"/>
          <p:cNvSpPr/>
          <p:nvPr/>
        </p:nvSpPr>
        <p:spPr>
          <a:xfrm>
            <a:off x="5830389" y="5116285"/>
            <a:ext cx="6361611" cy="788126"/>
          </a:xfrm>
          <a:prstGeom prst="roundRect">
            <a:avLst/>
          </a:prstGeom>
          <a:solidFill>
            <a:schemeClr val="bg1">
              <a:lumMod val="50000"/>
            </a:schemeClr>
          </a:solidFill>
          <a:ln>
            <a:solidFill>
              <a:srgbClr val="00B0F0"/>
            </a:solidFill>
          </a:ln>
          <a:effectLst>
            <a:glow rad="228600">
              <a:schemeClr val="accent1">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r>
              <a:rPr lang="fa-IR" b="1" dirty="0" smtClean="0">
                <a:cs typeface="B Titr" panose="00000700000000000000" pitchFamily="2" charset="-78"/>
              </a:rPr>
              <a:t>میزان بروز سرطان معده درزنان تا گروه  سنی 79_75 سال افزایشی بوده و پس از آن کاهشی میباشد</a:t>
            </a:r>
            <a:endParaRPr lang="fa-IR" b="1" dirty="0">
              <a:cs typeface="B Titr" panose="00000700000000000000" pitchFamily="2" charset="-78"/>
            </a:endParaRPr>
          </a:p>
        </p:txBody>
      </p:sp>
      <p:sp>
        <p:nvSpPr>
          <p:cNvPr id="11" name="Rounded Rectangle 10"/>
          <p:cNvSpPr/>
          <p:nvPr/>
        </p:nvSpPr>
        <p:spPr>
          <a:xfrm>
            <a:off x="5699761" y="3522617"/>
            <a:ext cx="6361611" cy="1097280"/>
          </a:xfrm>
          <a:prstGeom prst="roundRect">
            <a:avLst/>
          </a:prstGeom>
          <a:solidFill>
            <a:schemeClr val="bg1">
              <a:lumMod val="50000"/>
            </a:schemeClr>
          </a:solidFill>
          <a:ln>
            <a:solidFill>
              <a:schemeClr val="accent6">
                <a:lumMod val="60000"/>
                <a:lumOff val="40000"/>
              </a:schemeClr>
            </a:solidFill>
          </a:ln>
          <a:effectLst>
            <a:glow rad="228600">
              <a:schemeClr val="accent6">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a:r>
              <a:rPr lang="fa-IR" b="1" dirty="0" smtClean="0">
                <a:cs typeface="B Titr" panose="00000700000000000000" pitchFamily="2" charset="-78"/>
              </a:rPr>
              <a:t>در مجموع در هر دو جنس میزان بروز سرطان معده تا گروه سنی 80-84 افزایشی بوده</a:t>
            </a:r>
            <a:endParaRPr lang="fa-IR" b="1" dirty="0">
              <a:cs typeface="B Titr" panose="00000700000000000000" pitchFamily="2" charset="-78"/>
            </a:endParaRPr>
          </a:p>
        </p:txBody>
      </p:sp>
    </p:spTree>
    <p:extLst>
      <p:ext uri="{BB962C8B-B14F-4D97-AF65-F5344CB8AC3E}">
        <p14:creationId xmlns:p14="http://schemas.microsoft.com/office/powerpoint/2010/main" val="389232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بحث پایانی در ....شاهرود</a:t>
            </a:r>
            <a:endParaRPr lang="fa-IR" dirty="0"/>
          </a:p>
        </p:txBody>
      </p:sp>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28</a:t>
            </a:fld>
            <a:endParaRPr lang="fa-IR"/>
          </a:p>
        </p:txBody>
      </p:sp>
      <p:sp>
        <p:nvSpPr>
          <p:cNvPr id="7" name="Content Placeholder 6"/>
          <p:cNvSpPr>
            <a:spLocks noGrp="1"/>
          </p:cNvSpPr>
          <p:nvPr>
            <p:ph idx="1"/>
          </p:nvPr>
        </p:nvSpPr>
        <p:spPr>
          <a:xfrm>
            <a:off x="2181497" y="1982379"/>
            <a:ext cx="9067800" cy="859675"/>
          </a:xfrm>
          <a:prstGeom prst="roundRect">
            <a:avLst/>
          </a:prstGeom>
          <a:solidFill>
            <a:schemeClr val="tx1">
              <a:lumMod val="75000"/>
              <a:lumOff val="25000"/>
            </a:schemeClr>
          </a:solidFill>
          <a:ln>
            <a:solidFill>
              <a:srgbClr val="FF0000"/>
            </a:solidFill>
          </a:ln>
          <a:effectLst>
            <a:glow rad="1016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normAutofit lnSpcReduction="10000"/>
          </a:bodyPr>
          <a:lstStyle/>
          <a:p>
            <a:pPr marL="0" indent="0" algn="r" rtl="1">
              <a:buNone/>
            </a:pPr>
            <a:r>
              <a:rPr lang="fa-IR" b="1" dirty="0" smtClean="0">
                <a:cs typeface="B Titr" panose="00000700000000000000" pitchFamily="2" charset="-78"/>
              </a:rPr>
              <a:t>بطور کلی بیشترین میزان بروز سرطان معده  در دهه پنجم  و ششم زندگی مشاهده می شود. </a:t>
            </a:r>
            <a:endParaRPr lang="fa-IR" b="1" dirty="0">
              <a:cs typeface="B Titr" panose="00000700000000000000" pitchFamily="2" charset="-78"/>
            </a:endParaRPr>
          </a:p>
        </p:txBody>
      </p:sp>
      <p:sp>
        <p:nvSpPr>
          <p:cNvPr id="8" name="Content Placeholder 6"/>
          <p:cNvSpPr txBox="1">
            <a:spLocks/>
          </p:cNvSpPr>
          <p:nvPr/>
        </p:nvSpPr>
        <p:spPr>
          <a:xfrm>
            <a:off x="2250175" y="3053657"/>
            <a:ext cx="9067800" cy="1074329"/>
          </a:xfrm>
          <a:prstGeom prst="roundRect">
            <a:avLst/>
          </a:prstGeom>
          <a:solidFill>
            <a:schemeClr val="tx1">
              <a:lumMod val="75000"/>
              <a:lumOff val="25000"/>
            </a:schemeClr>
          </a:solidFill>
          <a:ln w="12700" cap="flat" cmpd="sng" algn="ctr">
            <a:solidFill>
              <a:srgbClr val="FF0000"/>
            </a:solidFill>
            <a:prstDash val="solid"/>
            <a:miter lim="800000"/>
          </a:ln>
          <a:effectLst>
            <a:glow rad="1016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1" anchor="ctr">
            <a:normAutofit/>
          </a:bodyPr>
          <a:lstStyle>
            <a:lvl1pPr marL="457200" indent="-457200" algn="r" defTabSz="914400" rtl="1" eaLnBrk="1" latinLnBrk="0" hangingPunct="1">
              <a:lnSpc>
                <a:spcPct val="90000"/>
              </a:lnSpc>
              <a:spcBef>
                <a:spcPts val="1000"/>
              </a:spcBef>
              <a:buFont typeface="Wingdings" panose="05000000000000000000" pitchFamily="2" charset="2"/>
              <a:buChar char="§"/>
              <a:defRPr sz="2800" kern="1200">
                <a:solidFill>
                  <a:schemeClr val="lt1"/>
                </a:solidFill>
                <a:latin typeface="+mn-lt"/>
                <a:ea typeface="+mn-ea"/>
                <a:cs typeface="+mn-cs"/>
              </a:defRPr>
            </a:lvl1pPr>
            <a:lvl2pPr marL="457200" indent="0" algn="r" defTabSz="914400" rtl="1" eaLnBrk="1" latinLnBrk="0" hangingPunct="1">
              <a:lnSpc>
                <a:spcPct val="90000"/>
              </a:lnSpc>
              <a:spcBef>
                <a:spcPts val="500"/>
              </a:spcBef>
              <a:buFontTx/>
              <a:buNone/>
              <a:defRPr sz="2400" kern="1200">
                <a:solidFill>
                  <a:schemeClr val="lt1"/>
                </a:solidFill>
                <a:latin typeface="+mn-lt"/>
                <a:ea typeface="+mn-ea"/>
                <a:cs typeface="+mn-cs"/>
              </a:defRPr>
            </a:lvl2pPr>
            <a:lvl3pPr marL="914400" indent="0" algn="r" defTabSz="914400" rtl="1" eaLnBrk="1" latinLnBrk="0" hangingPunct="1">
              <a:lnSpc>
                <a:spcPct val="90000"/>
              </a:lnSpc>
              <a:spcBef>
                <a:spcPts val="500"/>
              </a:spcBef>
              <a:buFontTx/>
              <a:buNone/>
              <a:defRPr sz="2000" kern="1200">
                <a:solidFill>
                  <a:schemeClr val="lt1"/>
                </a:solidFill>
                <a:latin typeface="+mn-lt"/>
                <a:ea typeface="+mn-ea"/>
                <a:cs typeface="+mn-cs"/>
              </a:defRPr>
            </a:lvl3pPr>
            <a:lvl4pPr marL="1371600" indent="0" algn="r" defTabSz="914400" rtl="1" eaLnBrk="1" latinLnBrk="0" hangingPunct="1">
              <a:lnSpc>
                <a:spcPct val="90000"/>
              </a:lnSpc>
              <a:spcBef>
                <a:spcPts val="500"/>
              </a:spcBef>
              <a:buFontTx/>
              <a:buNone/>
              <a:defRPr sz="1800" kern="1200">
                <a:solidFill>
                  <a:schemeClr val="lt1"/>
                </a:solidFill>
                <a:latin typeface="+mn-lt"/>
                <a:ea typeface="+mn-ea"/>
                <a:cs typeface="+mn-cs"/>
              </a:defRPr>
            </a:lvl4pPr>
            <a:lvl5pPr marL="1828800" indent="0" algn="r" defTabSz="914400" rtl="1" eaLnBrk="1" latinLnBrk="0" hangingPunct="1">
              <a:lnSpc>
                <a:spcPct val="90000"/>
              </a:lnSpc>
              <a:spcBef>
                <a:spcPts val="500"/>
              </a:spcBef>
              <a:buFontTx/>
              <a:buNone/>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buFont typeface="Wingdings" panose="05000000000000000000" pitchFamily="2" charset="2"/>
              <a:buNone/>
            </a:pPr>
            <a:r>
              <a:rPr lang="fa-IR" b="1" dirty="0" smtClean="0">
                <a:cs typeface="B Titr" panose="00000700000000000000" pitchFamily="2" charset="-78"/>
              </a:rPr>
              <a:t>نسبت خطر سرطان معده در افراد مسن هشت برابر بیشتر از سایر گروه های سنی است.</a:t>
            </a:r>
            <a:endParaRPr lang="fa-IR" b="1" dirty="0">
              <a:cs typeface="B Titr" panose="00000700000000000000" pitchFamily="2" charset="-78"/>
            </a:endParaRPr>
          </a:p>
        </p:txBody>
      </p:sp>
      <p:sp>
        <p:nvSpPr>
          <p:cNvPr id="9" name="Content Placeholder 6"/>
          <p:cNvSpPr txBox="1">
            <a:spLocks/>
          </p:cNvSpPr>
          <p:nvPr/>
        </p:nvSpPr>
        <p:spPr>
          <a:xfrm>
            <a:off x="2235583" y="4346761"/>
            <a:ext cx="9067800" cy="1074329"/>
          </a:xfrm>
          <a:prstGeom prst="roundRect">
            <a:avLst/>
          </a:prstGeom>
          <a:solidFill>
            <a:schemeClr val="tx1">
              <a:lumMod val="75000"/>
              <a:lumOff val="25000"/>
            </a:schemeClr>
          </a:solidFill>
          <a:ln w="12700" cap="flat" cmpd="sng" algn="ctr">
            <a:solidFill>
              <a:srgbClr val="FF0000"/>
            </a:solidFill>
            <a:prstDash val="solid"/>
            <a:miter lim="800000"/>
          </a:ln>
          <a:effectLst>
            <a:glow rad="101600">
              <a:schemeClr val="accent3">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1" anchor="ctr">
            <a:normAutofit/>
          </a:bodyPr>
          <a:lstStyle>
            <a:lvl1pPr marL="457200" indent="-457200" algn="r" defTabSz="914400" rtl="1" eaLnBrk="1" latinLnBrk="0" hangingPunct="1">
              <a:lnSpc>
                <a:spcPct val="90000"/>
              </a:lnSpc>
              <a:spcBef>
                <a:spcPts val="1000"/>
              </a:spcBef>
              <a:buFont typeface="Wingdings" panose="05000000000000000000" pitchFamily="2" charset="2"/>
              <a:buChar char="§"/>
              <a:defRPr sz="2800" kern="1200">
                <a:solidFill>
                  <a:schemeClr val="lt1"/>
                </a:solidFill>
                <a:latin typeface="+mn-lt"/>
                <a:ea typeface="+mn-ea"/>
                <a:cs typeface="+mn-cs"/>
              </a:defRPr>
            </a:lvl1pPr>
            <a:lvl2pPr marL="457200" indent="0" algn="r" defTabSz="914400" rtl="1" eaLnBrk="1" latinLnBrk="0" hangingPunct="1">
              <a:lnSpc>
                <a:spcPct val="90000"/>
              </a:lnSpc>
              <a:spcBef>
                <a:spcPts val="500"/>
              </a:spcBef>
              <a:buFontTx/>
              <a:buNone/>
              <a:defRPr sz="2400" kern="1200">
                <a:solidFill>
                  <a:schemeClr val="lt1"/>
                </a:solidFill>
                <a:latin typeface="+mn-lt"/>
                <a:ea typeface="+mn-ea"/>
                <a:cs typeface="+mn-cs"/>
              </a:defRPr>
            </a:lvl2pPr>
            <a:lvl3pPr marL="914400" indent="0" algn="r" defTabSz="914400" rtl="1" eaLnBrk="1" latinLnBrk="0" hangingPunct="1">
              <a:lnSpc>
                <a:spcPct val="90000"/>
              </a:lnSpc>
              <a:spcBef>
                <a:spcPts val="500"/>
              </a:spcBef>
              <a:buFontTx/>
              <a:buNone/>
              <a:defRPr sz="2000" kern="1200">
                <a:solidFill>
                  <a:schemeClr val="lt1"/>
                </a:solidFill>
                <a:latin typeface="+mn-lt"/>
                <a:ea typeface="+mn-ea"/>
                <a:cs typeface="+mn-cs"/>
              </a:defRPr>
            </a:lvl3pPr>
            <a:lvl4pPr marL="1371600" indent="0" algn="r" defTabSz="914400" rtl="1" eaLnBrk="1" latinLnBrk="0" hangingPunct="1">
              <a:lnSpc>
                <a:spcPct val="90000"/>
              </a:lnSpc>
              <a:spcBef>
                <a:spcPts val="500"/>
              </a:spcBef>
              <a:buFontTx/>
              <a:buNone/>
              <a:defRPr sz="1800" kern="1200">
                <a:solidFill>
                  <a:schemeClr val="lt1"/>
                </a:solidFill>
                <a:latin typeface="+mn-lt"/>
                <a:ea typeface="+mn-ea"/>
                <a:cs typeface="+mn-cs"/>
              </a:defRPr>
            </a:lvl4pPr>
            <a:lvl5pPr marL="1828800" indent="0" algn="r" defTabSz="914400" rtl="1" eaLnBrk="1" latinLnBrk="0" hangingPunct="1">
              <a:lnSpc>
                <a:spcPct val="90000"/>
              </a:lnSpc>
              <a:spcBef>
                <a:spcPts val="500"/>
              </a:spcBef>
              <a:buFontTx/>
              <a:buNone/>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buFont typeface="Wingdings" panose="05000000000000000000" pitchFamily="2" charset="2"/>
              <a:buNone/>
            </a:pPr>
            <a:r>
              <a:rPr lang="fa-IR" b="1" dirty="0" smtClean="0">
                <a:cs typeface="B Titr" panose="00000700000000000000" pitchFamily="2" charset="-78"/>
              </a:rPr>
              <a:t>میزان بروز استاندارد شده سرطان معده روندی نزولی داشته است وبا افزایش سن میزان بروز این سرطان افزایش یافته است.</a:t>
            </a:r>
            <a:endParaRPr lang="fa-IR" b="1" dirty="0">
              <a:cs typeface="B Titr" panose="00000700000000000000" pitchFamily="2" charset="-78"/>
            </a:endParaRPr>
          </a:p>
        </p:txBody>
      </p:sp>
    </p:spTree>
    <p:extLst>
      <p:ext uri="{BB962C8B-B14F-4D97-AF65-F5344CB8AC3E}">
        <p14:creationId xmlns:p14="http://schemas.microsoft.com/office/powerpoint/2010/main" val="412326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منبع</a:t>
            </a:r>
            <a:endParaRPr lang="fa-IR" dirty="0"/>
          </a:p>
        </p:txBody>
      </p:sp>
      <p:sp>
        <p:nvSpPr>
          <p:cNvPr id="3" name="Content Placeholder 2"/>
          <p:cNvSpPr>
            <a:spLocks noGrp="1"/>
          </p:cNvSpPr>
          <p:nvPr>
            <p:ph idx="1"/>
          </p:nvPr>
        </p:nvSpPr>
        <p:spPr>
          <a:xfrm>
            <a:off x="838200" y="1825625"/>
            <a:ext cx="10515600" cy="4351338"/>
          </a:xfrm>
        </p:spPr>
        <p:txBody>
          <a:bodyPr>
            <a:normAutofit fontScale="92500"/>
          </a:bodyPr>
          <a:lstStyle/>
          <a:p>
            <a:pPr marL="0" indent="0" algn="ctr">
              <a:lnSpc>
                <a:spcPct val="200000"/>
              </a:lnSpc>
              <a:buNone/>
            </a:pPr>
            <a:endParaRPr lang="en-US" dirty="0" smtClean="0"/>
          </a:p>
          <a:p>
            <a:pPr algn="ctr">
              <a:lnSpc>
                <a:spcPct val="200000"/>
              </a:lnSpc>
            </a:pPr>
            <a:r>
              <a:rPr lang="en-US" dirty="0" smtClean="0"/>
              <a:t>Globocan 2022</a:t>
            </a:r>
          </a:p>
          <a:p>
            <a:pPr algn="ctr">
              <a:lnSpc>
                <a:spcPct val="200000"/>
              </a:lnSpc>
            </a:pPr>
            <a:r>
              <a:rPr lang="fa-IR" dirty="0"/>
              <a:t>مجله دانشکده پزشکی، دانشگاه </a:t>
            </a:r>
            <a:r>
              <a:rPr lang="fa-IR" dirty="0" smtClean="0"/>
              <a:t>علوم پزشکی تهران،اردیبهشت 1404،دوره83،شماره2،صفحه های 134تا142</a:t>
            </a:r>
            <a:r>
              <a:rPr lang="fa-IR" dirty="0"/>
              <a:t/>
            </a:r>
            <a:br>
              <a:rPr lang="fa-IR" dirty="0"/>
            </a:br>
            <a:endParaRPr lang="fa-IR" dirty="0"/>
          </a:p>
        </p:txBody>
      </p:sp>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29</a:t>
            </a:fld>
            <a:endParaRPr lang="fa-IR"/>
          </a:p>
        </p:txBody>
      </p:sp>
    </p:spTree>
    <p:extLst>
      <p:ext uri="{BB962C8B-B14F-4D97-AF65-F5344CB8AC3E}">
        <p14:creationId xmlns:p14="http://schemas.microsoft.com/office/powerpoint/2010/main" val="20046266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فهرست مطالب</a:t>
            </a:r>
            <a:endParaRPr lang="fa-IR" dirty="0"/>
          </a:p>
        </p:txBody>
      </p:sp>
      <p:sp>
        <p:nvSpPr>
          <p:cNvPr id="3" name="Content Placeholder 2"/>
          <p:cNvSpPr>
            <a:spLocks noGrp="1"/>
          </p:cNvSpPr>
          <p:nvPr>
            <p:ph idx="1"/>
          </p:nvPr>
        </p:nvSpPr>
        <p:spPr>
          <a:xfrm>
            <a:off x="705394" y="1825625"/>
            <a:ext cx="10648406" cy="4351338"/>
          </a:xfrm>
        </p:spPr>
        <p:txBody>
          <a:bodyPr>
            <a:normAutofit/>
          </a:bodyPr>
          <a:lstStyle/>
          <a:p>
            <a:r>
              <a:rPr lang="fa-IR" dirty="0" smtClean="0"/>
              <a:t>تعریف بیماری </a:t>
            </a:r>
          </a:p>
          <a:p>
            <a:r>
              <a:rPr lang="fa-IR" dirty="0" smtClean="0"/>
              <a:t>علایم سرطان معده </a:t>
            </a:r>
          </a:p>
          <a:p>
            <a:r>
              <a:rPr lang="fa-IR" dirty="0" smtClean="0"/>
              <a:t>اپیدمیولوژی توصیفی و تحلیلی در سطح بین المللی</a:t>
            </a:r>
          </a:p>
          <a:p>
            <a:r>
              <a:rPr lang="fa-IR" dirty="0" smtClean="0"/>
              <a:t>انتشار جغرافیایی و میزان ابتلا و مرگ</a:t>
            </a:r>
          </a:p>
          <a:p>
            <a:r>
              <a:rPr lang="fa-IR" dirty="0" smtClean="0"/>
              <a:t>عوامل خطر بیماری</a:t>
            </a:r>
          </a:p>
          <a:p>
            <a:r>
              <a:rPr lang="fa-IR" dirty="0" smtClean="0"/>
              <a:t>اپیدمیولوژی بیماری درایران و شاهرود</a:t>
            </a:r>
          </a:p>
          <a:p>
            <a:r>
              <a:rPr lang="fa-IR" dirty="0" smtClean="0"/>
              <a:t>منبع</a:t>
            </a:r>
          </a:p>
          <a:p>
            <a:endParaRPr lang="fa-IR" dirty="0" smtClean="0"/>
          </a:p>
        </p:txBody>
      </p:sp>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3</a:t>
            </a:fld>
            <a:endParaRPr lang="fa-IR" dirty="0"/>
          </a:p>
        </p:txBody>
      </p:sp>
    </p:spTree>
    <p:extLst>
      <p:ext uri="{BB962C8B-B14F-4D97-AF65-F5344CB8AC3E}">
        <p14:creationId xmlns:p14="http://schemas.microsoft.com/office/powerpoint/2010/main" val="24188066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0140" y="156753"/>
            <a:ext cx="10986797" cy="6152606"/>
          </a:xfrm>
        </p:spPr>
      </p:pic>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30</a:t>
            </a:fld>
            <a:endParaRPr lang="fa-IR"/>
          </a:p>
        </p:txBody>
      </p:sp>
    </p:spTree>
    <p:extLst>
      <p:ext uri="{BB962C8B-B14F-4D97-AF65-F5344CB8AC3E}">
        <p14:creationId xmlns:p14="http://schemas.microsoft.com/office/powerpoint/2010/main" val="10985924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31</a:t>
            </a:fld>
            <a:endParaRPr lang="fa-IR"/>
          </a:p>
        </p:txBody>
      </p:sp>
    </p:spTree>
    <p:extLst>
      <p:ext uri="{BB962C8B-B14F-4D97-AF65-F5344CB8AC3E}">
        <p14:creationId xmlns:p14="http://schemas.microsoft.com/office/powerpoint/2010/main" val="27365113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a:p>
        </p:txBody>
      </p:sp>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32</a:t>
            </a:fld>
            <a:endParaRPr lang="fa-IR"/>
          </a:p>
        </p:txBody>
      </p:sp>
    </p:spTree>
    <p:extLst>
      <p:ext uri="{BB962C8B-B14F-4D97-AF65-F5344CB8AC3E}">
        <p14:creationId xmlns:p14="http://schemas.microsoft.com/office/powerpoint/2010/main" val="37180460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تعریف بیماری و شکل </a:t>
            </a:r>
            <a:r>
              <a:rPr lang="fa-IR" dirty="0" smtClean="0"/>
              <a:t>بالینی</a:t>
            </a:r>
            <a:endParaRPr lang="fa-IR" dirty="0"/>
          </a:p>
        </p:txBody>
      </p:sp>
      <p:sp>
        <p:nvSpPr>
          <p:cNvPr id="3" name="Content Placeholder 2"/>
          <p:cNvSpPr>
            <a:spLocks noGrp="1"/>
          </p:cNvSpPr>
          <p:nvPr>
            <p:ph idx="1"/>
          </p:nvPr>
        </p:nvSpPr>
        <p:spPr/>
        <p:txBody>
          <a:bodyPr/>
          <a:lstStyle/>
          <a:p>
            <a:pPr marL="457200" indent="-457200">
              <a:lnSpc>
                <a:spcPct val="150000"/>
              </a:lnSpc>
              <a:buFont typeface="Arial" panose="020B0604020202020204" pitchFamily="34" charset="0"/>
              <a:buChar char="•"/>
            </a:pPr>
            <a:r>
              <a:rPr lang="fa-IR" b="1" dirty="0" smtClean="0"/>
              <a:t>سرطان معده بیماری بدخیمی است که از معده شروع می شود.سلول های سرطانی معده در ابتدا به لایه  مخاطی معده محدود بوده وپس از پیشرفت کردن به سایر لایه های معده نفوذ می کنند.</a:t>
            </a:r>
          </a:p>
          <a:p>
            <a:pPr marL="457200" indent="-457200">
              <a:lnSpc>
                <a:spcPct val="150000"/>
              </a:lnSpc>
              <a:buFont typeface="Arial" panose="020B0604020202020204" pitchFamily="34" charset="0"/>
              <a:buChar char="•"/>
            </a:pPr>
            <a:r>
              <a:rPr lang="fa-IR" b="1" dirty="0" smtClean="0"/>
              <a:t>اگر در زمان تشخیص بیماری به لایه ی مخاطی و زیر مخاطی محدود باشد به عنوان </a:t>
            </a:r>
            <a:r>
              <a:rPr lang="fa-IR" b="1" u="sng" dirty="0" smtClean="0">
                <a:solidFill>
                  <a:srgbClr val="FF0000"/>
                </a:solidFill>
              </a:rPr>
              <a:t>سرطان اولیه </a:t>
            </a:r>
            <a:r>
              <a:rPr lang="fa-IR" b="1" dirty="0" smtClean="0"/>
              <a:t>و در صورت نفوذ به لایه ی عضلانی و پس از آن </a:t>
            </a:r>
            <a:r>
              <a:rPr lang="fa-IR" b="1" u="sng" dirty="0" smtClean="0">
                <a:solidFill>
                  <a:srgbClr val="FF0000"/>
                </a:solidFill>
              </a:rPr>
              <a:t>سرطان پیشرفته ی معده </a:t>
            </a:r>
            <a:r>
              <a:rPr lang="fa-IR" b="1" dirty="0" smtClean="0"/>
              <a:t>نامیده می شود.</a:t>
            </a:r>
            <a:endParaRPr lang="fa-IR" b="1" dirty="0"/>
          </a:p>
        </p:txBody>
      </p:sp>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dirty="0" smtClean="0"/>
              <a:t>hamidi.maruf@yahoo.com</a:t>
            </a:r>
            <a:endParaRPr lang="fa-IR" dirty="0"/>
          </a:p>
        </p:txBody>
      </p:sp>
      <p:sp>
        <p:nvSpPr>
          <p:cNvPr id="6" name="Slide Number Placeholder 5"/>
          <p:cNvSpPr>
            <a:spLocks noGrp="1"/>
          </p:cNvSpPr>
          <p:nvPr>
            <p:ph type="sldNum" sz="quarter" idx="12"/>
          </p:nvPr>
        </p:nvSpPr>
        <p:spPr/>
        <p:txBody>
          <a:bodyPr/>
          <a:lstStyle/>
          <a:p>
            <a:fld id="{BC946DC0-856B-4800-8C80-33B341EC9450}" type="slidenum">
              <a:rPr lang="fa-IR" smtClean="0"/>
              <a:t>4</a:t>
            </a:fld>
            <a:endParaRPr lang="fa-IR"/>
          </a:p>
        </p:txBody>
      </p:sp>
    </p:spTree>
    <p:extLst>
      <p:ext uri="{BB962C8B-B14F-4D97-AF65-F5344CB8AC3E}">
        <p14:creationId xmlns:p14="http://schemas.microsoft.com/office/powerpoint/2010/main" val="227689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208" y="404682"/>
            <a:ext cx="10515600" cy="1325563"/>
          </a:xfrm>
        </p:spPr>
        <p:txBody>
          <a:bodyPr/>
          <a:lstStyle/>
          <a:p>
            <a:r>
              <a:rPr lang="fa-IR" dirty="0" smtClean="0"/>
              <a:t>انواع مختلف سرطان های معده</a:t>
            </a:r>
            <a:endParaRPr lang="fa-IR" dirty="0"/>
          </a:p>
        </p:txBody>
      </p:sp>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5</a:t>
            </a:fld>
            <a:endParaRPr lang="fa-IR"/>
          </a:p>
        </p:txBody>
      </p:sp>
      <p:sp>
        <p:nvSpPr>
          <p:cNvPr id="8" name="Left Arrow 7"/>
          <p:cNvSpPr/>
          <p:nvPr/>
        </p:nvSpPr>
        <p:spPr>
          <a:xfrm>
            <a:off x="7903028" y="2103121"/>
            <a:ext cx="3161211" cy="1031966"/>
          </a:xfrm>
          <a:prstGeom prst="leftArrow">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1" anchor="ctr"/>
          <a:lstStyle/>
          <a:p>
            <a:pPr marL="457200" lvl="0" indent="-457200" algn="r" rtl="1">
              <a:lnSpc>
                <a:spcPct val="90000"/>
              </a:lnSpc>
              <a:spcBef>
                <a:spcPts val="1000"/>
              </a:spcBef>
              <a:buFont typeface="Wingdings" panose="05000000000000000000" pitchFamily="2" charset="2"/>
              <a:buChar char="§"/>
            </a:pPr>
            <a:r>
              <a:rPr lang="fa-IR" sz="2800" b="1" dirty="0">
                <a:solidFill>
                  <a:prstClr val="black"/>
                </a:solidFill>
                <a:cs typeface="B Nazanin" panose="00000400000000000000" pitchFamily="2" charset="-78"/>
              </a:rPr>
              <a:t>آدنوکارسینوماها</a:t>
            </a:r>
          </a:p>
        </p:txBody>
      </p:sp>
      <p:sp>
        <p:nvSpPr>
          <p:cNvPr id="20" name="Rounded Rectangle 19"/>
          <p:cNvSpPr/>
          <p:nvPr/>
        </p:nvSpPr>
        <p:spPr>
          <a:xfrm>
            <a:off x="1789611" y="1894115"/>
            <a:ext cx="6008915" cy="1384662"/>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rtlCol="1" anchor="ctr"/>
          <a:lstStyle/>
          <a:p>
            <a:pPr marL="514350" indent="-514350" algn="ctr" rtl="1">
              <a:lnSpc>
                <a:spcPct val="150000"/>
              </a:lnSpc>
              <a:buFont typeface="+mj-lt"/>
              <a:buAutoNum type="arabicPeriod"/>
            </a:pPr>
            <a:r>
              <a:rPr lang="fa-IR" sz="3200" b="1" dirty="0" smtClean="0"/>
              <a:t>نوع روده ای(اپیدمیک)</a:t>
            </a:r>
          </a:p>
          <a:p>
            <a:pPr marL="514350" indent="-514350" algn="ctr" rtl="1">
              <a:lnSpc>
                <a:spcPct val="150000"/>
              </a:lnSpc>
              <a:buFont typeface="+mj-lt"/>
              <a:buAutoNum type="arabicPeriod"/>
            </a:pPr>
            <a:r>
              <a:rPr lang="fa-IR" sz="3200" b="1" dirty="0" smtClean="0"/>
              <a:t>نوع منتشر(اندمیک)</a:t>
            </a:r>
            <a:endParaRPr lang="fa-IR" sz="3200" b="1" dirty="0"/>
          </a:p>
        </p:txBody>
      </p:sp>
      <p:sp>
        <p:nvSpPr>
          <p:cNvPr id="24" name="Rounded Rectangle 23"/>
          <p:cNvSpPr/>
          <p:nvPr/>
        </p:nvSpPr>
        <p:spPr>
          <a:xfrm>
            <a:off x="1750423" y="3435531"/>
            <a:ext cx="6096003" cy="1345474"/>
          </a:xfrm>
          <a:prstGeom prst="roundRect">
            <a:avLst/>
          </a:prstGeom>
          <a:ln w="57150">
            <a:solidFill>
              <a:schemeClr val="accent6">
                <a:lumMod val="5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rtlCol="1" anchor="ctr"/>
          <a:lstStyle/>
          <a:p>
            <a:pPr marL="514350" indent="-514350" algn="ctr" rtl="1">
              <a:lnSpc>
                <a:spcPct val="150000"/>
              </a:lnSpc>
              <a:buFont typeface="+mj-lt"/>
              <a:buAutoNum type="arabicPeriod"/>
            </a:pPr>
            <a:r>
              <a:rPr lang="fa-IR" sz="2800" b="1" dirty="0" smtClean="0"/>
              <a:t>حدود 2-7درصد همه تومور های معده را تشکیل می دهند.</a:t>
            </a:r>
            <a:endParaRPr lang="fa-IR" sz="2800" b="1" dirty="0"/>
          </a:p>
        </p:txBody>
      </p:sp>
      <p:sp>
        <p:nvSpPr>
          <p:cNvPr id="25" name="Content Placeholder 20"/>
          <p:cNvSpPr txBox="1">
            <a:spLocks/>
          </p:cNvSpPr>
          <p:nvPr/>
        </p:nvSpPr>
        <p:spPr>
          <a:xfrm>
            <a:off x="7811589" y="4969422"/>
            <a:ext cx="3370217" cy="1052555"/>
          </a:xfrm>
          <a:prstGeom prst="leftArrow">
            <a:avLst/>
          </a:prstGeom>
          <a:solidFill>
            <a:schemeClr val="bg2"/>
          </a:solidFill>
          <a:ln w="6350" cap="flat" cmpd="sng" algn="ctr">
            <a:no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91440" tIns="45720" rIns="91440" bIns="45720" numCol="1" spcCol="0" rtlCol="1" fromWordArt="0" anchor="ctr" anchorCtr="0" forceAA="0" compatLnSpc="1">
            <a:prstTxWarp prst="textNoShape">
              <a:avLst/>
            </a:prstTxWarp>
            <a:noAutofit/>
          </a:bodyPr>
          <a:lstStyle>
            <a:lvl1pPr marL="457200" indent="-457200" algn="r" defTabSz="914400" rtl="1" eaLnBrk="1" latinLnBrk="0" hangingPunct="1">
              <a:lnSpc>
                <a:spcPct val="90000"/>
              </a:lnSpc>
              <a:spcBef>
                <a:spcPts val="1000"/>
              </a:spcBef>
              <a:buFont typeface="Wingdings" panose="05000000000000000000" pitchFamily="2" charset="2"/>
              <a:buChar char="§"/>
              <a:defRPr sz="2800" kern="1200">
                <a:solidFill>
                  <a:schemeClr val="dk1"/>
                </a:solidFill>
                <a:latin typeface="+mn-lt"/>
                <a:ea typeface="+mn-ea"/>
                <a:cs typeface="+mn-cs"/>
              </a:defRPr>
            </a:lvl1pPr>
            <a:lvl2pPr marL="457200" indent="0" algn="r" defTabSz="914400" rtl="1" eaLnBrk="1" latinLnBrk="0" hangingPunct="1">
              <a:lnSpc>
                <a:spcPct val="90000"/>
              </a:lnSpc>
              <a:spcBef>
                <a:spcPts val="500"/>
              </a:spcBef>
              <a:buFontTx/>
              <a:buNone/>
              <a:defRPr sz="2400" kern="1200">
                <a:solidFill>
                  <a:schemeClr val="dk1"/>
                </a:solidFill>
                <a:latin typeface="+mn-lt"/>
                <a:ea typeface="+mn-ea"/>
                <a:cs typeface="+mn-cs"/>
              </a:defRPr>
            </a:lvl2pPr>
            <a:lvl3pPr marL="914400" indent="0" algn="r" defTabSz="914400" rtl="1" eaLnBrk="1" latinLnBrk="0" hangingPunct="1">
              <a:lnSpc>
                <a:spcPct val="90000"/>
              </a:lnSpc>
              <a:spcBef>
                <a:spcPts val="500"/>
              </a:spcBef>
              <a:buFontTx/>
              <a:buNone/>
              <a:defRPr sz="2000" kern="1200">
                <a:solidFill>
                  <a:schemeClr val="dk1"/>
                </a:solidFill>
                <a:latin typeface="+mn-lt"/>
                <a:ea typeface="+mn-ea"/>
                <a:cs typeface="+mn-cs"/>
              </a:defRPr>
            </a:lvl3pPr>
            <a:lvl4pPr marL="1371600" indent="0" algn="r" defTabSz="914400" rtl="1" eaLnBrk="1" latinLnBrk="0" hangingPunct="1">
              <a:lnSpc>
                <a:spcPct val="90000"/>
              </a:lnSpc>
              <a:spcBef>
                <a:spcPts val="500"/>
              </a:spcBef>
              <a:buFontTx/>
              <a:buNone/>
              <a:defRPr sz="1800" kern="1200">
                <a:solidFill>
                  <a:schemeClr val="dk1"/>
                </a:solidFill>
                <a:latin typeface="+mn-lt"/>
                <a:ea typeface="+mn-ea"/>
                <a:cs typeface="+mn-cs"/>
              </a:defRPr>
            </a:lvl4pPr>
            <a:lvl5pPr marL="1828800" indent="0" algn="r" defTabSz="914400" rtl="1" eaLnBrk="1" latinLnBrk="0" hangingPunct="1">
              <a:lnSpc>
                <a:spcPct val="90000"/>
              </a:lnSpc>
              <a:spcBef>
                <a:spcPts val="500"/>
              </a:spcBef>
              <a:buFontTx/>
              <a:buNone/>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r>
              <a:rPr lang="fa-IR" b="1" dirty="0" smtClean="0">
                <a:solidFill>
                  <a:prstClr val="black"/>
                </a:solidFill>
                <a:cs typeface="B Nazanin" panose="00000400000000000000" pitchFamily="2" charset="-78"/>
              </a:rPr>
              <a:t>سایر تومور های نادر</a:t>
            </a:r>
            <a:endParaRPr lang="fa-IR" b="1" dirty="0">
              <a:solidFill>
                <a:prstClr val="black"/>
              </a:solidFill>
              <a:cs typeface="B Nazanin" panose="00000400000000000000" pitchFamily="2" charset="-78"/>
            </a:endParaRPr>
          </a:p>
        </p:txBody>
      </p:sp>
      <p:sp>
        <p:nvSpPr>
          <p:cNvPr id="27" name="Rounded Rectangle 26"/>
          <p:cNvSpPr/>
          <p:nvPr/>
        </p:nvSpPr>
        <p:spPr>
          <a:xfrm>
            <a:off x="1737361" y="4929052"/>
            <a:ext cx="6065522" cy="1219199"/>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rtlCol="1" anchor="ctr"/>
          <a:lstStyle/>
          <a:p>
            <a:pPr marL="514350" indent="-514350" algn="ctr" rtl="1">
              <a:lnSpc>
                <a:spcPct val="150000"/>
              </a:lnSpc>
              <a:buFont typeface="+mj-lt"/>
              <a:buAutoNum type="arabicPeriod"/>
            </a:pPr>
            <a:r>
              <a:rPr lang="fa-IR" sz="2400" b="1" dirty="0" smtClean="0"/>
              <a:t>شامل تومورهایی مانند آدنواسکواموس،اسکواموس و کارسینوماهای افتراق نیافته هستند</a:t>
            </a:r>
            <a:endParaRPr lang="fa-IR" sz="2400" b="1" dirty="0"/>
          </a:p>
        </p:txBody>
      </p:sp>
      <p:sp>
        <p:nvSpPr>
          <p:cNvPr id="13" name="Left Arrow 12"/>
          <p:cNvSpPr/>
          <p:nvPr/>
        </p:nvSpPr>
        <p:spPr>
          <a:xfrm>
            <a:off x="7990114" y="3509556"/>
            <a:ext cx="3161211" cy="1031966"/>
          </a:xfrm>
          <a:prstGeom prst="leftArrow">
            <a:avLst/>
          </a:prstGeom>
          <a:solidFill>
            <a:schemeClr val="bg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1" anchor="ctr"/>
          <a:lstStyle/>
          <a:p>
            <a:pPr marL="457200" lvl="0" indent="-457200" algn="r" rtl="1">
              <a:lnSpc>
                <a:spcPct val="90000"/>
              </a:lnSpc>
              <a:spcBef>
                <a:spcPts val="1000"/>
              </a:spcBef>
              <a:buFont typeface="Wingdings" panose="05000000000000000000" pitchFamily="2" charset="2"/>
              <a:buChar char="§"/>
            </a:pPr>
            <a:r>
              <a:rPr lang="fa-IR" sz="2800" b="1" dirty="0" smtClean="0">
                <a:solidFill>
                  <a:prstClr val="black"/>
                </a:solidFill>
                <a:cs typeface="B Nazanin" panose="00000400000000000000" pitchFamily="2" charset="-78"/>
              </a:rPr>
              <a:t>لنفوم های معده</a:t>
            </a:r>
            <a:endParaRPr lang="fa-IR" sz="2800" b="1" dirty="0">
              <a:solidFill>
                <a:prstClr val="black"/>
              </a:solidFill>
              <a:cs typeface="B Nazanin" panose="00000400000000000000" pitchFamily="2" charset="-78"/>
            </a:endParaRPr>
          </a:p>
        </p:txBody>
      </p:sp>
    </p:spTree>
    <p:extLst>
      <p:ext uri="{BB962C8B-B14F-4D97-AF65-F5344CB8AC3E}">
        <p14:creationId xmlns:p14="http://schemas.microsoft.com/office/powerpoint/2010/main" val="4185437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ppt_x"/>
                                          </p:val>
                                        </p:tav>
                                        <p:tav tm="100000">
                                          <p:val>
                                            <p:strVal val="#ppt_x"/>
                                          </p:val>
                                        </p:tav>
                                      </p:tavLst>
                                    </p:anim>
                                    <p:anim calcmode="lin" valueType="num">
                                      <p:cBhvr additive="base">
                                        <p:cTn id="2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barn(inVertical)">
                                      <p:cBhvr>
                                        <p:cTn id="31" dur="500"/>
                                        <p:tgtEl>
                                          <p:spTgt spid="2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wipe(down)">
                                      <p:cBhvr>
                                        <p:cTn id="3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0" grpId="0" animBg="1"/>
      <p:bldP spid="24" grpId="0" animBg="1"/>
      <p:bldP spid="25" grpId="0" animBg="1"/>
      <p:bldP spid="27"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علایم سرطان معده</a:t>
            </a:r>
            <a:endParaRPr lang="fa-IR" dirty="0"/>
          </a:p>
        </p:txBody>
      </p:sp>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6</a:t>
            </a:fld>
            <a:endParaRPr lang="fa-IR"/>
          </a:p>
        </p:txBody>
      </p:sp>
      <p:pic>
        <p:nvPicPr>
          <p:cNvPr id="12" name="Content Placeholder 1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90503" y="1734674"/>
            <a:ext cx="7733211" cy="4705316"/>
          </a:xfrm>
        </p:spPr>
      </p:pic>
      <p:sp>
        <p:nvSpPr>
          <p:cNvPr id="13" name="TextBox 12"/>
          <p:cNvSpPr txBox="1"/>
          <p:nvPr/>
        </p:nvSpPr>
        <p:spPr>
          <a:xfrm>
            <a:off x="3291840" y="1763486"/>
            <a:ext cx="6152606" cy="600891"/>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1">
            <a:spAutoFit/>
          </a:bodyPr>
          <a:lstStyle/>
          <a:p>
            <a:endParaRPr lang="fa-IR" dirty="0"/>
          </a:p>
        </p:txBody>
      </p:sp>
    </p:spTree>
    <p:extLst>
      <p:ext uri="{BB962C8B-B14F-4D97-AF65-F5344CB8AC3E}">
        <p14:creationId xmlns:p14="http://schemas.microsoft.com/office/powerpoint/2010/main" val="17746568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تشخیص سرطان معده</a:t>
            </a:r>
            <a:endParaRPr lang="fa-IR"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184273910"/>
              </p:ext>
            </p:extLst>
          </p:nvPr>
        </p:nvGraphicFramePr>
        <p:xfrm>
          <a:off x="838199" y="1825625"/>
          <a:ext cx="1076161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7</a:t>
            </a:fld>
            <a:endParaRPr lang="fa-IR"/>
          </a:p>
        </p:txBody>
      </p:sp>
      <p:sp>
        <p:nvSpPr>
          <p:cNvPr id="11" name="Rounded Rectangle 10"/>
          <p:cNvSpPr/>
          <p:nvPr/>
        </p:nvSpPr>
        <p:spPr>
          <a:xfrm>
            <a:off x="1031965" y="2246813"/>
            <a:ext cx="8229599" cy="1489164"/>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rtlCol="1" anchor="ctr"/>
          <a:lstStyle/>
          <a:p>
            <a:pPr marL="514350" indent="-514350" algn="r" rtl="1">
              <a:lnSpc>
                <a:spcPct val="150000"/>
              </a:lnSpc>
              <a:buFont typeface="+mj-lt"/>
              <a:buAutoNum type="arabicPeriod"/>
            </a:pPr>
            <a:r>
              <a:rPr lang="fa-IR" sz="2400" b="1" dirty="0" smtClean="0">
                <a:solidFill>
                  <a:schemeClr val="tx1"/>
                </a:solidFill>
              </a:rPr>
              <a:t>معاینه های بالینی و شرح حال_شامل ارزیابی عادت ها و وضع سلامت بیمار و انجام معاینه های بالینی</a:t>
            </a:r>
          </a:p>
        </p:txBody>
      </p:sp>
      <p:sp>
        <p:nvSpPr>
          <p:cNvPr id="12" name="Rounded Rectangle 11"/>
          <p:cNvSpPr/>
          <p:nvPr/>
        </p:nvSpPr>
        <p:spPr>
          <a:xfrm>
            <a:off x="988422" y="4123510"/>
            <a:ext cx="8229599" cy="1598021"/>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lnRef>
          <a:fillRef idx="1">
            <a:schemeClr val="lt1"/>
          </a:fillRef>
          <a:effectRef idx="0">
            <a:schemeClr val="dk1"/>
          </a:effectRef>
          <a:fontRef idx="minor">
            <a:schemeClr val="dk1"/>
          </a:fontRef>
        </p:style>
        <p:txBody>
          <a:bodyPr rtlCol="1" anchor="ctr"/>
          <a:lstStyle/>
          <a:p>
            <a:pPr marL="514350" indent="-514350" algn="r" rtl="1">
              <a:lnSpc>
                <a:spcPct val="150000"/>
              </a:lnSpc>
              <a:buFont typeface="+mj-lt"/>
              <a:buAutoNum type="arabicPeriod"/>
            </a:pPr>
            <a:r>
              <a:rPr lang="fa-IR" sz="2400" b="1" dirty="0" smtClean="0">
                <a:solidFill>
                  <a:schemeClr val="tx1"/>
                </a:solidFill>
              </a:rPr>
              <a:t>بررسی های پاراکلینیکی شامل شمارش کامل سلول های خون و اندازه گیری مقدار هموگلوبین خون،آزمایش گایاک یا بررسی وجود خون مخفی در مدفوع،اندوسکوپی فوقانی و بیوپسی و.......</a:t>
            </a:r>
          </a:p>
        </p:txBody>
      </p:sp>
      <p:sp>
        <p:nvSpPr>
          <p:cNvPr id="14" name="Content Placeholder 20"/>
          <p:cNvSpPr txBox="1">
            <a:spLocks/>
          </p:cNvSpPr>
          <p:nvPr/>
        </p:nvSpPr>
        <p:spPr>
          <a:xfrm>
            <a:off x="9300755" y="2413454"/>
            <a:ext cx="2747554" cy="1204958"/>
          </a:xfrm>
          <a:prstGeom prst="leftArrow">
            <a:avLst/>
          </a:prstGeom>
          <a:solidFill>
            <a:schemeClr val="bg2"/>
          </a:solidFill>
          <a:ln w="6350" cap="flat" cmpd="sng" algn="ctr">
            <a:no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91440" tIns="45720" rIns="91440" bIns="45720" numCol="1" spcCol="0" rtlCol="1" fromWordArt="0" anchor="ctr" anchorCtr="0" forceAA="0" compatLnSpc="1">
            <a:prstTxWarp prst="textNoShape">
              <a:avLst/>
            </a:prstTxWarp>
            <a:noAutofit/>
          </a:bodyPr>
          <a:lstStyle>
            <a:lvl1pPr marL="457200" indent="-457200" algn="r" defTabSz="914400" rtl="1" eaLnBrk="1" latinLnBrk="0" hangingPunct="1">
              <a:lnSpc>
                <a:spcPct val="90000"/>
              </a:lnSpc>
              <a:spcBef>
                <a:spcPts val="1000"/>
              </a:spcBef>
              <a:buFont typeface="Wingdings" panose="05000000000000000000" pitchFamily="2" charset="2"/>
              <a:buChar char="§"/>
              <a:defRPr sz="2800" kern="1200">
                <a:solidFill>
                  <a:schemeClr val="dk1"/>
                </a:solidFill>
                <a:latin typeface="+mn-lt"/>
                <a:ea typeface="+mn-ea"/>
                <a:cs typeface="+mn-cs"/>
              </a:defRPr>
            </a:lvl1pPr>
            <a:lvl2pPr marL="457200" indent="0" algn="r" defTabSz="914400" rtl="1" eaLnBrk="1" latinLnBrk="0" hangingPunct="1">
              <a:lnSpc>
                <a:spcPct val="90000"/>
              </a:lnSpc>
              <a:spcBef>
                <a:spcPts val="500"/>
              </a:spcBef>
              <a:buFontTx/>
              <a:buNone/>
              <a:defRPr sz="2400" kern="1200">
                <a:solidFill>
                  <a:schemeClr val="dk1"/>
                </a:solidFill>
                <a:latin typeface="+mn-lt"/>
                <a:ea typeface="+mn-ea"/>
                <a:cs typeface="+mn-cs"/>
              </a:defRPr>
            </a:lvl2pPr>
            <a:lvl3pPr marL="914400" indent="0" algn="r" defTabSz="914400" rtl="1" eaLnBrk="1" latinLnBrk="0" hangingPunct="1">
              <a:lnSpc>
                <a:spcPct val="90000"/>
              </a:lnSpc>
              <a:spcBef>
                <a:spcPts val="500"/>
              </a:spcBef>
              <a:buFontTx/>
              <a:buNone/>
              <a:defRPr sz="2000" kern="1200">
                <a:solidFill>
                  <a:schemeClr val="dk1"/>
                </a:solidFill>
                <a:latin typeface="+mn-lt"/>
                <a:ea typeface="+mn-ea"/>
                <a:cs typeface="+mn-cs"/>
              </a:defRPr>
            </a:lvl3pPr>
            <a:lvl4pPr marL="1371600" indent="0" algn="r" defTabSz="914400" rtl="1" eaLnBrk="1" latinLnBrk="0" hangingPunct="1">
              <a:lnSpc>
                <a:spcPct val="90000"/>
              </a:lnSpc>
              <a:spcBef>
                <a:spcPts val="500"/>
              </a:spcBef>
              <a:buFontTx/>
              <a:buNone/>
              <a:defRPr sz="1800" kern="1200">
                <a:solidFill>
                  <a:schemeClr val="dk1"/>
                </a:solidFill>
                <a:latin typeface="+mn-lt"/>
                <a:ea typeface="+mn-ea"/>
                <a:cs typeface="+mn-cs"/>
              </a:defRPr>
            </a:lvl4pPr>
            <a:lvl5pPr marL="1828800" indent="0" algn="r" defTabSz="914400" rtl="1" eaLnBrk="1" latinLnBrk="0" hangingPunct="1">
              <a:lnSpc>
                <a:spcPct val="90000"/>
              </a:lnSpc>
              <a:spcBef>
                <a:spcPts val="500"/>
              </a:spcBef>
              <a:buFontTx/>
              <a:buNone/>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r>
              <a:rPr lang="fa-IR" b="1" dirty="0" smtClean="0">
                <a:solidFill>
                  <a:prstClr val="black"/>
                </a:solidFill>
                <a:cs typeface="B Nazanin" panose="00000400000000000000" pitchFamily="2" charset="-78"/>
              </a:rPr>
              <a:t>الف</a:t>
            </a:r>
            <a:endParaRPr lang="fa-IR" b="1" dirty="0">
              <a:solidFill>
                <a:prstClr val="black"/>
              </a:solidFill>
              <a:cs typeface="B Nazanin" panose="00000400000000000000" pitchFamily="2" charset="-78"/>
            </a:endParaRPr>
          </a:p>
        </p:txBody>
      </p:sp>
      <p:sp>
        <p:nvSpPr>
          <p:cNvPr id="15" name="Content Placeholder 20"/>
          <p:cNvSpPr txBox="1">
            <a:spLocks/>
          </p:cNvSpPr>
          <p:nvPr/>
        </p:nvSpPr>
        <p:spPr>
          <a:xfrm>
            <a:off x="9322527" y="4237899"/>
            <a:ext cx="2747554" cy="1204958"/>
          </a:xfrm>
          <a:prstGeom prst="leftArrow">
            <a:avLst/>
          </a:prstGeom>
          <a:solidFill>
            <a:schemeClr val="bg2"/>
          </a:solidFill>
          <a:ln w="6350" cap="flat" cmpd="sng" algn="ctr">
            <a:noFill/>
            <a:prstDash val="solid"/>
            <a:miter lim="800000"/>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91440" tIns="45720" rIns="91440" bIns="45720" numCol="1" spcCol="0" rtlCol="1" fromWordArt="0" anchor="ctr" anchorCtr="0" forceAA="0" compatLnSpc="1">
            <a:prstTxWarp prst="textNoShape">
              <a:avLst/>
            </a:prstTxWarp>
            <a:noAutofit/>
          </a:bodyPr>
          <a:lstStyle>
            <a:lvl1pPr marL="457200" indent="-457200" algn="r" defTabSz="914400" rtl="1" eaLnBrk="1" latinLnBrk="0" hangingPunct="1">
              <a:lnSpc>
                <a:spcPct val="90000"/>
              </a:lnSpc>
              <a:spcBef>
                <a:spcPts val="1000"/>
              </a:spcBef>
              <a:buFont typeface="Wingdings" panose="05000000000000000000" pitchFamily="2" charset="2"/>
              <a:buChar char="§"/>
              <a:defRPr sz="2800" kern="1200">
                <a:solidFill>
                  <a:schemeClr val="dk1"/>
                </a:solidFill>
                <a:latin typeface="+mn-lt"/>
                <a:ea typeface="+mn-ea"/>
                <a:cs typeface="+mn-cs"/>
              </a:defRPr>
            </a:lvl1pPr>
            <a:lvl2pPr marL="457200" indent="0" algn="r" defTabSz="914400" rtl="1" eaLnBrk="1" latinLnBrk="0" hangingPunct="1">
              <a:lnSpc>
                <a:spcPct val="90000"/>
              </a:lnSpc>
              <a:spcBef>
                <a:spcPts val="500"/>
              </a:spcBef>
              <a:buFontTx/>
              <a:buNone/>
              <a:defRPr sz="2400" kern="1200">
                <a:solidFill>
                  <a:schemeClr val="dk1"/>
                </a:solidFill>
                <a:latin typeface="+mn-lt"/>
                <a:ea typeface="+mn-ea"/>
                <a:cs typeface="+mn-cs"/>
              </a:defRPr>
            </a:lvl2pPr>
            <a:lvl3pPr marL="914400" indent="0" algn="r" defTabSz="914400" rtl="1" eaLnBrk="1" latinLnBrk="0" hangingPunct="1">
              <a:lnSpc>
                <a:spcPct val="90000"/>
              </a:lnSpc>
              <a:spcBef>
                <a:spcPts val="500"/>
              </a:spcBef>
              <a:buFontTx/>
              <a:buNone/>
              <a:defRPr sz="2000" kern="1200">
                <a:solidFill>
                  <a:schemeClr val="dk1"/>
                </a:solidFill>
                <a:latin typeface="+mn-lt"/>
                <a:ea typeface="+mn-ea"/>
                <a:cs typeface="+mn-cs"/>
              </a:defRPr>
            </a:lvl3pPr>
            <a:lvl4pPr marL="1371600" indent="0" algn="r" defTabSz="914400" rtl="1" eaLnBrk="1" latinLnBrk="0" hangingPunct="1">
              <a:lnSpc>
                <a:spcPct val="90000"/>
              </a:lnSpc>
              <a:spcBef>
                <a:spcPts val="500"/>
              </a:spcBef>
              <a:buFontTx/>
              <a:buNone/>
              <a:defRPr sz="1800" kern="1200">
                <a:solidFill>
                  <a:schemeClr val="dk1"/>
                </a:solidFill>
                <a:latin typeface="+mn-lt"/>
                <a:ea typeface="+mn-ea"/>
                <a:cs typeface="+mn-cs"/>
              </a:defRPr>
            </a:lvl4pPr>
            <a:lvl5pPr marL="1828800" indent="0" algn="r" defTabSz="914400" rtl="1" eaLnBrk="1" latinLnBrk="0" hangingPunct="1">
              <a:lnSpc>
                <a:spcPct val="90000"/>
              </a:lnSpc>
              <a:spcBef>
                <a:spcPts val="500"/>
              </a:spcBef>
              <a:buFontTx/>
              <a:buNone/>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r>
              <a:rPr lang="fa-IR" b="1" dirty="0" smtClean="0">
                <a:solidFill>
                  <a:prstClr val="black"/>
                </a:solidFill>
                <a:cs typeface="B Nazanin" panose="00000400000000000000" pitchFamily="2" charset="-78"/>
              </a:rPr>
              <a:t>ب</a:t>
            </a:r>
            <a:endParaRPr lang="fa-IR" b="1" dirty="0">
              <a:solidFill>
                <a:prstClr val="black"/>
              </a:solidFill>
              <a:cs typeface="B Nazanin" panose="00000400000000000000" pitchFamily="2" charset="-78"/>
            </a:endParaRPr>
          </a:p>
        </p:txBody>
      </p:sp>
    </p:spTree>
    <p:extLst>
      <p:ext uri="{BB962C8B-B14F-4D97-AF65-F5344CB8AC3E}">
        <p14:creationId xmlns:p14="http://schemas.microsoft.com/office/powerpoint/2010/main" val="3243841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عوامل خطر</a:t>
            </a:r>
            <a:endParaRPr lang="fa-IR"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1622151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8</a:t>
            </a:fld>
            <a:endParaRPr lang="fa-IR"/>
          </a:p>
        </p:txBody>
      </p:sp>
    </p:spTree>
    <p:extLst>
      <p:ext uri="{BB962C8B-B14F-4D97-AF65-F5344CB8AC3E}">
        <p14:creationId xmlns:p14="http://schemas.microsoft.com/office/powerpoint/2010/main" val="363788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عوامل خطر</a:t>
            </a:r>
            <a:endParaRPr lang="fa-IR" dirty="0"/>
          </a:p>
        </p:txBody>
      </p:sp>
      <p:sp>
        <p:nvSpPr>
          <p:cNvPr id="4" name="Date Placeholder 3"/>
          <p:cNvSpPr>
            <a:spLocks noGrp="1"/>
          </p:cNvSpPr>
          <p:nvPr>
            <p:ph type="dt" sz="half" idx="10"/>
          </p:nvPr>
        </p:nvSpPr>
        <p:spPr/>
        <p:txBody>
          <a:bodyPr/>
          <a:lstStyle/>
          <a:p>
            <a:r>
              <a:rPr lang="fa-IR" smtClean="0"/>
              <a:t>بهار 1405</a:t>
            </a:r>
            <a:endParaRPr lang="fa-IR"/>
          </a:p>
        </p:txBody>
      </p:sp>
      <p:sp>
        <p:nvSpPr>
          <p:cNvPr id="5" name="Footer Placeholder 4"/>
          <p:cNvSpPr>
            <a:spLocks noGrp="1"/>
          </p:cNvSpPr>
          <p:nvPr>
            <p:ph type="ftr" sz="quarter" idx="11"/>
          </p:nvPr>
        </p:nvSpPr>
        <p:spPr/>
        <p:txBody>
          <a:bodyPr/>
          <a:lstStyle/>
          <a:p>
            <a:r>
              <a:rPr lang="en-US" smtClean="0"/>
              <a:t>hamidi.maruf@yahoo.com</a:t>
            </a:r>
            <a:endParaRPr lang="fa-IR"/>
          </a:p>
        </p:txBody>
      </p:sp>
      <p:sp>
        <p:nvSpPr>
          <p:cNvPr id="6" name="Slide Number Placeholder 5"/>
          <p:cNvSpPr>
            <a:spLocks noGrp="1"/>
          </p:cNvSpPr>
          <p:nvPr>
            <p:ph type="sldNum" sz="quarter" idx="12"/>
          </p:nvPr>
        </p:nvSpPr>
        <p:spPr/>
        <p:txBody>
          <a:bodyPr/>
          <a:lstStyle/>
          <a:p>
            <a:fld id="{BC946DC0-856B-4800-8C80-33B341EC9450}" type="slidenum">
              <a:rPr lang="fa-IR" smtClean="0"/>
              <a:t>9</a:t>
            </a:fld>
            <a:endParaRPr lang="fa-IR"/>
          </a:p>
        </p:txBody>
      </p:sp>
      <p:sp>
        <p:nvSpPr>
          <p:cNvPr id="15" name="Left Arrow 14"/>
          <p:cNvSpPr/>
          <p:nvPr/>
        </p:nvSpPr>
        <p:spPr>
          <a:xfrm>
            <a:off x="8373291" y="1881052"/>
            <a:ext cx="2677886" cy="1867989"/>
          </a:xfrm>
          <a:prstGeom prst="leftArrow">
            <a:avLst/>
          </a:pr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4000" b="1" dirty="0" smtClean="0"/>
              <a:t>قابل تغییر</a:t>
            </a:r>
            <a:endParaRPr lang="fa-IR" sz="4000" b="1" dirty="0"/>
          </a:p>
        </p:txBody>
      </p:sp>
      <p:sp>
        <p:nvSpPr>
          <p:cNvPr id="17" name="Left Arrow 16"/>
          <p:cNvSpPr/>
          <p:nvPr/>
        </p:nvSpPr>
        <p:spPr>
          <a:xfrm>
            <a:off x="8421188" y="4005943"/>
            <a:ext cx="2677886" cy="1867989"/>
          </a:xfrm>
          <a:prstGeom prst="leftArrow">
            <a:avLst/>
          </a:prstGeom>
          <a:solidFill>
            <a:srgbClr val="FF0000"/>
          </a:solidFill>
          <a:ln>
            <a:noFill/>
          </a:ln>
          <a:effectLst>
            <a:glow rad="228600">
              <a:schemeClr val="accent4">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3200" b="1" dirty="0" smtClean="0"/>
              <a:t> غیرقابل تغییر</a:t>
            </a:r>
            <a:endParaRPr lang="fa-IR" sz="3200" b="1" dirty="0"/>
          </a:p>
        </p:txBody>
      </p:sp>
      <p:sp>
        <p:nvSpPr>
          <p:cNvPr id="18" name="Rounded Rectangle 17"/>
          <p:cNvSpPr/>
          <p:nvPr/>
        </p:nvSpPr>
        <p:spPr>
          <a:xfrm>
            <a:off x="966651" y="1881052"/>
            <a:ext cx="6936378" cy="1867988"/>
          </a:xfrm>
          <a:prstGeom prst="roundRect">
            <a:avLst/>
          </a:prstGeom>
          <a:solidFill>
            <a:srgbClr val="00B0F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a:r>
              <a:rPr lang="fa-IR" sz="2800" b="1" dirty="0" smtClean="0"/>
              <a:t>چاقی ،سیگار کشیدن،عفونت هلیکو باکتر پیلوری...</a:t>
            </a:r>
          </a:p>
        </p:txBody>
      </p:sp>
      <p:sp>
        <p:nvSpPr>
          <p:cNvPr id="21" name="Flowchart: Alternate Process 20"/>
          <p:cNvSpPr/>
          <p:nvPr/>
        </p:nvSpPr>
        <p:spPr>
          <a:xfrm>
            <a:off x="1005840" y="3918857"/>
            <a:ext cx="6792686" cy="2194560"/>
          </a:xfrm>
          <a:prstGeom prst="flowChartAlternateProcess">
            <a:avLst/>
          </a:prstGeom>
          <a:solidFill>
            <a:srgbClr val="FF0000"/>
          </a:solidFill>
          <a:ln>
            <a:noFill/>
          </a:ln>
          <a:effectLst>
            <a:glow rad="228600">
              <a:schemeClr val="accent4">
                <a:satMod val="175000"/>
                <a:alpha val="40000"/>
              </a:schemeClr>
            </a:glow>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fa-IR" sz="2800" b="1" dirty="0" smtClean="0"/>
              <a:t>سن بالا،جنس مذکر،نژاد سفید وسابقه خانوادگی فرد</a:t>
            </a:r>
            <a:endParaRPr lang="fa-IR" sz="2800" b="1" dirty="0"/>
          </a:p>
        </p:txBody>
      </p:sp>
    </p:spTree>
    <p:extLst>
      <p:ext uri="{BB962C8B-B14F-4D97-AF65-F5344CB8AC3E}">
        <p14:creationId xmlns:p14="http://schemas.microsoft.com/office/powerpoint/2010/main" val="66266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P spid="2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4088</TotalTime>
  <Words>792</Words>
  <Application>Microsoft Office PowerPoint</Application>
  <PresentationFormat>Custom</PresentationFormat>
  <Paragraphs>188</Paragraphs>
  <Slides>32</Slides>
  <Notes>0</Notes>
  <HiddenSlides>4</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PowerPoint Presentation</vt:lpstr>
      <vt:lpstr>وضعیت اپیدمیولوژی سرطان معده در جهان و ایران</vt:lpstr>
      <vt:lpstr>فهرست مطالب</vt:lpstr>
      <vt:lpstr>تعریف بیماری و شکل بالینی</vt:lpstr>
      <vt:lpstr>انواع مختلف سرطان های معده</vt:lpstr>
      <vt:lpstr>علایم سرطان معده</vt:lpstr>
      <vt:lpstr>تشخیص سرطان معده</vt:lpstr>
      <vt:lpstr>عوامل خطر</vt:lpstr>
      <vt:lpstr>عوامل خطر</vt:lpstr>
      <vt:lpstr>Risk Factors of Gastric Cancer</vt:lpstr>
      <vt:lpstr>Risk Factors of Gastric Cancer</vt:lpstr>
      <vt:lpstr>با تغییر عوامل خطر چقدر قابل ........</vt:lpstr>
      <vt:lpstr> ASR incidence &amp; mortality</vt:lpstr>
      <vt:lpstr> ASR incidence by country ranking </vt:lpstr>
      <vt:lpstr>survival</vt:lpstr>
      <vt:lpstr>Future Trends 2022-2045 </vt:lpstr>
      <vt:lpstr>Future Trends 2010-2035 </vt:lpstr>
      <vt:lpstr>وضعیت سرطان  در یک نگاه در ایران</vt:lpstr>
      <vt:lpstr>توزیع استانی پنج سرطان مهم مردان در ایران</vt:lpstr>
      <vt:lpstr>پنج سرطان مهم در ایران</vt:lpstr>
      <vt:lpstr>ASR(world)incidence&amp;mortality rates</vt:lpstr>
      <vt:lpstr>میزان بروز ده سرطان شایع به تفکیک جنس در سال99</vt:lpstr>
      <vt:lpstr>درصد بقای پنج ساله</vt:lpstr>
      <vt:lpstr>وضعیت سرطان معده در شاهرود و میامی</vt:lpstr>
      <vt:lpstr>وضعیت سرطان معده در شاهرود و میامی</vt:lpstr>
      <vt:lpstr>بروز استاندارد در دوره 13 ساله شاهرود و میامی</vt:lpstr>
      <vt:lpstr>میزان بروز اختصاصی سنی در شاهرود و میامی</vt:lpstr>
      <vt:lpstr>بحث پایانی در ....شاهرود</vt:lpstr>
      <vt:lpstr>منبع</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Electrominer</dc:creator>
  <cp:lastModifiedBy>khosravi</cp:lastModifiedBy>
  <cp:revision>109</cp:revision>
  <dcterms:created xsi:type="dcterms:W3CDTF">2026-04-29T20:10:42Z</dcterms:created>
  <dcterms:modified xsi:type="dcterms:W3CDTF">2026-06-19T19:25:05Z</dcterms:modified>
</cp:coreProperties>
</file>