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3"/>
  </p:notesMasterIdLst>
  <p:sldIdLst>
    <p:sldId id="312" r:id="rId2"/>
    <p:sldId id="281" r:id="rId3"/>
    <p:sldId id="311" r:id="rId4"/>
    <p:sldId id="282" r:id="rId5"/>
    <p:sldId id="286" r:id="rId6"/>
    <p:sldId id="287" r:id="rId7"/>
    <p:sldId id="288" r:id="rId8"/>
    <p:sldId id="289" r:id="rId9"/>
    <p:sldId id="290" r:id="rId10"/>
    <p:sldId id="291" r:id="rId11"/>
    <p:sldId id="292" r:id="rId12"/>
    <p:sldId id="285" r:id="rId13"/>
    <p:sldId id="302" r:id="rId14"/>
    <p:sldId id="303" r:id="rId15"/>
    <p:sldId id="304" r:id="rId16"/>
    <p:sldId id="305" r:id="rId17"/>
    <p:sldId id="306" r:id="rId18"/>
    <p:sldId id="307" r:id="rId19"/>
    <p:sldId id="308" r:id="rId20"/>
    <p:sldId id="309" r:id="rId21"/>
    <p:sldId id="270" r:id="rId22"/>
  </p:sldIdLst>
  <p:sldSz cx="18288000" cy="10287000"/>
  <p:notesSz cx="6858000" cy="9144000"/>
  <p:embeddedFontLst>
    <p:embeddedFont>
      <p:font typeface="Calibri" panose="020F0502020204030204" pitchFamily="34" charset="0"/>
      <p:regular r:id="rId24"/>
      <p:bold r:id="rId25"/>
    </p:embeddedFont>
    <p:embeddedFont>
      <p:font typeface="The Seasons Bold" panose="020B0604020202020204" charset="0"/>
      <p:regular r:id="rId26"/>
    </p:embeddedFont>
    <p:embeddedFont>
      <p:font typeface="B Nazanin" panose="00000400000000000000" pitchFamily="2" charset="-78"/>
      <p:regular r:id="rId27"/>
      <p:bold r:id="rId28"/>
    </p:embeddedFont>
    <p:embeddedFont>
      <p:font typeface="B Titr" panose="00000700000000000000" pitchFamily="2" charset="-78"/>
      <p:bold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5C55"/>
    <a:srgbClr val="6B1A2A"/>
    <a:srgbClr val="263238"/>
    <a:srgbClr val="DCC9A6"/>
    <a:srgbClr val="F7F3EA"/>
    <a:srgbClr val="52665A"/>
    <a:srgbClr val="A9B5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8" d="100"/>
          <a:sy n="58" d="100"/>
        </p:scale>
        <p:origin x="28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F57863-7A65-4D53-B1A4-9E24EB47BBD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BF0379-06D4-4E11-BE83-29B4AEFCC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146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F0379-06D4-4E11-BE83-29B4AEFCCB0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2102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F0379-06D4-4E11-BE83-29B4AEFCCB0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9367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F0379-06D4-4E11-BE83-29B4AEFCCB0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524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31/05/1405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مهسا فتحی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31/05/1405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مهسا فتحی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31/05/1405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مهسا فتحی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31/05/1405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مهسا فتحی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31/05/1405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مهسا فتحی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31/05/1405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مهسا فتحی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31/05/1405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مهسا فتحی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31/05/1405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مهسا فتحی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31/05/1405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مهسا فتحی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31/05/1405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مهسا فتحی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31/05/1405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مهسا فتحی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958509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1">
              <a:defRPr sz="1800" b="1">
                <a:solidFill>
                  <a:srgbClr val="263238"/>
                </a:solidFill>
                <a:cs typeface="B Titr" panose="00000700000000000000" pitchFamily="2" charset="-78"/>
              </a:defRPr>
            </a:lvl1pPr>
          </a:lstStyle>
          <a:p>
            <a:pPr algn="ctr"/>
            <a:r>
              <a:rPr lang="en-US"/>
              <a:t>31/05/1405</a:t>
            </a:r>
            <a:endParaRPr lang="en-US" b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96200" y="9563099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rtl="1">
              <a:defRPr sz="1800">
                <a:solidFill>
                  <a:srgbClr val="263238"/>
                </a:solidFill>
                <a:cs typeface="B Titr" panose="00000700000000000000" pitchFamily="2" charset="-78"/>
              </a:defRPr>
            </a:lvl1pPr>
          </a:lstStyle>
          <a:p>
            <a:r>
              <a:rPr lang="fa-IR" dirty="0"/>
              <a:t>مهسا فتحی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697200" y="95631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1">
              <a:defRPr sz="1200">
                <a:solidFill>
                  <a:srgbClr val="F7F3EA"/>
                </a:solidFill>
              </a:defRPr>
            </a:lvl1pPr>
          </a:lstStyle>
          <a:p>
            <a:pPr algn="ctr"/>
            <a:fld id="{B6F15528-21DE-4FAA-801E-634DDDAF4B2B}" type="slidenum">
              <a:rPr lang="en-US" smtClean="0"/>
              <a:pPr algn="ctr"/>
              <a:t>‹#›</a:t>
            </a:fld>
            <a:endParaRPr lang="en-US" dirty="0">
              <a:solidFill>
                <a:srgbClr val="F7F3EA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2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596064-3492-892E-7AE7-7A64546A88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B43E645-4BAC-035B-4125-933C2D17DA7A}"/>
              </a:ext>
            </a:extLst>
          </p:cNvPr>
          <p:cNvCxnSpPr/>
          <p:nvPr/>
        </p:nvCxnSpPr>
        <p:spPr>
          <a:xfrm>
            <a:off x="17244060" y="1943100"/>
            <a:ext cx="0" cy="3352800"/>
          </a:xfrm>
          <a:prstGeom prst="line">
            <a:avLst/>
          </a:prstGeom>
          <a:ln w="57150">
            <a:solidFill>
              <a:srgbClr val="6B1A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B934B940-D24D-4540-B66E-577A44814A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9C52DDB-871F-C72F-FC07-AAA6A647B823}"/>
              </a:ext>
            </a:extLst>
          </p:cNvPr>
          <p:cNvSpPr txBox="1"/>
          <p:nvPr/>
        </p:nvSpPr>
        <p:spPr>
          <a:xfrm>
            <a:off x="1283970" y="810042"/>
            <a:ext cx="1572006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>
                <a:solidFill>
                  <a:srgbClr val="263238"/>
                </a:solidFill>
              </a:rPr>
              <a:t>Effect of data-collection method on reporting of common mental disorder symptoms and intimate partner violence in Zimbabwe: a cluster-randomized trial</a:t>
            </a:r>
          </a:p>
        </p:txBody>
      </p:sp>
      <p:sp>
        <p:nvSpPr>
          <p:cNvPr id="11" name="TextBox 2">
            <a:extLst>
              <a:ext uri="{FF2B5EF4-FFF2-40B4-BE49-F238E27FC236}">
                <a16:creationId xmlns:a16="http://schemas.microsoft.com/office/drawing/2014/main" id="{CD00A5FD-607C-D3E3-880B-469C793146CE}"/>
              </a:ext>
            </a:extLst>
          </p:cNvPr>
          <p:cNvSpPr txBox="1"/>
          <p:nvPr/>
        </p:nvSpPr>
        <p:spPr>
          <a:xfrm>
            <a:off x="1327974" y="2933700"/>
            <a:ext cx="15632052" cy="17697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fa-IR" sz="4000" b="1" dirty="0">
                <a:solidFill>
                  <a:srgbClr val="263238"/>
                </a:solidFill>
                <a:latin typeface="The Seasons Bold"/>
                <a:ea typeface="The Seasons Bold"/>
                <a:cs typeface="B Titr" panose="00000700000000000000" pitchFamily="2" charset="-78"/>
                <a:sym typeface="The Seasons Bold"/>
              </a:rPr>
              <a:t>تاثیر روش جمع‌آوری داده‌ها بر گزارش‌دهی علائم اختلالات شایع روانی و خشونت از سوی شریک عاطفی در زیمبابوه: یک کارآزمایی تصادفی سازی شده خوشه‌ای</a:t>
            </a:r>
            <a:endParaRPr lang="en-US" sz="4000" b="1" dirty="0">
              <a:solidFill>
                <a:srgbClr val="263238"/>
              </a:solidFill>
              <a:latin typeface="The Seasons Bold"/>
              <a:ea typeface="The Seasons Bold"/>
              <a:cs typeface="B Titr" panose="00000700000000000000" pitchFamily="2" charset="-78"/>
              <a:sym typeface="The Seasons Bold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C8949A2-9E1F-0360-F613-80CD8E200AB8}"/>
              </a:ext>
            </a:extLst>
          </p:cNvPr>
          <p:cNvSpPr/>
          <p:nvPr/>
        </p:nvSpPr>
        <p:spPr>
          <a:xfrm>
            <a:off x="10591800" y="6305550"/>
            <a:ext cx="2666998" cy="609600"/>
          </a:xfrm>
          <a:prstGeom prst="roundRect">
            <a:avLst/>
          </a:prstGeom>
          <a:solidFill>
            <a:srgbClr val="52665A"/>
          </a:solidFill>
          <a:ln>
            <a:solidFill>
              <a:srgbClr val="52665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dirty="0">
                <a:solidFill>
                  <a:srgbClr val="F7F3EA"/>
                </a:solidFill>
                <a:cs typeface="B Titr" panose="00000700000000000000" pitchFamily="2" charset="-78"/>
              </a:rPr>
              <a:t>01/06/1405</a:t>
            </a:r>
            <a:endParaRPr lang="en-US" sz="2000" dirty="0">
              <a:solidFill>
                <a:srgbClr val="F7F3EA"/>
              </a:solidFill>
              <a:cs typeface="B Titr" panose="00000700000000000000" pitchFamily="2" charset="-78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84862A25-0C1A-142D-573D-805E63008791}"/>
              </a:ext>
            </a:extLst>
          </p:cNvPr>
          <p:cNvSpPr/>
          <p:nvPr/>
        </p:nvSpPr>
        <p:spPr>
          <a:xfrm>
            <a:off x="7543800" y="6305550"/>
            <a:ext cx="2666999" cy="609600"/>
          </a:xfrm>
          <a:prstGeom prst="roundRect">
            <a:avLst/>
          </a:prstGeom>
          <a:solidFill>
            <a:srgbClr val="DCC9A6"/>
          </a:solidFill>
          <a:ln>
            <a:solidFill>
              <a:srgbClr val="DCC9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dirty="0">
                <a:solidFill>
                  <a:srgbClr val="263238"/>
                </a:solidFill>
                <a:cs typeface="B Titr" panose="00000700000000000000" pitchFamily="2" charset="-78"/>
              </a:rPr>
              <a:t>دانشگاه علوم پزشکی شاهرود</a:t>
            </a:r>
            <a:endParaRPr lang="en-US" sz="2000" dirty="0">
              <a:solidFill>
                <a:srgbClr val="263238"/>
              </a:solidFill>
              <a:cs typeface="B Titr" panose="00000700000000000000" pitchFamily="2" charset="-78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740553E8-A5E8-F3F4-314C-C6220490BBE7}"/>
              </a:ext>
            </a:extLst>
          </p:cNvPr>
          <p:cNvSpPr/>
          <p:nvPr/>
        </p:nvSpPr>
        <p:spPr>
          <a:xfrm>
            <a:off x="4495799" y="6305550"/>
            <a:ext cx="2667000" cy="609600"/>
          </a:xfrm>
          <a:prstGeom prst="roundRect">
            <a:avLst/>
          </a:prstGeom>
          <a:solidFill>
            <a:srgbClr val="6B1A2A"/>
          </a:solidFill>
          <a:ln>
            <a:solidFill>
              <a:srgbClr val="6B1A2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2000" dirty="0">
                <a:solidFill>
                  <a:schemeClr val="bg1"/>
                </a:solidFill>
                <a:cs typeface="B Titr" panose="00000700000000000000" pitchFamily="2" charset="-78"/>
              </a:rPr>
              <a:t>ارائه دهنده:</a:t>
            </a:r>
          </a:p>
          <a:p>
            <a:pPr algn="ctr" rtl="1"/>
            <a:r>
              <a:rPr lang="fa-IR" sz="2000" dirty="0">
                <a:solidFill>
                  <a:schemeClr val="bg1"/>
                </a:solidFill>
                <a:cs typeface="B Titr" panose="00000700000000000000" pitchFamily="2" charset="-78"/>
              </a:rPr>
              <a:t>مهسا فتحی</a:t>
            </a:r>
            <a:endParaRPr lang="en-US" sz="2000" dirty="0">
              <a:solidFill>
                <a:srgbClr val="F7F3EA"/>
              </a:solidFill>
              <a:cs typeface="B Titr" panose="00000700000000000000" pitchFamily="2" charset="-78"/>
            </a:endParaRPr>
          </a:p>
        </p:txBody>
      </p:sp>
      <p:pic>
        <p:nvPicPr>
          <p:cNvPr id="26" name="Graphic 25" descr="Daily calendar with solid fill">
            <a:extLst>
              <a:ext uri="{FF2B5EF4-FFF2-40B4-BE49-F238E27FC236}">
                <a16:creationId xmlns:a16="http://schemas.microsoft.com/office/drawing/2014/main" id="{E63C8B3A-B1AE-D01C-4C5A-4763A13ADDC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1411292" y="5120640"/>
            <a:ext cx="1028014" cy="102801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B0959BE6-1FB4-7BCD-3F42-B47DF3D33CB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4084" y="4911432"/>
            <a:ext cx="1446429" cy="1446429"/>
          </a:xfrm>
          <a:prstGeom prst="rect">
            <a:avLst/>
          </a:prstGeom>
        </p:spPr>
      </p:pic>
      <p:pic>
        <p:nvPicPr>
          <p:cNvPr id="31" name="Graphic 30" descr="User with solid fill">
            <a:extLst>
              <a:ext uri="{FF2B5EF4-FFF2-40B4-BE49-F238E27FC236}">
                <a16:creationId xmlns:a16="http://schemas.microsoft.com/office/drawing/2014/main" id="{317F8779-6767-2566-524C-4425794F13C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372099" y="517744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5063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4EDCEA-5AF8-45F2-E93C-7034B55EB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482882-AF6E-E075-358F-EB3357669039}"/>
              </a:ext>
            </a:extLst>
          </p:cNvPr>
          <p:cNvSpPr/>
          <p:nvPr/>
        </p:nvSpPr>
        <p:spPr>
          <a:xfrm>
            <a:off x="228600" y="9455783"/>
            <a:ext cx="2590800" cy="571500"/>
          </a:xfrm>
          <a:prstGeom prst="rect">
            <a:avLst/>
          </a:prstGeom>
          <a:solidFill>
            <a:srgbClr val="A9B5A8"/>
          </a:solidFill>
          <a:ln>
            <a:solidFill>
              <a:srgbClr val="A9B5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30B140E-7443-A063-CE95-6D0EFA09ACE7}"/>
              </a:ext>
            </a:extLst>
          </p:cNvPr>
          <p:cNvSpPr/>
          <p:nvPr/>
        </p:nvSpPr>
        <p:spPr>
          <a:xfrm>
            <a:off x="7848600" y="9455783"/>
            <a:ext cx="2590800" cy="571500"/>
          </a:xfrm>
          <a:prstGeom prst="rect">
            <a:avLst/>
          </a:prstGeom>
          <a:solidFill>
            <a:srgbClr val="DCC9A6"/>
          </a:solidFill>
          <a:ln>
            <a:solidFill>
              <a:srgbClr val="DCC9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879F839-F5FA-6DF7-1205-473AA7F584B6}"/>
              </a:ext>
            </a:extLst>
          </p:cNvPr>
          <p:cNvSpPr/>
          <p:nvPr/>
        </p:nvSpPr>
        <p:spPr>
          <a:xfrm>
            <a:off x="15468600" y="9455783"/>
            <a:ext cx="2590800" cy="571500"/>
          </a:xfrm>
          <a:prstGeom prst="rect">
            <a:avLst/>
          </a:prstGeom>
          <a:solidFill>
            <a:srgbClr val="52665A"/>
          </a:solidFill>
          <a:ln>
            <a:solidFill>
              <a:srgbClr val="385C5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457C2BB7-265E-0D81-7469-5E96F5A35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/>
              <a:t>31/05/1405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BFDB545-18F0-4BEB-1757-B0F9EDCDE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مهسا فتحی</a:t>
            </a:r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15296D1-74BA-0DB1-C24D-E03F86219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B6F15528-21DE-4FAA-801E-634DDDAF4B2B}" type="slidenum">
              <a:rPr lang="en-US" sz="1800" b="1" smtClean="0">
                <a:cs typeface="B Titr" panose="00000700000000000000" pitchFamily="2" charset="-78"/>
              </a:rPr>
              <a:pPr algn="ctr"/>
              <a:t>10</a:t>
            </a:fld>
            <a:endParaRPr lang="en-US" sz="1800" b="1" dirty="0">
              <a:cs typeface="B Titr" panose="00000700000000000000" pitchFamily="2" charset="-78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218B08D-AE3B-EF8B-7222-DA932FD133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26437" cy="21264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64A42F8-DB44-9B56-5A16-931663F150B7}"/>
              </a:ext>
            </a:extLst>
          </p:cNvPr>
          <p:cNvSpPr txBox="1"/>
          <p:nvPr/>
        </p:nvSpPr>
        <p:spPr>
          <a:xfrm>
            <a:off x="7010400" y="110490"/>
            <a:ext cx="4267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5400" dirty="0">
                <a:solidFill>
                  <a:srgbClr val="6B1A2A"/>
                </a:solidFill>
                <a:cs typeface="B Titr" panose="00000700000000000000" pitchFamily="2" charset="-78"/>
              </a:rPr>
              <a:t>روش کار</a:t>
            </a:r>
            <a:endParaRPr lang="en-US" sz="5400" dirty="0">
              <a:solidFill>
                <a:srgbClr val="6B1A2A"/>
              </a:solidFill>
              <a:cs typeface="B Titr" panose="00000700000000000000" pitchFamily="2" charset="-7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989917-639D-1C48-D04F-EEDA44F59DF9}"/>
              </a:ext>
            </a:extLst>
          </p:cNvPr>
          <p:cNvSpPr txBox="1"/>
          <p:nvPr/>
        </p:nvSpPr>
        <p:spPr>
          <a:xfrm>
            <a:off x="6096000" y="1118276"/>
            <a:ext cx="609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3200" dirty="0">
                <a:solidFill>
                  <a:srgbClr val="6B1A2A"/>
                </a:solidFill>
                <a:cs typeface="B Titr" panose="00000700000000000000" pitchFamily="2" charset="-78"/>
              </a:rPr>
              <a:t>نحوه‌ی اجرای 2 روش جمع‌آوری</a:t>
            </a:r>
            <a:endParaRPr lang="en-US" sz="3200" dirty="0">
              <a:solidFill>
                <a:srgbClr val="6B1A2A"/>
              </a:solidFill>
              <a:cs typeface="B Titr" panose="00000700000000000000" pitchFamily="2" charset="-78"/>
            </a:endParaRP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8B3C713E-CD31-034D-FE60-6C580027B9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3096443"/>
              </p:ext>
            </p:extLst>
          </p:nvPr>
        </p:nvGraphicFramePr>
        <p:xfrm>
          <a:off x="2164080" y="2476500"/>
          <a:ext cx="13959840" cy="452613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6979920">
                  <a:extLst>
                    <a:ext uri="{9D8B030D-6E8A-4147-A177-3AD203B41FA5}">
                      <a16:colId xmlns:a16="http://schemas.microsoft.com/office/drawing/2014/main" val="1178853282"/>
                    </a:ext>
                  </a:extLst>
                </a:gridCol>
                <a:gridCol w="6979920">
                  <a:extLst>
                    <a:ext uri="{9D8B030D-6E8A-4147-A177-3AD203B41FA5}">
                      <a16:colId xmlns:a16="http://schemas.microsoft.com/office/drawing/2014/main" val="3201883786"/>
                    </a:ext>
                  </a:extLst>
                </a:gridCol>
              </a:tblGrid>
              <a:tr h="754355"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>
                          <a:cs typeface="B Nazanin" panose="00000400000000000000" pitchFamily="2" charset="-78"/>
                        </a:rPr>
                        <a:t>ACASI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>
                          <a:cs typeface="B Nazanin" panose="00000400000000000000" pitchFamily="2" charset="-78"/>
                        </a:rPr>
                        <a:t>SAQ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53416295"/>
                  </a:ext>
                </a:extLst>
              </a:tr>
              <a:tr h="754355">
                <a:tc>
                  <a:txBody>
                    <a:bodyPr/>
                    <a:lstStyle/>
                    <a:p>
                      <a:pPr algn="ctr" rtl="1"/>
                      <a:r>
                        <a:rPr lang="fa-IR" sz="2800" b="0" dirty="0">
                          <a:cs typeface="B Nazanin" panose="00000400000000000000" pitchFamily="2" charset="-78"/>
                        </a:rPr>
                        <a:t>تبلت + هدفون</a:t>
                      </a:r>
                      <a:endParaRPr lang="en-US" sz="2800" b="0" dirty="0"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800" b="0" dirty="0">
                          <a:cs typeface="B Nazanin" panose="00000400000000000000" pitchFamily="2" charset="-78"/>
                        </a:rPr>
                        <a:t>پرسشنامه کاغذی</a:t>
                      </a:r>
                      <a:endParaRPr lang="en-US" sz="2800" b="0" dirty="0"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37200815"/>
                  </a:ext>
                </a:extLst>
              </a:tr>
              <a:tr h="754355">
                <a:tc>
                  <a:txBody>
                    <a:bodyPr/>
                    <a:lstStyle/>
                    <a:p>
                      <a:pPr algn="ctr" rtl="1"/>
                      <a:r>
                        <a:rPr lang="fa-IR" sz="2800" b="0" dirty="0">
                          <a:cs typeface="B Nazanin" panose="00000400000000000000" pitchFamily="2" charset="-78"/>
                        </a:rPr>
                        <a:t>تکمیل توسط شرکت کننده</a:t>
                      </a:r>
                      <a:endParaRPr lang="en-US" sz="2800" b="0" dirty="0"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800" b="0" dirty="0">
                          <a:cs typeface="B Nazanin" panose="00000400000000000000" pitchFamily="2" charset="-78"/>
                        </a:rPr>
                        <a:t>تکمیل توسط شرکت کننده</a:t>
                      </a:r>
                      <a:endParaRPr lang="en-US" sz="2800" b="0" dirty="0"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38363629"/>
                  </a:ext>
                </a:extLst>
              </a:tr>
              <a:tr h="754355">
                <a:tc>
                  <a:txBody>
                    <a:bodyPr/>
                    <a:lstStyle/>
                    <a:p>
                      <a:pPr algn="ctr" rtl="1"/>
                      <a:r>
                        <a:rPr lang="fa-IR" sz="2800" b="0" dirty="0">
                          <a:cs typeface="B Nazanin" panose="00000400000000000000" pitchFamily="2" charset="-78"/>
                        </a:rPr>
                        <a:t>سوال‌ها به صورت صوتی</a:t>
                      </a:r>
                      <a:endParaRPr lang="en-US" sz="2800" b="0" dirty="0"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800" b="0" dirty="0">
                          <a:cs typeface="B Nazanin" panose="00000400000000000000" pitchFamily="2" charset="-78"/>
                        </a:rPr>
                        <a:t>سوال‌ها به صورت نوشتاری</a:t>
                      </a:r>
                      <a:endParaRPr lang="en-US" sz="2800" b="0" dirty="0"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25240358"/>
                  </a:ext>
                </a:extLst>
              </a:tr>
              <a:tr h="754355">
                <a:tc>
                  <a:txBody>
                    <a:bodyPr/>
                    <a:lstStyle/>
                    <a:p>
                      <a:pPr algn="ctr" rtl="1"/>
                      <a:r>
                        <a:rPr lang="fa-IR" sz="2800" b="0" dirty="0">
                          <a:cs typeface="B Nazanin" panose="00000400000000000000" pitchFamily="2" charset="-78"/>
                        </a:rPr>
                        <a:t>ثبت مستقیم پاسخ در تبلت</a:t>
                      </a:r>
                      <a:endParaRPr lang="en-US" sz="2800" b="0" dirty="0"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800" b="0" dirty="0">
                          <a:cs typeface="B Nazanin" panose="00000400000000000000" pitchFamily="2" charset="-78"/>
                        </a:rPr>
                        <a:t>تحویل پرسشنامه به پژوهشگر</a:t>
                      </a:r>
                      <a:endParaRPr lang="en-US" sz="2800" b="0" dirty="0"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32743543"/>
                  </a:ext>
                </a:extLst>
              </a:tr>
              <a:tr h="754355">
                <a:tc>
                  <a:txBody>
                    <a:bodyPr/>
                    <a:lstStyle/>
                    <a:p>
                      <a:pPr algn="ctr" rtl="1"/>
                      <a:r>
                        <a:rPr lang="fa-IR" sz="2800" b="0" dirty="0">
                          <a:cs typeface="B Nazanin" panose="00000400000000000000" pitchFamily="2" charset="-78"/>
                        </a:rPr>
                        <a:t>نمایش نتیجه نهایی</a:t>
                      </a:r>
                      <a:endParaRPr lang="en-US" sz="2800" b="0" dirty="0"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800" b="0" dirty="0">
                          <a:cs typeface="B Nazanin" panose="00000400000000000000" pitchFamily="2" charset="-78"/>
                        </a:rPr>
                        <a:t>محاسبه نمره توسط پژوهشگر</a:t>
                      </a:r>
                      <a:endParaRPr lang="en-US" sz="2800" b="0" dirty="0"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3245077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110D9D93-166D-3097-EF43-8E22FA193FF3}"/>
              </a:ext>
            </a:extLst>
          </p:cNvPr>
          <p:cNvSpPr txBox="1"/>
          <p:nvPr/>
        </p:nvSpPr>
        <p:spPr>
          <a:xfrm>
            <a:off x="2286000" y="7353300"/>
            <a:ext cx="13716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 rtl="1">
              <a:buFont typeface="Wingdings" panose="05000000000000000000" pitchFamily="2" charset="2"/>
              <a:buChar char="v"/>
            </a:pPr>
            <a:r>
              <a:rPr lang="fa-IR" sz="3000" b="1" dirty="0">
                <a:cs typeface="B Nazanin" panose="00000400000000000000" pitchFamily="2" charset="-78"/>
              </a:rPr>
              <a:t> زبان‌های مورد استفاده: </a:t>
            </a:r>
            <a:r>
              <a:rPr lang="fa-IR" sz="3000" b="1" dirty="0">
                <a:solidFill>
                  <a:srgbClr val="6B1A2A"/>
                </a:solidFill>
                <a:cs typeface="B Nazanin" panose="00000400000000000000" pitchFamily="2" charset="-78"/>
              </a:rPr>
              <a:t>انگلیسی، شونا و ندبله</a:t>
            </a:r>
            <a:endParaRPr lang="en-US" sz="3000" b="1" dirty="0">
              <a:solidFill>
                <a:srgbClr val="6B1A2A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768597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324B06-5AD2-B482-ACD9-B139ECE5F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9C5FFAF-FF0F-8999-1E1D-B96C241FC11F}"/>
              </a:ext>
            </a:extLst>
          </p:cNvPr>
          <p:cNvSpPr/>
          <p:nvPr/>
        </p:nvSpPr>
        <p:spPr>
          <a:xfrm>
            <a:off x="228600" y="9455783"/>
            <a:ext cx="2590800" cy="571500"/>
          </a:xfrm>
          <a:prstGeom prst="rect">
            <a:avLst/>
          </a:prstGeom>
          <a:solidFill>
            <a:srgbClr val="A9B5A8"/>
          </a:solidFill>
          <a:ln>
            <a:solidFill>
              <a:srgbClr val="A9B5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D48B5EF-0142-2637-C3F3-5805A4C40D00}"/>
              </a:ext>
            </a:extLst>
          </p:cNvPr>
          <p:cNvSpPr/>
          <p:nvPr/>
        </p:nvSpPr>
        <p:spPr>
          <a:xfrm>
            <a:off x="7848600" y="9455783"/>
            <a:ext cx="2590800" cy="571500"/>
          </a:xfrm>
          <a:prstGeom prst="rect">
            <a:avLst/>
          </a:prstGeom>
          <a:solidFill>
            <a:srgbClr val="DCC9A6"/>
          </a:solidFill>
          <a:ln>
            <a:solidFill>
              <a:srgbClr val="DCC9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FFD2C80-9A41-060B-149E-45F035AC98BC}"/>
              </a:ext>
            </a:extLst>
          </p:cNvPr>
          <p:cNvSpPr/>
          <p:nvPr/>
        </p:nvSpPr>
        <p:spPr>
          <a:xfrm>
            <a:off x="15468600" y="9455783"/>
            <a:ext cx="2590800" cy="571500"/>
          </a:xfrm>
          <a:prstGeom prst="rect">
            <a:avLst/>
          </a:prstGeom>
          <a:solidFill>
            <a:srgbClr val="52665A"/>
          </a:solidFill>
          <a:ln>
            <a:solidFill>
              <a:srgbClr val="385C5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0D862ADE-7810-A0E2-3C6B-9695A45AA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/>
              <a:t>31/05/1405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873FE468-2385-218E-6BCE-1AE948A5A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مهسا فتحی</a:t>
            </a:r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8A97FF9-7C74-D496-F048-7628EA77C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B6F15528-21DE-4FAA-801E-634DDDAF4B2B}" type="slidenum">
              <a:rPr lang="en-US" sz="1800" b="1" smtClean="0">
                <a:cs typeface="B Titr" panose="00000700000000000000" pitchFamily="2" charset="-78"/>
              </a:rPr>
              <a:pPr algn="ctr"/>
              <a:t>11</a:t>
            </a:fld>
            <a:endParaRPr lang="en-US" sz="1800" b="1" dirty="0">
              <a:cs typeface="B Titr" panose="00000700000000000000" pitchFamily="2" charset="-78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13D3D7D-4BD4-C1E6-3F94-8D3F8AFB7F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26437" cy="21264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8659B89-FA7E-E1FE-7CB2-26C17E435602}"/>
              </a:ext>
            </a:extLst>
          </p:cNvPr>
          <p:cNvSpPr txBox="1"/>
          <p:nvPr/>
        </p:nvSpPr>
        <p:spPr>
          <a:xfrm>
            <a:off x="6896100" y="133350"/>
            <a:ext cx="4495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5400" dirty="0">
                <a:solidFill>
                  <a:srgbClr val="6B1A2A"/>
                </a:solidFill>
                <a:cs typeface="B Titr" panose="00000700000000000000" pitchFamily="2" charset="-78"/>
              </a:rPr>
              <a:t>روش کار</a:t>
            </a:r>
            <a:endParaRPr lang="en-US" sz="5400" dirty="0">
              <a:solidFill>
                <a:srgbClr val="6B1A2A"/>
              </a:solidFill>
              <a:cs typeface="B Titr" panose="00000700000000000000" pitchFamily="2" charset="-7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741D9B4-0B48-5971-EE30-D065107B64F6}"/>
              </a:ext>
            </a:extLst>
          </p:cNvPr>
          <p:cNvSpPr txBox="1"/>
          <p:nvPr/>
        </p:nvSpPr>
        <p:spPr>
          <a:xfrm>
            <a:off x="5448300" y="1090752"/>
            <a:ext cx="7391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3200" dirty="0">
                <a:solidFill>
                  <a:srgbClr val="6B1A2A"/>
                </a:solidFill>
                <a:cs typeface="B Titr" panose="00000700000000000000" pitchFamily="2" charset="-78"/>
              </a:rPr>
              <a:t>اندازه گیری و تعریف پیامدها</a:t>
            </a:r>
            <a:endParaRPr lang="en-US" sz="3200" dirty="0">
              <a:solidFill>
                <a:srgbClr val="6B1A2A"/>
              </a:solidFill>
              <a:cs typeface="B Titr" panose="00000700000000000000" pitchFamily="2" charset="-7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B2CFAAA-95EF-30EC-BA60-2F87CD4840BC}"/>
              </a:ext>
            </a:extLst>
          </p:cNvPr>
          <p:cNvSpPr txBox="1"/>
          <p:nvPr/>
        </p:nvSpPr>
        <p:spPr>
          <a:xfrm>
            <a:off x="1943100" y="1938713"/>
            <a:ext cx="14401800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 rtl="1">
              <a:buFont typeface="Wingdings" panose="05000000000000000000" pitchFamily="2" charset="2"/>
              <a:buChar char="v"/>
            </a:pPr>
            <a:r>
              <a:rPr lang="fa-IR" sz="3000" b="1" dirty="0">
                <a:cs typeface="B Nazanin" panose="00000400000000000000" pitchFamily="2" charset="-78"/>
              </a:rPr>
              <a:t> اختلالات شایع روانی (</a:t>
            </a:r>
            <a:r>
              <a:rPr lang="en-US" sz="3000" b="1" dirty="0">
                <a:cs typeface="B Nazanin" panose="00000400000000000000" pitchFamily="2" charset="-78"/>
              </a:rPr>
              <a:t>CMD</a:t>
            </a:r>
            <a:r>
              <a:rPr lang="fa-IR" sz="3000" b="1" dirty="0">
                <a:cs typeface="B Nazanin" panose="00000400000000000000" pitchFamily="2" charset="-78"/>
              </a:rPr>
              <a:t>)</a:t>
            </a:r>
          </a:p>
          <a:p>
            <a:pPr marL="914400" lvl="1" indent="-457200" algn="just" rtl="1">
              <a:buFont typeface="Arial" panose="020B0604020202020204" pitchFamily="34" charset="0"/>
              <a:buChar char="•"/>
            </a:pPr>
            <a:r>
              <a:rPr lang="fa-IR" sz="3000" b="1" dirty="0">
                <a:cs typeface="B Nazanin" panose="00000400000000000000" pitchFamily="2" charset="-78"/>
              </a:rPr>
              <a:t> پرسشنامه </a:t>
            </a:r>
            <a:r>
              <a:rPr lang="en-US" sz="3000" b="1" dirty="0">
                <a:solidFill>
                  <a:srgbClr val="6B1A2A"/>
                </a:solidFill>
                <a:cs typeface="B Nazanin" panose="00000400000000000000" pitchFamily="2" charset="-78"/>
              </a:rPr>
              <a:t>SSQ-14</a:t>
            </a:r>
            <a:r>
              <a:rPr lang="fa-IR" sz="3000" b="1" dirty="0">
                <a:cs typeface="B Nazanin" panose="00000400000000000000" pitchFamily="2" charset="-78"/>
              </a:rPr>
              <a:t> </a:t>
            </a:r>
          </a:p>
          <a:p>
            <a:pPr marL="914400" lvl="1" indent="-457200" algn="just" rtl="1">
              <a:buFont typeface="Arial" panose="020B0604020202020204" pitchFamily="34" charset="0"/>
              <a:buChar char="•"/>
            </a:pPr>
            <a:r>
              <a:rPr lang="fa-IR" sz="3000" b="1" dirty="0">
                <a:solidFill>
                  <a:srgbClr val="6B1A2A"/>
                </a:solidFill>
                <a:cs typeface="B Nazanin" panose="00000400000000000000" pitchFamily="2" charset="-78"/>
              </a:rPr>
              <a:t> نمره ≥ 8 </a:t>
            </a:r>
            <a:r>
              <a:rPr lang="fa-IR" sz="3000" b="1" dirty="0">
                <a:cs typeface="B Nazanin" panose="00000400000000000000" pitchFamily="2" charset="-78"/>
              </a:rPr>
              <a:t>از 14               </a:t>
            </a:r>
            <a:r>
              <a:rPr lang="en-US" sz="3000" b="1" dirty="0">
                <a:solidFill>
                  <a:srgbClr val="6B1A2A"/>
                </a:solidFill>
                <a:cs typeface="B Nazanin" panose="00000400000000000000" pitchFamily="2" charset="-78"/>
              </a:rPr>
              <a:t>CMD</a:t>
            </a:r>
            <a:r>
              <a:rPr lang="fa-IR" sz="3000" b="1" dirty="0">
                <a:cs typeface="B Nazanin" panose="00000400000000000000" pitchFamily="2" charset="-78"/>
              </a:rPr>
              <a:t> </a:t>
            </a:r>
            <a:r>
              <a:rPr lang="fa-IR" sz="3000" b="1" dirty="0">
                <a:solidFill>
                  <a:srgbClr val="6B1A2A"/>
                </a:solidFill>
                <a:cs typeface="B Nazanin" panose="00000400000000000000" pitchFamily="2" charset="-78"/>
              </a:rPr>
              <a:t>مثبت</a:t>
            </a:r>
          </a:p>
          <a:p>
            <a:pPr marL="457200" indent="-457200" algn="just" rtl="1">
              <a:buFont typeface="Wingdings" panose="05000000000000000000" pitchFamily="2" charset="2"/>
              <a:buChar char="v"/>
            </a:pPr>
            <a:endParaRPr lang="fa-IR" sz="3000" b="1" dirty="0">
              <a:cs typeface="B Nazanin" panose="00000400000000000000" pitchFamily="2" charset="-78"/>
            </a:endParaRPr>
          </a:p>
          <a:p>
            <a:pPr marL="457200" indent="-457200" algn="just" rtl="1">
              <a:buFont typeface="Wingdings" panose="05000000000000000000" pitchFamily="2" charset="2"/>
              <a:buChar char="v"/>
            </a:pPr>
            <a:r>
              <a:rPr lang="fa-IR" sz="3000" b="1" dirty="0">
                <a:cs typeface="B Nazanin" panose="00000400000000000000" pitchFamily="2" charset="-78"/>
              </a:rPr>
              <a:t>خشونت از سوی شریک عاطفی (</a:t>
            </a:r>
            <a:r>
              <a:rPr lang="en-US" sz="3000" b="1" dirty="0">
                <a:cs typeface="B Nazanin" panose="00000400000000000000" pitchFamily="2" charset="-78"/>
              </a:rPr>
              <a:t>IPV</a:t>
            </a:r>
            <a:r>
              <a:rPr lang="fa-IR" sz="3000" b="1" dirty="0">
                <a:cs typeface="B Nazanin" panose="00000400000000000000" pitchFamily="2" charset="-78"/>
              </a:rPr>
              <a:t>)</a:t>
            </a:r>
          </a:p>
          <a:p>
            <a:pPr marL="914400" lvl="1" indent="-457200" algn="just" rtl="1">
              <a:buFont typeface="Arial" panose="020B0604020202020204" pitchFamily="34" charset="0"/>
              <a:buChar char="•"/>
            </a:pPr>
            <a:r>
              <a:rPr lang="fa-IR" sz="3000" b="1" dirty="0">
                <a:cs typeface="B Nazanin" panose="00000400000000000000" pitchFamily="2" charset="-78"/>
              </a:rPr>
              <a:t> </a:t>
            </a:r>
            <a:r>
              <a:rPr lang="fa-IR" sz="3000" b="1" dirty="0">
                <a:solidFill>
                  <a:srgbClr val="6B1A2A"/>
                </a:solidFill>
                <a:cs typeface="B Nazanin" panose="00000400000000000000" pitchFamily="2" charset="-78"/>
              </a:rPr>
              <a:t>پرسشنامه </a:t>
            </a:r>
            <a:r>
              <a:rPr lang="en-US" sz="3000" b="1" dirty="0">
                <a:solidFill>
                  <a:srgbClr val="6B1A2A"/>
                </a:solidFill>
                <a:cs typeface="B Nazanin" panose="00000400000000000000" pitchFamily="2" charset="-78"/>
              </a:rPr>
              <a:t>WHO</a:t>
            </a:r>
            <a:endParaRPr lang="fa-IR" sz="3000" b="1" dirty="0">
              <a:solidFill>
                <a:srgbClr val="6B1A2A"/>
              </a:solidFill>
              <a:cs typeface="B Nazanin" panose="00000400000000000000" pitchFamily="2" charset="-78"/>
            </a:endParaRPr>
          </a:p>
          <a:p>
            <a:pPr marL="914400" lvl="1" indent="-457200" algn="just" rtl="1">
              <a:buFont typeface="Arial" panose="020B0604020202020204" pitchFamily="34" charset="0"/>
              <a:buChar char="•"/>
            </a:pPr>
            <a:r>
              <a:rPr lang="fa-IR" sz="3000" b="1" dirty="0">
                <a:cs typeface="B Nazanin" panose="00000400000000000000" pitchFamily="2" charset="-78"/>
              </a:rPr>
              <a:t> </a:t>
            </a:r>
            <a:r>
              <a:rPr lang="fa-IR" sz="3000" b="1" dirty="0">
                <a:solidFill>
                  <a:srgbClr val="6B1A2A"/>
                </a:solidFill>
                <a:cs typeface="B Nazanin" panose="00000400000000000000" pitchFamily="2" charset="-78"/>
              </a:rPr>
              <a:t>بررسی 13 نوع </a:t>
            </a:r>
            <a:r>
              <a:rPr lang="en-US" sz="3000" b="1" dirty="0">
                <a:solidFill>
                  <a:srgbClr val="6B1A2A"/>
                </a:solidFill>
                <a:cs typeface="B Nazanin" panose="00000400000000000000" pitchFamily="2" charset="-78"/>
              </a:rPr>
              <a:t>IPV</a:t>
            </a:r>
            <a:r>
              <a:rPr lang="fa-IR" sz="3000" b="1" dirty="0">
                <a:solidFill>
                  <a:srgbClr val="6B1A2A"/>
                </a:solidFill>
                <a:cs typeface="B Nazanin" panose="00000400000000000000" pitchFamily="2" charset="-78"/>
              </a:rPr>
              <a:t> </a:t>
            </a:r>
          </a:p>
          <a:p>
            <a:pPr marL="914400" lvl="1" indent="-457200" algn="just" rtl="1">
              <a:buFont typeface="Arial" panose="020B0604020202020204" pitchFamily="34" charset="0"/>
              <a:buChar char="•"/>
            </a:pPr>
            <a:r>
              <a:rPr lang="fa-IR" sz="3000" b="1" dirty="0">
                <a:cs typeface="B Nazanin" panose="00000400000000000000" pitchFamily="2" charset="-78"/>
              </a:rPr>
              <a:t> بررسی وقوع تاکنون و در 12 ماه گذشته </a:t>
            </a:r>
          </a:p>
          <a:p>
            <a:pPr marL="914400" lvl="1" indent="-457200" algn="just" rtl="1">
              <a:buFont typeface="Arial" panose="020B0604020202020204" pitchFamily="34" charset="0"/>
              <a:buChar char="•"/>
            </a:pPr>
            <a:r>
              <a:rPr lang="fa-IR" sz="3000" b="1" dirty="0">
                <a:cs typeface="B Nazanin" panose="00000400000000000000" pitchFamily="2" charset="-78"/>
              </a:rPr>
              <a:t> </a:t>
            </a:r>
            <a:r>
              <a:rPr lang="fa-IR" sz="3000" b="1" dirty="0">
                <a:solidFill>
                  <a:srgbClr val="6B1A2A"/>
                </a:solidFill>
                <a:cs typeface="B Nazanin" panose="00000400000000000000" pitchFamily="2" charset="-78"/>
              </a:rPr>
              <a:t>پاسخ بله به ≥ 1 </a:t>
            </a:r>
            <a:r>
              <a:rPr lang="fa-IR" sz="3000" b="1" dirty="0">
                <a:cs typeface="B Nazanin" panose="00000400000000000000" pitchFamily="2" charset="-78"/>
              </a:rPr>
              <a:t>مورد               </a:t>
            </a:r>
            <a:r>
              <a:rPr lang="fa-IR" sz="3000" b="1" dirty="0">
                <a:solidFill>
                  <a:srgbClr val="6B1A2A"/>
                </a:solidFill>
                <a:cs typeface="B Nazanin" panose="00000400000000000000" pitchFamily="2" charset="-78"/>
              </a:rPr>
              <a:t>دارای </a:t>
            </a:r>
            <a:r>
              <a:rPr lang="en-US" sz="3000" b="1" dirty="0">
                <a:solidFill>
                  <a:srgbClr val="6B1A2A"/>
                </a:solidFill>
                <a:cs typeface="B Nazanin" panose="00000400000000000000" pitchFamily="2" charset="-78"/>
              </a:rPr>
              <a:t>IPV</a:t>
            </a:r>
          </a:p>
          <a:p>
            <a:pPr marL="457200" indent="-457200" algn="just" rtl="1">
              <a:buFont typeface="Wingdings" panose="05000000000000000000" pitchFamily="2" charset="2"/>
              <a:buChar char="v"/>
            </a:pPr>
            <a:endParaRPr lang="en-US" sz="3000" b="1" dirty="0">
              <a:cs typeface="B Nazanin" panose="00000400000000000000" pitchFamily="2" charset="-78"/>
            </a:endParaRPr>
          </a:p>
          <a:p>
            <a:pPr marL="457200" indent="-457200" algn="just" rtl="1">
              <a:buFont typeface="Wingdings" panose="05000000000000000000" pitchFamily="2" charset="2"/>
              <a:buChar char="v"/>
            </a:pPr>
            <a:r>
              <a:rPr lang="fa-IR" sz="3000" b="1" dirty="0">
                <a:cs typeface="B Nazanin" panose="00000400000000000000" pitchFamily="2" charset="-78"/>
              </a:rPr>
              <a:t> انواع </a:t>
            </a:r>
            <a:r>
              <a:rPr lang="en-US" sz="3000" b="1" dirty="0">
                <a:cs typeface="B Nazanin" panose="00000400000000000000" pitchFamily="2" charset="-78"/>
              </a:rPr>
              <a:t>IPV</a:t>
            </a:r>
            <a:r>
              <a:rPr lang="fa-IR" sz="3000" b="1" dirty="0">
                <a:cs typeface="B Nazanin" panose="00000400000000000000" pitchFamily="2" charset="-78"/>
              </a:rPr>
              <a:t>: عاطفی، جسمی، جسمی شدید، جنسی</a:t>
            </a:r>
          </a:p>
          <a:p>
            <a:pPr marL="457200" indent="-457200" algn="just" rtl="1">
              <a:buFont typeface="Wingdings" panose="05000000000000000000" pitchFamily="2" charset="2"/>
              <a:buChar char="v"/>
            </a:pPr>
            <a:endParaRPr lang="fa-IR" sz="3000" b="1" dirty="0">
              <a:cs typeface="B Nazanin" panose="00000400000000000000" pitchFamily="2" charset="-78"/>
            </a:endParaRPr>
          </a:p>
          <a:p>
            <a:pPr marL="457200" indent="-457200" algn="just" rtl="1">
              <a:buFont typeface="Wingdings" panose="05000000000000000000" pitchFamily="2" charset="2"/>
              <a:buChar char="v"/>
            </a:pPr>
            <a:r>
              <a:rPr lang="fa-IR" sz="3000" b="1" dirty="0">
                <a:cs typeface="B Nazanin" panose="00000400000000000000" pitchFamily="2" charset="-78"/>
              </a:rPr>
              <a:t> اضطراب              </a:t>
            </a:r>
            <a:r>
              <a:rPr lang="en-US" sz="3000" b="1" dirty="0">
                <a:solidFill>
                  <a:srgbClr val="6B1A2A"/>
                </a:solidFill>
                <a:cs typeface="B Nazanin" panose="00000400000000000000" pitchFamily="2" charset="-78"/>
              </a:rPr>
              <a:t>GAD-7</a:t>
            </a:r>
            <a:r>
              <a:rPr lang="fa-IR" sz="3000" b="1" dirty="0">
                <a:solidFill>
                  <a:srgbClr val="6B1A2A"/>
                </a:solidFill>
                <a:cs typeface="B Nazanin" panose="00000400000000000000" pitchFamily="2" charset="-78"/>
              </a:rPr>
              <a:t> ≥ 10</a:t>
            </a:r>
            <a:r>
              <a:rPr lang="fa-IR" sz="3000" b="1" dirty="0">
                <a:cs typeface="B Nazanin" panose="00000400000000000000" pitchFamily="2" charset="-78"/>
              </a:rPr>
              <a:t> از 21</a:t>
            </a:r>
          </a:p>
          <a:p>
            <a:pPr marL="457200" indent="-457200" algn="just" rtl="1">
              <a:buFont typeface="Wingdings" panose="05000000000000000000" pitchFamily="2" charset="2"/>
              <a:buChar char="v"/>
            </a:pPr>
            <a:endParaRPr lang="fa-IR" sz="3000" b="1" dirty="0">
              <a:cs typeface="B Nazanin" panose="00000400000000000000" pitchFamily="2" charset="-78"/>
            </a:endParaRPr>
          </a:p>
          <a:p>
            <a:pPr marL="457200" indent="-457200" algn="just" rtl="1">
              <a:buFont typeface="Wingdings" panose="05000000000000000000" pitchFamily="2" charset="2"/>
              <a:buChar char="v"/>
            </a:pPr>
            <a:r>
              <a:rPr lang="fa-IR" sz="3000" b="1" dirty="0">
                <a:cs typeface="B Nazanin" panose="00000400000000000000" pitchFamily="2" charset="-78"/>
              </a:rPr>
              <a:t> </a:t>
            </a:r>
            <a:r>
              <a:rPr lang="en-US" sz="3000" b="1" dirty="0">
                <a:cs typeface="B Nazanin" panose="00000400000000000000" pitchFamily="2" charset="-78"/>
              </a:rPr>
              <a:t>RED Flag</a:t>
            </a:r>
            <a:r>
              <a:rPr lang="fa-IR" sz="3000" b="1" dirty="0">
                <a:cs typeface="B Nazanin" panose="00000400000000000000" pitchFamily="2" charset="-78"/>
              </a:rPr>
              <a:t> : </a:t>
            </a:r>
            <a:r>
              <a:rPr lang="en-US" sz="3000" b="1" dirty="0">
                <a:solidFill>
                  <a:srgbClr val="6B1A2A"/>
                </a:solidFill>
                <a:cs typeface="B Nazanin" panose="00000400000000000000" pitchFamily="2" charset="-78"/>
              </a:rPr>
              <a:t>SSQ</a:t>
            </a:r>
            <a:r>
              <a:rPr lang="fa-IR" sz="3000" b="1" dirty="0">
                <a:solidFill>
                  <a:srgbClr val="6B1A2A"/>
                </a:solidFill>
                <a:cs typeface="B Nazanin" panose="00000400000000000000" pitchFamily="2" charset="-78"/>
              </a:rPr>
              <a:t> ≥ 11، توهم، افکار خودکشی</a:t>
            </a:r>
          </a:p>
          <a:p>
            <a:pPr algn="just" rtl="1"/>
            <a:r>
              <a:rPr lang="fa-IR" sz="3000" b="1" dirty="0">
                <a:cs typeface="B Nazanin" panose="00000400000000000000" pitchFamily="2" charset="-78"/>
              </a:rPr>
              <a:t> </a:t>
            </a:r>
            <a:endParaRPr lang="en-US" sz="3000" b="1" dirty="0">
              <a:cs typeface="B Nazanin" panose="00000400000000000000" pitchFamily="2" charset="-78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C24D55A-6678-BA9F-5828-22D14C5E4EC3}"/>
              </a:ext>
            </a:extLst>
          </p:cNvPr>
          <p:cNvCxnSpPr/>
          <p:nvPr/>
        </p:nvCxnSpPr>
        <p:spPr>
          <a:xfrm flipH="1">
            <a:off x="12344400" y="3162300"/>
            <a:ext cx="838200" cy="0"/>
          </a:xfrm>
          <a:prstGeom prst="straightConnector1">
            <a:avLst/>
          </a:prstGeom>
          <a:ln w="38100">
            <a:solidFill>
              <a:srgbClr val="6B1A2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9C54CCD-1874-D5F2-9103-1A224E06D287}"/>
              </a:ext>
            </a:extLst>
          </p:cNvPr>
          <p:cNvCxnSpPr/>
          <p:nvPr/>
        </p:nvCxnSpPr>
        <p:spPr>
          <a:xfrm flipH="1">
            <a:off x="11506200" y="5905500"/>
            <a:ext cx="838200" cy="0"/>
          </a:xfrm>
          <a:prstGeom prst="straightConnector1">
            <a:avLst/>
          </a:prstGeom>
          <a:ln w="38100">
            <a:solidFill>
              <a:srgbClr val="6B1A2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456AD21-0AD2-8A51-24A9-3DB26C4D090B}"/>
              </a:ext>
            </a:extLst>
          </p:cNvPr>
          <p:cNvCxnSpPr/>
          <p:nvPr/>
        </p:nvCxnSpPr>
        <p:spPr>
          <a:xfrm flipH="1">
            <a:off x="13639800" y="7734300"/>
            <a:ext cx="838200" cy="0"/>
          </a:xfrm>
          <a:prstGeom prst="straightConnector1">
            <a:avLst/>
          </a:prstGeom>
          <a:ln w="38100">
            <a:solidFill>
              <a:srgbClr val="6B1A2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25465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2E301E-80EC-5B05-3A92-F5A3356DB3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9EF88CE-FECB-F6D9-527B-C849244232FB}"/>
              </a:ext>
            </a:extLst>
          </p:cNvPr>
          <p:cNvSpPr/>
          <p:nvPr/>
        </p:nvSpPr>
        <p:spPr>
          <a:xfrm>
            <a:off x="228600" y="9455783"/>
            <a:ext cx="2590800" cy="571500"/>
          </a:xfrm>
          <a:prstGeom prst="rect">
            <a:avLst/>
          </a:prstGeom>
          <a:solidFill>
            <a:srgbClr val="A9B5A8"/>
          </a:solidFill>
          <a:ln>
            <a:solidFill>
              <a:srgbClr val="A9B5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4741488-323C-2111-AD46-A8C8DB4CD286}"/>
              </a:ext>
            </a:extLst>
          </p:cNvPr>
          <p:cNvSpPr/>
          <p:nvPr/>
        </p:nvSpPr>
        <p:spPr>
          <a:xfrm>
            <a:off x="7848600" y="9455783"/>
            <a:ext cx="2590800" cy="571500"/>
          </a:xfrm>
          <a:prstGeom prst="rect">
            <a:avLst/>
          </a:prstGeom>
          <a:solidFill>
            <a:srgbClr val="DCC9A6"/>
          </a:solidFill>
          <a:ln>
            <a:solidFill>
              <a:srgbClr val="DCC9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003601C-26A7-77FC-E34A-8EEA0962B471}"/>
              </a:ext>
            </a:extLst>
          </p:cNvPr>
          <p:cNvSpPr/>
          <p:nvPr/>
        </p:nvSpPr>
        <p:spPr>
          <a:xfrm>
            <a:off x="15468600" y="9455783"/>
            <a:ext cx="2590800" cy="571500"/>
          </a:xfrm>
          <a:prstGeom prst="rect">
            <a:avLst/>
          </a:prstGeom>
          <a:solidFill>
            <a:srgbClr val="52665A"/>
          </a:solidFill>
          <a:ln>
            <a:solidFill>
              <a:srgbClr val="385C5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0EA8EBA-1404-3C23-9AEA-6CC1EDC17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/>
              <a:t>31/05/1405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89E2C399-890E-2710-E574-D04024A10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مهسا فتحی</a:t>
            </a:r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BAF05B8-2B57-1905-37EF-75A71C7BA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B6F15528-21DE-4FAA-801E-634DDDAF4B2B}" type="slidenum">
              <a:rPr lang="en-US" sz="1800" b="1" smtClean="0">
                <a:cs typeface="B Titr" panose="00000700000000000000" pitchFamily="2" charset="-78"/>
              </a:rPr>
              <a:pPr algn="ctr"/>
              <a:t>12</a:t>
            </a:fld>
            <a:endParaRPr lang="en-US" sz="1800" b="1" dirty="0">
              <a:cs typeface="B Titr" panose="00000700000000000000" pitchFamily="2" charset="-78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A2FDEF1-362F-A5E3-6E47-CB084EE7D0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26437" cy="21264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0CEE3F2-CEA4-C91C-8EC8-81D3CD58C3B2}"/>
              </a:ext>
            </a:extLst>
          </p:cNvPr>
          <p:cNvSpPr txBox="1"/>
          <p:nvPr/>
        </p:nvSpPr>
        <p:spPr>
          <a:xfrm>
            <a:off x="6896100" y="182880"/>
            <a:ext cx="4495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5400" dirty="0">
                <a:solidFill>
                  <a:srgbClr val="6B1A2A"/>
                </a:solidFill>
                <a:cs typeface="B Titr" panose="00000700000000000000" pitchFamily="2" charset="-78"/>
              </a:rPr>
              <a:t>روش کار</a:t>
            </a:r>
            <a:endParaRPr lang="en-US" sz="5400" dirty="0">
              <a:solidFill>
                <a:srgbClr val="6B1A2A"/>
              </a:solidFill>
              <a:cs typeface="B Titr" panose="00000700000000000000" pitchFamily="2" charset="-7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422F54C-14CD-0349-1884-9C7BC55E8213}"/>
              </a:ext>
            </a:extLst>
          </p:cNvPr>
          <p:cNvSpPr txBox="1"/>
          <p:nvPr/>
        </p:nvSpPr>
        <p:spPr>
          <a:xfrm>
            <a:off x="5676900" y="1213526"/>
            <a:ext cx="6934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3200" dirty="0">
                <a:solidFill>
                  <a:srgbClr val="6B1A2A"/>
                </a:solidFill>
                <a:cs typeface="B Titr" panose="00000700000000000000" pitchFamily="2" charset="-78"/>
              </a:rPr>
              <a:t>تحلیل آماری</a:t>
            </a:r>
            <a:endParaRPr lang="en-US" sz="3200" dirty="0">
              <a:solidFill>
                <a:srgbClr val="6B1A2A"/>
              </a:solidFill>
              <a:cs typeface="B Titr" panose="00000700000000000000" pitchFamily="2" charset="-7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B0BA4E9-217E-F469-F1CE-6D9114621694}"/>
              </a:ext>
            </a:extLst>
          </p:cNvPr>
          <p:cNvSpPr txBox="1"/>
          <p:nvPr/>
        </p:nvSpPr>
        <p:spPr>
          <a:xfrm>
            <a:off x="1981200" y="1880940"/>
            <a:ext cx="14325600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 rtl="1">
              <a:buFont typeface="Wingdings" panose="05000000000000000000" pitchFamily="2" charset="2"/>
              <a:buChar char="v"/>
            </a:pPr>
            <a:r>
              <a:rPr lang="fa-IR" sz="3000" b="1" dirty="0">
                <a:cs typeface="B Nazanin" panose="00000400000000000000" pitchFamily="2" charset="-78"/>
              </a:rPr>
              <a:t> تحلیل اصلی</a:t>
            </a:r>
          </a:p>
          <a:p>
            <a:pPr marL="914400" lvl="1" indent="-457200" algn="just" rtl="1">
              <a:buFont typeface="Arial" panose="020B0604020202020204" pitchFamily="34" charset="0"/>
              <a:buChar char="•"/>
            </a:pPr>
            <a:r>
              <a:rPr lang="fa-IR" sz="3000" b="1" dirty="0">
                <a:cs typeface="B Nazanin" panose="00000400000000000000" pitchFamily="2" charset="-78"/>
              </a:rPr>
              <a:t> سطح تحلیل: </a:t>
            </a:r>
            <a:r>
              <a:rPr lang="fa-IR" sz="3000" b="1" dirty="0">
                <a:solidFill>
                  <a:srgbClr val="6B1A2A"/>
                </a:solidFill>
                <a:cs typeface="B Nazanin" panose="00000400000000000000" pitchFamily="2" charset="-78"/>
              </a:rPr>
              <a:t>خوشه</a:t>
            </a:r>
          </a:p>
          <a:p>
            <a:pPr marL="914400" lvl="1" indent="-457200" algn="just" rtl="1">
              <a:buFont typeface="Arial" panose="020B0604020202020204" pitchFamily="34" charset="0"/>
              <a:buChar char="•"/>
            </a:pPr>
            <a:r>
              <a:rPr lang="fa-IR" sz="3000" b="1" dirty="0">
                <a:cs typeface="B Nazanin" panose="00000400000000000000" pitchFamily="2" charset="-78"/>
              </a:rPr>
              <a:t> تعدیل برای: </a:t>
            </a:r>
          </a:p>
          <a:p>
            <a:pPr lvl="1" algn="just" rtl="1"/>
            <a:r>
              <a:rPr lang="fa-IR" sz="3000" b="1" dirty="0">
                <a:solidFill>
                  <a:srgbClr val="6B1A2A"/>
                </a:solidFill>
                <a:cs typeface="B Nazanin" panose="00000400000000000000" pitchFamily="2" charset="-78"/>
              </a:rPr>
              <a:t>       جنسیت + آخر هفته</a:t>
            </a:r>
          </a:p>
          <a:p>
            <a:pPr marL="914400" lvl="1" indent="-457200" algn="just" rtl="1"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rgbClr val="6B1A2A"/>
                </a:solidFill>
                <a:cs typeface="B Nazanin" panose="00000400000000000000" pitchFamily="2" charset="-78"/>
              </a:rPr>
              <a:t>modified intention- to- treat</a:t>
            </a:r>
            <a:endParaRPr lang="fa-IR" sz="3000" b="1" dirty="0">
              <a:solidFill>
                <a:srgbClr val="6B1A2A"/>
              </a:solidFill>
              <a:cs typeface="B Nazanin" panose="00000400000000000000" pitchFamily="2" charset="-78"/>
            </a:endParaRPr>
          </a:p>
          <a:p>
            <a:pPr marL="457200" indent="-457200" algn="just" rtl="1">
              <a:buFont typeface="Wingdings" panose="05000000000000000000" pitchFamily="2" charset="2"/>
              <a:buChar char="v"/>
            </a:pPr>
            <a:r>
              <a:rPr lang="fa-IR" sz="3000" b="1" dirty="0">
                <a:cs typeface="B Nazanin" panose="00000400000000000000" pitchFamily="2" charset="-78"/>
              </a:rPr>
              <a:t> تحلیل حساسیت</a:t>
            </a:r>
          </a:p>
          <a:p>
            <a:pPr marL="914400" lvl="1" indent="-457200" algn="just" rtl="1">
              <a:buFont typeface="Arial" panose="020B0604020202020204" pitchFamily="34" charset="0"/>
              <a:buChar char="•"/>
            </a:pPr>
            <a:r>
              <a:rPr lang="fa-IR" sz="3000" b="1" dirty="0">
                <a:cs typeface="B Nazanin" panose="00000400000000000000" pitchFamily="2" charset="-78"/>
              </a:rPr>
              <a:t> سطح فرد</a:t>
            </a:r>
          </a:p>
          <a:p>
            <a:pPr marL="914400" lvl="1" indent="-457200" algn="just" rtl="1">
              <a:buFont typeface="Arial" panose="020B0604020202020204" pitchFamily="34" charset="0"/>
              <a:buChar char="•"/>
            </a:pPr>
            <a:r>
              <a:rPr lang="fa-IR" sz="3000" b="1" dirty="0">
                <a:cs typeface="B Nazanin" panose="00000400000000000000" pitchFamily="2" charset="-78"/>
              </a:rPr>
              <a:t> </a:t>
            </a:r>
            <a:r>
              <a:rPr lang="fa-IR" sz="3000" b="1" dirty="0">
                <a:solidFill>
                  <a:srgbClr val="6B1A2A"/>
                </a:solidFill>
                <a:cs typeface="B Nazanin" panose="00000400000000000000" pitchFamily="2" charset="-78"/>
              </a:rPr>
              <a:t>مدل لگ- دوجمله‌ای</a:t>
            </a:r>
          </a:p>
          <a:p>
            <a:pPr marL="914400" lvl="1" indent="-457200" algn="just" rtl="1">
              <a:buFont typeface="Arial" panose="020B0604020202020204" pitchFamily="34" charset="0"/>
              <a:buChar char="•"/>
            </a:pPr>
            <a:r>
              <a:rPr lang="fa-IR" sz="3000" b="1" dirty="0">
                <a:cs typeface="B Nazanin" panose="00000400000000000000" pitchFamily="2" charset="-78"/>
              </a:rPr>
              <a:t> تعدیل </a:t>
            </a:r>
            <a:r>
              <a:rPr lang="en-US" sz="3000" b="1" dirty="0">
                <a:cs typeface="B Nazanin" panose="00000400000000000000" pitchFamily="2" charset="-78"/>
              </a:rPr>
              <a:t>SE</a:t>
            </a:r>
            <a:r>
              <a:rPr lang="fa-IR" sz="3000" b="1" dirty="0">
                <a:cs typeface="B Nazanin" panose="00000400000000000000" pitchFamily="2" charset="-78"/>
              </a:rPr>
              <a:t> برای خوشه بندی</a:t>
            </a:r>
          </a:p>
          <a:p>
            <a:pPr marL="914400" lvl="1" indent="-457200" algn="just" rtl="1">
              <a:buFont typeface="Arial" panose="020B0604020202020204" pitchFamily="34" charset="0"/>
              <a:buChar char="•"/>
            </a:pPr>
            <a:r>
              <a:rPr lang="fa-IR" sz="3000" b="1" dirty="0">
                <a:cs typeface="B Nazanin" panose="00000400000000000000" pitchFamily="2" charset="-78"/>
              </a:rPr>
              <a:t> </a:t>
            </a:r>
            <a:r>
              <a:rPr lang="en-US" sz="3000" b="1" dirty="0">
                <a:solidFill>
                  <a:srgbClr val="6B1A2A"/>
                </a:solidFill>
                <a:cs typeface="B Nazanin" panose="00000400000000000000" pitchFamily="2" charset="-78"/>
              </a:rPr>
              <a:t>ITT</a:t>
            </a:r>
          </a:p>
          <a:p>
            <a:pPr marL="457200" indent="-457200" algn="just" rtl="1">
              <a:buFont typeface="Wingdings" panose="05000000000000000000" pitchFamily="2" charset="2"/>
              <a:buChar char="v"/>
            </a:pPr>
            <a:r>
              <a:rPr lang="en-US" sz="3000" b="1" dirty="0">
                <a:cs typeface="B Nazanin" panose="00000400000000000000" pitchFamily="2" charset="-78"/>
              </a:rPr>
              <a:t> </a:t>
            </a:r>
            <a:r>
              <a:rPr lang="fa-IR" sz="3000" b="1" dirty="0">
                <a:cs typeface="B Nazanin" panose="00000400000000000000" pitchFamily="2" charset="-78"/>
              </a:rPr>
              <a:t>تحلیل تکمیلی</a:t>
            </a:r>
          </a:p>
          <a:p>
            <a:pPr marL="914400" lvl="1" indent="-457200" algn="just" rtl="1">
              <a:buFont typeface="Arial" panose="020B0604020202020204" pitchFamily="34" charset="0"/>
              <a:buChar char="•"/>
            </a:pPr>
            <a:r>
              <a:rPr lang="fa-IR" sz="3000" b="1" dirty="0">
                <a:cs typeface="B Nazanin" panose="00000400000000000000" pitchFamily="2" charset="-78"/>
              </a:rPr>
              <a:t> </a:t>
            </a:r>
            <a:r>
              <a:rPr lang="en-US" sz="3000" b="1" dirty="0">
                <a:cs typeface="B Nazanin" panose="00000400000000000000" pitchFamily="2" charset="-78"/>
              </a:rPr>
              <a:t>post-hoc</a:t>
            </a:r>
            <a:r>
              <a:rPr lang="fa-IR" sz="3000" b="1" dirty="0">
                <a:cs typeface="B Nazanin" panose="00000400000000000000" pitchFamily="2" charset="-78"/>
              </a:rPr>
              <a:t>: دریافت مشاوره</a:t>
            </a:r>
          </a:p>
          <a:p>
            <a:pPr marL="914400" lvl="1" indent="-457200" algn="just" rtl="1">
              <a:buFont typeface="Arial" panose="020B0604020202020204" pitchFamily="34" charset="0"/>
              <a:buChar char="•"/>
            </a:pPr>
            <a:r>
              <a:rPr lang="fa-IR" sz="3000" b="1" dirty="0">
                <a:cs typeface="B Nazanin" panose="00000400000000000000" pitchFamily="2" charset="-78"/>
              </a:rPr>
              <a:t> داده‌های گمشده            حذف </a:t>
            </a:r>
            <a:endParaRPr lang="en-US" sz="3000" b="1" dirty="0">
              <a:cs typeface="B Nazanin" panose="00000400000000000000" pitchFamily="2" charset="-78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ECD2DC1-D4A2-4663-56EF-A7A01B8429A9}"/>
              </a:ext>
            </a:extLst>
          </p:cNvPr>
          <p:cNvCxnSpPr/>
          <p:nvPr/>
        </p:nvCxnSpPr>
        <p:spPr>
          <a:xfrm flipH="1">
            <a:off x="12245340" y="7658100"/>
            <a:ext cx="685800" cy="0"/>
          </a:xfrm>
          <a:prstGeom prst="straightConnector1">
            <a:avLst/>
          </a:prstGeom>
          <a:ln w="38100">
            <a:solidFill>
              <a:srgbClr val="6B1A2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00882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B4CB8A-A2BD-DA6C-2954-9666D081EB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1B8A74-E3DB-18B1-9685-C671AA3E2EA1}"/>
              </a:ext>
            </a:extLst>
          </p:cNvPr>
          <p:cNvSpPr/>
          <p:nvPr/>
        </p:nvSpPr>
        <p:spPr>
          <a:xfrm>
            <a:off x="228600" y="9455783"/>
            <a:ext cx="2590800" cy="571500"/>
          </a:xfrm>
          <a:prstGeom prst="rect">
            <a:avLst/>
          </a:prstGeom>
          <a:solidFill>
            <a:srgbClr val="A9B5A8"/>
          </a:solidFill>
          <a:ln>
            <a:solidFill>
              <a:srgbClr val="A9B5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6B2C439-5129-8713-4DA1-44E4E43C2B3F}"/>
              </a:ext>
            </a:extLst>
          </p:cNvPr>
          <p:cNvSpPr/>
          <p:nvPr/>
        </p:nvSpPr>
        <p:spPr>
          <a:xfrm>
            <a:off x="7848600" y="9455783"/>
            <a:ext cx="2590800" cy="571500"/>
          </a:xfrm>
          <a:prstGeom prst="rect">
            <a:avLst/>
          </a:prstGeom>
          <a:solidFill>
            <a:srgbClr val="DCC9A6"/>
          </a:solidFill>
          <a:ln>
            <a:solidFill>
              <a:srgbClr val="DCC9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48DAA5D-26FB-79C6-0117-C356085C8D06}"/>
              </a:ext>
            </a:extLst>
          </p:cNvPr>
          <p:cNvSpPr/>
          <p:nvPr/>
        </p:nvSpPr>
        <p:spPr>
          <a:xfrm>
            <a:off x="15468600" y="9455783"/>
            <a:ext cx="2590800" cy="571500"/>
          </a:xfrm>
          <a:prstGeom prst="rect">
            <a:avLst/>
          </a:prstGeom>
          <a:solidFill>
            <a:srgbClr val="52665A"/>
          </a:solidFill>
          <a:ln>
            <a:solidFill>
              <a:srgbClr val="385C5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883CA840-5FE2-DA7E-86A9-E65815596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/>
              <a:t>31/05/1405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C09B56F-9E2F-1121-80DE-3A25DC80C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مهسا فتحی</a:t>
            </a:r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13E189F-C599-CD9A-A908-60074F23B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B6F15528-21DE-4FAA-801E-634DDDAF4B2B}" type="slidenum">
              <a:rPr lang="en-US" sz="1800" b="1" smtClean="0">
                <a:cs typeface="B Titr" panose="00000700000000000000" pitchFamily="2" charset="-78"/>
              </a:rPr>
              <a:pPr algn="ctr"/>
              <a:t>13</a:t>
            </a:fld>
            <a:endParaRPr lang="en-US" sz="1800" b="1" dirty="0">
              <a:cs typeface="B Titr" panose="00000700000000000000" pitchFamily="2" charset="-78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0D39575-F7A9-948D-5AED-635F179291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26437" cy="21264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C1F57EB-9EDD-DFC5-987F-6FD3A2534889}"/>
              </a:ext>
            </a:extLst>
          </p:cNvPr>
          <p:cNvSpPr txBox="1"/>
          <p:nvPr/>
        </p:nvSpPr>
        <p:spPr>
          <a:xfrm>
            <a:off x="7277100" y="87630"/>
            <a:ext cx="3733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5400" dirty="0">
                <a:solidFill>
                  <a:srgbClr val="6B1A2A"/>
                </a:solidFill>
                <a:cs typeface="B Titr" panose="00000700000000000000" pitchFamily="2" charset="-78"/>
              </a:rPr>
              <a:t>روش کار</a:t>
            </a:r>
            <a:endParaRPr lang="en-US" sz="5400" dirty="0">
              <a:solidFill>
                <a:srgbClr val="6B1A2A"/>
              </a:solidFill>
              <a:cs typeface="B Titr" panose="00000700000000000000" pitchFamily="2" charset="-7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6493D0-CD9F-0B76-1089-F239E4908E43}"/>
              </a:ext>
            </a:extLst>
          </p:cNvPr>
          <p:cNvSpPr txBox="1"/>
          <p:nvPr/>
        </p:nvSpPr>
        <p:spPr>
          <a:xfrm>
            <a:off x="6477000" y="1063218"/>
            <a:ext cx="533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3200" dirty="0">
                <a:solidFill>
                  <a:srgbClr val="6B1A2A"/>
                </a:solidFill>
                <a:cs typeface="B Titr" panose="00000700000000000000" pitchFamily="2" charset="-78"/>
              </a:rPr>
              <a:t>حجم نمونه و ملاحظات اخلاقی</a:t>
            </a:r>
            <a:endParaRPr lang="en-US" sz="3200" dirty="0">
              <a:solidFill>
                <a:srgbClr val="6B1A2A"/>
              </a:solidFill>
              <a:cs typeface="B Titr" panose="00000700000000000000" pitchFamily="2" charset="-78"/>
            </a:endParaRP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DCFE9F16-C3E4-15EF-20F7-F35247F75D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5495122"/>
              </p:ext>
            </p:extLst>
          </p:nvPr>
        </p:nvGraphicFramePr>
        <p:xfrm>
          <a:off x="2609850" y="2164537"/>
          <a:ext cx="13068300" cy="362712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6534150">
                  <a:extLst>
                    <a:ext uri="{9D8B030D-6E8A-4147-A177-3AD203B41FA5}">
                      <a16:colId xmlns:a16="http://schemas.microsoft.com/office/drawing/2014/main" val="3689868547"/>
                    </a:ext>
                  </a:extLst>
                </a:gridCol>
                <a:gridCol w="6534150">
                  <a:extLst>
                    <a:ext uri="{9D8B030D-6E8A-4147-A177-3AD203B41FA5}">
                      <a16:colId xmlns:a16="http://schemas.microsoft.com/office/drawing/2014/main" val="481676903"/>
                    </a:ext>
                  </a:extLst>
                </a:gridCol>
              </a:tblGrid>
              <a:tr h="507876">
                <a:tc>
                  <a:txBody>
                    <a:bodyPr/>
                    <a:lstStyle/>
                    <a:p>
                      <a:pPr algn="ctr" rtl="1"/>
                      <a:r>
                        <a:rPr lang="fa-IR" sz="2800" dirty="0">
                          <a:cs typeface="B Nazanin" panose="00000400000000000000" pitchFamily="2" charset="-78"/>
                        </a:rPr>
                        <a:t>مقدار</a:t>
                      </a:r>
                      <a:endParaRPr lang="en-US" sz="2800" dirty="0"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8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پارامتر</a:t>
                      </a:r>
                      <a:endParaRPr lang="en-US" sz="2800" b="1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91320666"/>
                  </a:ext>
                </a:extLst>
              </a:tr>
              <a:tr h="507876">
                <a:tc>
                  <a:txBody>
                    <a:bodyPr/>
                    <a:lstStyle/>
                    <a:p>
                      <a:pPr algn="ctr" rtl="1"/>
                      <a:r>
                        <a:rPr lang="fa-IR" sz="2800" dirty="0">
                          <a:cs typeface="B Nazanin" panose="00000400000000000000" pitchFamily="2" charset="-78"/>
                        </a:rPr>
                        <a:t>20 نفر</a:t>
                      </a:r>
                      <a:endParaRPr lang="en-US" sz="2800" dirty="0"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800" b="0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اندازه متوسط خوشه</a:t>
                      </a:r>
                      <a:endParaRPr lang="en-US" sz="2800" b="0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81373555"/>
                  </a:ext>
                </a:extLst>
              </a:tr>
              <a:tr h="507876">
                <a:tc>
                  <a:txBody>
                    <a:bodyPr/>
                    <a:lstStyle/>
                    <a:p>
                      <a:pPr algn="ctr" rtl="1"/>
                      <a:r>
                        <a:rPr lang="fa-IR" sz="2800" dirty="0">
                          <a:cs typeface="B Nazanin" panose="00000400000000000000" pitchFamily="2" charset="-78"/>
                        </a:rPr>
                        <a:t>0.01</a:t>
                      </a:r>
                      <a:endParaRPr lang="en-US" sz="2800" dirty="0"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800" b="0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ICC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16101010"/>
                  </a:ext>
                </a:extLst>
              </a:tr>
              <a:tr h="507876">
                <a:tc>
                  <a:txBody>
                    <a:bodyPr/>
                    <a:lstStyle/>
                    <a:p>
                      <a:pPr algn="ctr" rtl="1"/>
                      <a:r>
                        <a:rPr lang="fa-IR" sz="2800" dirty="0">
                          <a:cs typeface="B Nazanin" panose="00000400000000000000" pitchFamily="2" charset="-78"/>
                        </a:rPr>
                        <a:t>80%</a:t>
                      </a:r>
                      <a:endParaRPr lang="en-US" sz="2800" dirty="0"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800" b="0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توان آماری</a:t>
                      </a:r>
                      <a:endParaRPr lang="en-US" sz="2800" b="0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28520985"/>
                  </a:ext>
                </a:extLst>
              </a:tr>
              <a:tr h="507876">
                <a:tc>
                  <a:txBody>
                    <a:bodyPr/>
                    <a:lstStyle/>
                    <a:p>
                      <a:pPr algn="ctr" rtl="1"/>
                      <a:r>
                        <a:rPr lang="fa-IR" sz="2800" dirty="0">
                          <a:cs typeface="B Nazanin" panose="00000400000000000000" pitchFamily="2" charset="-78"/>
                        </a:rPr>
                        <a:t>32</a:t>
                      </a:r>
                      <a:endParaRPr lang="en-US" sz="2800" dirty="0"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800" b="0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خوشه در هر بازو</a:t>
                      </a:r>
                      <a:endParaRPr lang="en-US" sz="2800" b="0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67275322"/>
                  </a:ext>
                </a:extLst>
              </a:tr>
              <a:tr h="507876">
                <a:tc>
                  <a:txBody>
                    <a:bodyPr/>
                    <a:lstStyle/>
                    <a:p>
                      <a:pPr algn="ctr" rtl="1"/>
                      <a:r>
                        <a:rPr lang="fa-IR" sz="2800" dirty="0">
                          <a:solidFill>
                            <a:srgbClr val="6B1A2A"/>
                          </a:solidFill>
                          <a:cs typeface="B Nazanin" panose="00000400000000000000" pitchFamily="2" charset="-78"/>
                        </a:rPr>
                        <a:t>1280 نفر</a:t>
                      </a:r>
                      <a:endParaRPr lang="en-US" sz="2800" dirty="0">
                        <a:solidFill>
                          <a:srgbClr val="6B1A2A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800" b="0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حجم نمونه کل</a:t>
                      </a:r>
                      <a:endParaRPr lang="en-US" sz="2800" b="0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3726142"/>
                  </a:ext>
                </a:extLst>
              </a:tr>
              <a:tr h="507876">
                <a:tc>
                  <a:txBody>
                    <a:bodyPr/>
                    <a:lstStyle/>
                    <a:p>
                      <a:pPr algn="ctr" rtl="1"/>
                      <a:r>
                        <a:rPr lang="fa-IR" sz="2800" dirty="0">
                          <a:cs typeface="B Nazanin" panose="00000400000000000000" pitchFamily="2" charset="-78"/>
                        </a:rPr>
                        <a:t>0.5 نمره </a:t>
                      </a:r>
                      <a:r>
                        <a:rPr lang="en-US" sz="2800" dirty="0">
                          <a:cs typeface="B Nazanin" panose="00000400000000000000" pitchFamily="2" charset="-78"/>
                        </a:rPr>
                        <a:t>SSQ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800" b="0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حداقل تفاوت قابل شناسایی</a:t>
                      </a:r>
                      <a:endParaRPr lang="en-US" sz="2800" b="0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21888592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A7CF7BF5-761F-5D14-914B-AB63275AB4EB}"/>
              </a:ext>
            </a:extLst>
          </p:cNvPr>
          <p:cNvSpPr txBox="1"/>
          <p:nvPr/>
        </p:nvSpPr>
        <p:spPr>
          <a:xfrm>
            <a:off x="2590800" y="6134100"/>
            <a:ext cx="130873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 rtl="1">
              <a:buFont typeface="Wingdings" panose="05000000000000000000" pitchFamily="2" charset="2"/>
              <a:buChar char="v"/>
            </a:pPr>
            <a:r>
              <a:rPr lang="fa-IR" sz="3000" b="1" dirty="0">
                <a:cs typeface="B Nazanin" panose="00000400000000000000" pitchFamily="2" charset="-78"/>
              </a:rPr>
              <a:t> ملاحظات اخلاقی</a:t>
            </a:r>
          </a:p>
          <a:p>
            <a:pPr marL="914400" lvl="1" indent="-457200" algn="just" rtl="1">
              <a:buFont typeface="Arial" panose="020B0604020202020204" pitchFamily="34" charset="0"/>
              <a:buChar char="•"/>
            </a:pPr>
            <a:r>
              <a:rPr lang="fa-IR" sz="3000" b="1" dirty="0">
                <a:cs typeface="B Nazanin" panose="00000400000000000000" pitchFamily="2" charset="-78"/>
              </a:rPr>
              <a:t> شورای تحقیقات پزشکی زیمبابوه</a:t>
            </a:r>
          </a:p>
          <a:p>
            <a:pPr marL="914400" lvl="1" indent="-457200" algn="just" rtl="1">
              <a:buFont typeface="Arial" panose="020B0604020202020204" pitchFamily="34" charset="0"/>
              <a:buChar char="•"/>
            </a:pPr>
            <a:r>
              <a:rPr lang="fa-IR" sz="3000" b="1" dirty="0">
                <a:cs typeface="B Nazanin" panose="00000400000000000000" pitchFamily="2" charset="-78"/>
              </a:rPr>
              <a:t> مدرسه بهداشت و پزشکی گرمسیری لندن</a:t>
            </a:r>
          </a:p>
          <a:p>
            <a:pPr marL="914400" lvl="1" indent="-457200" algn="just" rtl="1">
              <a:buFont typeface="Arial" panose="020B0604020202020204" pitchFamily="34" charset="0"/>
              <a:buChar char="•"/>
            </a:pPr>
            <a:r>
              <a:rPr lang="fa-IR" sz="3000" b="1" dirty="0">
                <a:cs typeface="B Nazanin" panose="00000400000000000000" pitchFamily="2" charset="-78"/>
              </a:rPr>
              <a:t> رضایت شفاهی</a:t>
            </a:r>
            <a:endParaRPr lang="en-US" sz="3000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598924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F47653-730F-F805-3BF1-F2F95A63E0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9E5973F-1FBC-AB30-9DE3-6FA632120BEA}"/>
              </a:ext>
            </a:extLst>
          </p:cNvPr>
          <p:cNvSpPr/>
          <p:nvPr/>
        </p:nvSpPr>
        <p:spPr>
          <a:xfrm>
            <a:off x="228600" y="9455783"/>
            <a:ext cx="2590800" cy="571500"/>
          </a:xfrm>
          <a:prstGeom prst="rect">
            <a:avLst/>
          </a:prstGeom>
          <a:solidFill>
            <a:srgbClr val="A9B5A8"/>
          </a:solidFill>
          <a:ln>
            <a:solidFill>
              <a:srgbClr val="A9B5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1774D0B-BD11-B612-24F0-EE4E49E79980}"/>
              </a:ext>
            </a:extLst>
          </p:cNvPr>
          <p:cNvSpPr/>
          <p:nvPr/>
        </p:nvSpPr>
        <p:spPr>
          <a:xfrm>
            <a:off x="7848600" y="9455783"/>
            <a:ext cx="2590800" cy="571500"/>
          </a:xfrm>
          <a:prstGeom prst="rect">
            <a:avLst/>
          </a:prstGeom>
          <a:solidFill>
            <a:srgbClr val="DCC9A6"/>
          </a:solidFill>
          <a:ln>
            <a:solidFill>
              <a:srgbClr val="DCC9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94CBD09-AD5F-9255-5E74-67500353E72D}"/>
              </a:ext>
            </a:extLst>
          </p:cNvPr>
          <p:cNvSpPr/>
          <p:nvPr/>
        </p:nvSpPr>
        <p:spPr>
          <a:xfrm>
            <a:off x="15468600" y="9455783"/>
            <a:ext cx="2590800" cy="571500"/>
          </a:xfrm>
          <a:prstGeom prst="rect">
            <a:avLst/>
          </a:prstGeom>
          <a:solidFill>
            <a:srgbClr val="52665A"/>
          </a:solidFill>
          <a:ln>
            <a:solidFill>
              <a:srgbClr val="385C5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4CDF74B-0C9C-8108-B19A-B553823E3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/>
              <a:t>31/05/1405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0534D82-4C15-6D3E-9A68-3538E386D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مهسا فتحی</a:t>
            </a:r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E3E7566-1FEF-0C2B-FBDA-E3C8528EF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B6F15528-21DE-4FAA-801E-634DDDAF4B2B}" type="slidenum">
              <a:rPr lang="en-US" sz="1800" b="1" smtClean="0">
                <a:cs typeface="B Titr" panose="00000700000000000000" pitchFamily="2" charset="-78"/>
              </a:rPr>
              <a:pPr algn="ctr"/>
              <a:t>14</a:t>
            </a:fld>
            <a:endParaRPr lang="en-US" sz="1800" b="1" dirty="0">
              <a:cs typeface="B Titr" panose="00000700000000000000" pitchFamily="2" charset="-78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6992835-D31B-8EFE-AFB9-2615535813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26437" cy="21264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F369682-45A5-768E-2D3E-E6DE20CAC52B}"/>
              </a:ext>
            </a:extLst>
          </p:cNvPr>
          <p:cNvSpPr txBox="1"/>
          <p:nvPr/>
        </p:nvSpPr>
        <p:spPr>
          <a:xfrm>
            <a:off x="7239000" y="114300"/>
            <a:ext cx="381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5400" dirty="0">
                <a:solidFill>
                  <a:srgbClr val="6B1A2A"/>
                </a:solidFill>
                <a:cs typeface="B Titr" panose="00000700000000000000" pitchFamily="2" charset="-78"/>
              </a:rPr>
              <a:t>نتایج</a:t>
            </a:r>
            <a:endParaRPr lang="en-US" sz="5400" dirty="0">
              <a:solidFill>
                <a:srgbClr val="6B1A2A"/>
              </a:solidFill>
              <a:cs typeface="B Titr" panose="00000700000000000000" pitchFamily="2" charset="-7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B2311A-3B70-A31E-9FED-B4E41247EF2D}"/>
              </a:ext>
            </a:extLst>
          </p:cNvPr>
          <p:cNvSpPr txBox="1"/>
          <p:nvPr/>
        </p:nvSpPr>
        <p:spPr>
          <a:xfrm>
            <a:off x="4762500" y="1063218"/>
            <a:ext cx="876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3200" dirty="0">
                <a:solidFill>
                  <a:srgbClr val="6B1A2A"/>
                </a:solidFill>
                <a:cs typeface="B Titr" panose="00000700000000000000" pitchFamily="2" charset="-78"/>
              </a:rPr>
              <a:t>شرکت کنندگان و جریان مطالعه</a:t>
            </a:r>
            <a:endParaRPr lang="en-US" sz="3200" dirty="0">
              <a:solidFill>
                <a:srgbClr val="6B1A2A"/>
              </a:solidFill>
              <a:cs typeface="B Titr" panose="00000700000000000000" pitchFamily="2" charset="-78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43E19E2-6826-42DE-AE38-DBAB070246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49" y="1795746"/>
            <a:ext cx="12763501" cy="760436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A321389-3EEA-0B3E-015E-E72CD0E27F80}"/>
              </a:ext>
            </a:extLst>
          </p:cNvPr>
          <p:cNvSpPr/>
          <p:nvPr/>
        </p:nvSpPr>
        <p:spPr>
          <a:xfrm>
            <a:off x="10591800" y="2628900"/>
            <a:ext cx="685800" cy="228600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BA7E23D-A118-8EB3-B662-C156D94C2153}"/>
              </a:ext>
            </a:extLst>
          </p:cNvPr>
          <p:cNvSpPr/>
          <p:nvPr/>
        </p:nvSpPr>
        <p:spPr>
          <a:xfrm>
            <a:off x="7124700" y="6121197"/>
            <a:ext cx="1447800" cy="228600"/>
          </a:xfrm>
          <a:prstGeom prst="rect">
            <a:avLst/>
          </a:prstGeom>
          <a:solidFill>
            <a:srgbClr val="0070C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B34D70C-B0ED-FC32-0CE1-EBB042AC3567}"/>
              </a:ext>
            </a:extLst>
          </p:cNvPr>
          <p:cNvSpPr/>
          <p:nvPr/>
        </p:nvSpPr>
        <p:spPr>
          <a:xfrm>
            <a:off x="11963400" y="6121197"/>
            <a:ext cx="1447800" cy="228600"/>
          </a:xfrm>
          <a:prstGeom prst="rect">
            <a:avLst/>
          </a:prstGeom>
          <a:solidFill>
            <a:srgbClr val="0070C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7373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38C249-DC4F-BBAD-7999-AC92541D9C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AC09F8-3114-2355-6778-4B44E008A7BD}"/>
              </a:ext>
            </a:extLst>
          </p:cNvPr>
          <p:cNvSpPr/>
          <p:nvPr/>
        </p:nvSpPr>
        <p:spPr>
          <a:xfrm>
            <a:off x="228600" y="9455783"/>
            <a:ext cx="2590800" cy="571500"/>
          </a:xfrm>
          <a:prstGeom prst="rect">
            <a:avLst/>
          </a:prstGeom>
          <a:solidFill>
            <a:srgbClr val="A9B5A8"/>
          </a:solidFill>
          <a:ln>
            <a:solidFill>
              <a:srgbClr val="A9B5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A5130B-EB1B-BE69-2BD6-85F3696D416F}"/>
              </a:ext>
            </a:extLst>
          </p:cNvPr>
          <p:cNvSpPr/>
          <p:nvPr/>
        </p:nvSpPr>
        <p:spPr>
          <a:xfrm>
            <a:off x="7848600" y="9455783"/>
            <a:ext cx="2590800" cy="571500"/>
          </a:xfrm>
          <a:prstGeom prst="rect">
            <a:avLst/>
          </a:prstGeom>
          <a:solidFill>
            <a:srgbClr val="DCC9A6"/>
          </a:solidFill>
          <a:ln>
            <a:solidFill>
              <a:srgbClr val="DCC9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845D784-7D57-6ED4-942E-6C7EB731FDCE}"/>
              </a:ext>
            </a:extLst>
          </p:cNvPr>
          <p:cNvSpPr/>
          <p:nvPr/>
        </p:nvSpPr>
        <p:spPr>
          <a:xfrm>
            <a:off x="15468600" y="9455783"/>
            <a:ext cx="2590800" cy="571500"/>
          </a:xfrm>
          <a:prstGeom prst="rect">
            <a:avLst/>
          </a:prstGeom>
          <a:solidFill>
            <a:srgbClr val="52665A"/>
          </a:solidFill>
          <a:ln>
            <a:solidFill>
              <a:srgbClr val="385C5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D1DCB64-6C32-D831-DC2C-09EDD78AA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/>
              <a:t>31/05/1405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92963F9-DEA5-7C3F-6F65-F170FBC57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مهسا فتحی</a:t>
            </a:r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B9C1BED-374D-9263-CBBC-9D649E06C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B6F15528-21DE-4FAA-801E-634DDDAF4B2B}" type="slidenum">
              <a:rPr lang="en-US" sz="1800" b="1" smtClean="0">
                <a:cs typeface="B Titr" panose="00000700000000000000" pitchFamily="2" charset="-78"/>
              </a:rPr>
              <a:pPr algn="ctr"/>
              <a:t>15</a:t>
            </a:fld>
            <a:endParaRPr lang="en-US" sz="1800" b="1" dirty="0">
              <a:cs typeface="B Titr" panose="00000700000000000000" pitchFamily="2" charset="-78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BF2BA59-AAA2-A3F4-1C4E-E4E448D08B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26437" cy="21264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163E46D-713C-0E2B-61EA-A779A7694616}"/>
              </a:ext>
            </a:extLst>
          </p:cNvPr>
          <p:cNvSpPr txBox="1"/>
          <p:nvPr/>
        </p:nvSpPr>
        <p:spPr>
          <a:xfrm>
            <a:off x="7581900" y="144780"/>
            <a:ext cx="3124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5400" dirty="0">
                <a:solidFill>
                  <a:srgbClr val="6B1A2A"/>
                </a:solidFill>
                <a:cs typeface="B Titr" panose="00000700000000000000" pitchFamily="2" charset="-78"/>
              </a:rPr>
              <a:t>نتایج</a:t>
            </a:r>
            <a:endParaRPr lang="en-US" sz="5400" dirty="0">
              <a:solidFill>
                <a:srgbClr val="6B1A2A"/>
              </a:solidFill>
              <a:cs typeface="B Titr" panose="00000700000000000000" pitchFamily="2" charset="-7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40628A-9A99-62DC-753A-49ADB8852F99}"/>
              </a:ext>
            </a:extLst>
          </p:cNvPr>
          <p:cNvSpPr txBox="1"/>
          <p:nvPr/>
        </p:nvSpPr>
        <p:spPr>
          <a:xfrm>
            <a:off x="6134100" y="995075"/>
            <a:ext cx="601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3200" dirty="0">
                <a:solidFill>
                  <a:srgbClr val="6B1A2A"/>
                </a:solidFill>
                <a:cs typeface="B Titr" panose="00000700000000000000" pitchFamily="2" charset="-78"/>
              </a:rPr>
              <a:t>اثر روش جمع‌آوری داده بر علائم روانی</a:t>
            </a:r>
            <a:endParaRPr lang="en-US" sz="3200" dirty="0">
              <a:solidFill>
                <a:srgbClr val="6B1A2A"/>
              </a:solidFill>
              <a:cs typeface="B Titr" panose="00000700000000000000" pitchFamily="2" charset="-78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D4BD460-C51D-62F7-1C40-70FDF54AC2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460" y="2103577"/>
            <a:ext cx="16039079" cy="257561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6569ECC-4989-18B0-7F94-C10F0ACC11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159" y="5010238"/>
            <a:ext cx="15868140" cy="268876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6D51330-AB76-3136-6633-9DC35D14B251}"/>
              </a:ext>
            </a:extLst>
          </p:cNvPr>
          <p:cNvSpPr/>
          <p:nvPr/>
        </p:nvSpPr>
        <p:spPr>
          <a:xfrm>
            <a:off x="7848600" y="4076700"/>
            <a:ext cx="8915400" cy="30480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4D41BB-5AD2-38D4-3C75-613247F8F29B}"/>
              </a:ext>
            </a:extLst>
          </p:cNvPr>
          <p:cNvSpPr/>
          <p:nvPr/>
        </p:nvSpPr>
        <p:spPr>
          <a:xfrm>
            <a:off x="11445240" y="6782772"/>
            <a:ext cx="5334000" cy="30480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4102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B7BD52-E7E1-A7A7-1632-CF7AF98833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697A7E4-9F1D-D4F9-4D09-26C81327A53A}"/>
              </a:ext>
            </a:extLst>
          </p:cNvPr>
          <p:cNvSpPr/>
          <p:nvPr/>
        </p:nvSpPr>
        <p:spPr>
          <a:xfrm>
            <a:off x="228600" y="9455783"/>
            <a:ext cx="2590800" cy="571500"/>
          </a:xfrm>
          <a:prstGeom prst="rect">
            <a:avLst/>
          </a:prstGeom>
          <a:solidFill>
            <a:srgbClr val="A9B5A8"/>
          </a:solidFill>
          <a:ln>
            <a:solidFill>
              <a:srgbClr val="A9B5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9AF13AC-24B2-8E72-6D05-2E8CEAD35724}"/>
              </a:ext>
            </a:extLst>
          </p:cNvPr>
          <p:cNvSpPr/>
          <p:nvPr/>
        </p:nvSpPr>
        <p:spPr>
          <a:xfrm>
            <a:off x="7848600" y="9455783"/>
            <a:ext cx="2590800" cy="571500"/>
          </a:xfrm>
          <a:prstGeom prst="rect">
            <a:avLst/>
          </a:prstGeom>
          <a:solidFill>
            <a:srgbClr val="DCC9A6"/>
          </a:solidFill>
          <a:ln>
            <a:solidFill>
              <a:srgbClr val="DCC9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DC342D3-458D-6D33-6877-4ED8CFAF8F60}"/>
              </a:ext>
            </a:extLst>
          </p:cNvPr>
          <p:cNvSpPr/>
          <p:nvPr/>
        </p:nvSpPr>
        <p:spPr>
          <a:xfrm>
            <a:off x="15468600" y="9455783"/>
            <a:ext cx="2590800" cy="571500"/>
          </a:xfrm>
          <a:prstGeom prst="rect">
            <a:avLst/>
          </a:prstGeom>
          <a:solidFill>
            <a:srgbClr val="52665A"/>
          </a:solidFill>
          <a:ln>
            <a:solidFill>
              <a:srgbClr val="385C5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337D0AF7-2088-A014-FC6B-1BBB320474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/>
              <a:t>31/05/1405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DDA6EC8-C9BC-62C8-AD4E-CD961A94C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مهسا فتحی</a:t>
            </a:r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6CB398A7-F356-F013-54AA-1163C1008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B6F15528-21DE-4FAA-801E-634DDDAF4B2B}" type="slidenum">
              <a:rPr lang="en-US" sz="1800" b="1" smtClean="0">
                <a:cs typeface="B Titr" panose="00000700000000000000" pitchFamily="2" charset="-78"/>
              </a:rPr>
              <a:pPr algn="ctr"/>
              <a:t>16</a:t>
            </a:fld>
            <a:endParaRPr lang="en-US" sz="1800" b="1" dirty="0">
              <a:cs typeface="B Titr" panose="00000700000000000000" pitchFamily="2" charset="-78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38087BC-E0C0-A39D-395A-5D3A7819F2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26437" cy="21264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BCBAC68-35E4-1838-D5E3-A5B2B6964678}"/>
              </a:ext>
            </a:extLst>
          </p:cNvPr>
          <p:cNvSpPr txBox="1"/>
          <p:nvPr/>
        </p:nvSpPr>
        <p:spPr>
          <a:xfrm>
            <a:off x="7696200" y="133350"/>
            <a:ext cx="2895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5400" dirty="0">
                <a:solidFill>
                  <a:srgbClr val="6B1A2A"/>
                </a:solidFill>
                <a:cs typeface="B Titr" panose="00000700000000000000" pitchFamily="2" charset="-78"/>
              </a:rPr>
              <a:t>نتایج</a:t>
            </a:r>
            <a:endParaRPr lang="en-US" sz="5400" dirty="0">
              <a:solidFill>
                <a:srgbClr val="6B1A2A"/>
              </a:solidFill>
              <a:cs typeface="B Titr" panose="00000700000000000000" pitchFamily="2" charset="-7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04B8E3B-E80A-A754-E699-014C20463F48}"/>
              </a:ext>
            </a:extLst>
          </p:cNvPr>
          <p:cNvSpPr txBox="1"/>
          <p:nvPr/>
        </p:nvSpPr>
        <p:spPr>
          <a:xfrm>
            <a:off x="5448300" y="1063218"/>
            <a:ext cx="7391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3200" dirty="0">
                <a:solidFill>
                  <a:srgbClr val="6B1A2A"/>
                </a:solidFill>
                <a:cs typeface="B Titr" panose="00000700000000000000" pitchFamily="2" charset="-78"/>
              </a:rPr>
              <a:t>اثر روش جمع‌آوری داده بر گزارش </a:t>
            </a:r>
            <a:r>
              <a:rPr lang="en-US" sz="3200" b="1" dirty="0">
                <a:solidFill>
                  <a:srgbClr val="6B1A2A"/>
                </a:solidFill>
                <a:cs typeface="B Titr" panose="00000700000000000000" pitchFamily="2" charset="-78"/>
              </a:rPr>
              <a:t>IPV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8E19D0D-0572-9C59-EDD5-304EA58F7D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380" y="2737402"/>
            <a:ext cx="15693235" cy="185399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AD56296-CFFE-5A0A-BF68-6C07E16D47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414" y="4814275"/>
            <a:ext cx="15503169" cy="167290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AC01AC7-1D6D-9399-522F-F7EEF484FD9E}"/>
              </a:ext>
            </a:extLst>
          </p:cNvPr>
          <p:cNvSpPr/>
          <p:nvPr/>
        </p:nvSpPr>
        <p:spPr>
          <a:xfrm>
            <a:off x="8001000" y="4723916"/>
            <a:ext cx="8763000" cy="329225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EEE1355-DC33-20DF-374E-0F7CB6D843C9}"/>
              </a:ext>
            </a:extLst>
          </p:cNvPr>
          <p:cNvSpPr/>
          <p:nvPr/>
        </p:nvSpPr>
        <p:spPr>
          <a:xfrm>
            <a:off x="8001000" y="5115073"/>
            <a:ext cx="8763000" cy="56573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5657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9F9EE-547D-A0A2-579D-2AAADE39C6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5979BA-AF7E-5B24-D61F-21D8553DA74A}"/>
              </a:ext>
            </a:extLst>
          </p:cNvPr>
          <p:cNvSpPr/>
          <p:nvPr/>
        </p:nvSpPr>
        <p:spPr>
          <a:xfrm>
            <a:off x="228600" y="9455783"/>
            <a:ext cx="2590800" cy="571500"/>
          </a:xfrm>
          <a:prstGeom prst="rect">
            <a:avLst/>
          </a:prstGeom>
          <a:solidFill>
            <a:srgbClr val="A9B5A8"/>
          </a:solidFill>
          <a:ln>
            <a:solidFill>
              <a:srgbClr val="A9B5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2B4898-CD42-49D4-A38C-2FA192FAA694}"/>
              </a:ext>
            </a:extLst>
          </p:cNvPr>
          <p:cNvSpPr/>
          <p:nvPr/>
        </p:nvSpPr>
        <p:spPr>
          <a:xfrm>
            <a:off x="7848600" y="9455783"/>
            <a:ext cx="2590800" cy="571500"/>
          </a:xfrm>
          <a:prstGeom prst="rect">
            <a:avLst/>
          </a:prstGeom>
          <a:solidFill>
            <a:srgbClr val="DCC9A6"/>
          </a:solidFill>
          <a:ln>
            <a:solidFill>
              <a:srgbClr val="DCC9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D196B4D-B4CE-53B2-CDA7-D0B4B8BE3FF4}"/>
              </a:ext>
            </a:extLst>
          </p:cNvPr>
          <p:cNvSpPr/>
          <p:nvPr/>
        </p:nvSpPr>
        <p:spPr>
          <a:xfrm>
            <a:off x="15468600" y="9455783"/>
            <a:ext cx="2590800" cy="571500"/>
          </a:xfrm>
          <a:prstGeom prst="rect">
            <a:avLst/>
          </a:prstGeom>
          <a:solidFill>
            <a:srgbClr val="52665A"/>
          </a:solidFill>
          <a:ln>
            <a:solidFill>
              <a:srgbClr val="385C5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4F9CCFC2-6DD4-CAF3-AD0E-379CD3039D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/>
              <a:t>31/05/1405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E6204EF-B2E5-B6FA-ABF1-D91FBC507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مهسا فتحی</a:t>
            </a:r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5FB8680-C457-DCEC-AD54-8F4E5B3A2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B6F15528-21DE-4FAA-801E-634DDDAF4B2B}" type="slidenum">
              <a:rPr lang="en-US" sz="1800" b="1" smtClean="0">
                <a:cs typeface="B Titr" panose="00000700000000000000" pitchFamily="2" charset="-78"/>
              </a:rPr>
              <a:pPr algn="ctr"/>
              <a:t>17</a:t>
            </a:fld>
            <a:endParaRPr lang="en-US" sz="1800" b="1" dirty="0">
              <a:cs typeface="B Titr" panose="00000700000000000000" pitchFamily="2" charset="-78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7C540B7-D720-45ED-1B0B-105B547AFE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26437" cy="21264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6D65AA5-8065-2578-FD82-57CE45BBE3F0}"/>
              </a:ext>
            </a:extLst>
          </p:cNvPr>
          <p:cNvSpPr txBox="1"/>
          <p:nvPr/>
        </p:nvSpPr>
        <p:spPr>
          <a:xfrm>
            <a:off x="7696200" y="99060"/>
            <a:ext cx="2895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5400" dirty="0">
                <a:solidFill>
                  <a:srgbClr val="6B1A2A"/>
                </a:solidFill>
                <a:cs typeface="B Titr" panose="00000700000000000000" pitchFamily="2" charset="-78"/>
              </a:rPr>
              <a:t>نتایج</a:t>
            </a:r>
            <a:endParaRPr lang="en-US" sz="5400" dirty="0">
              <a:solidFill>
                <a:srgbClr val="6B1A2A"/>
              </a:solidFill>
              <a:cs typeface="B Titr" panose="00000700000000000000" pitchFamily="2" charset="-7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F382E5C-C0A3-98C5-C572-BABDE5FF7F39}"/>
              </a:ext>
            </a:extLst>
          </p:cNvPr>
          <p:cNvSpPr txBox="1"/>
          <p:nvPr/>
        </p:nvSpPr>
        <p:spPr>
          <a:xfrm>
            <a:off x="4991100" y="1075730"/>
            <a:ext cx="830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3200" dirty="0">
                <a:solidFill>
                  <a:srgbClr val="6B1A2A"/>
                </a:solidFill>
                <a:cs typeface="B Titr" panose="00000700000000000000" pitchFamily="2" charset="-78"/>
              </a:rPr>
              <a:t>آیا اثر روش جمع‌آوری داده به جنسیت وابسته بود؟</a:t>
            </a:r>
            <a:endParaRPr lang="en-US" sz="3200" dirty="0">
              <a:solidFill>
                <a:srgbClr val="6B1A2A"/>
              </a:solidFill>
              <a:cs typeface="B Titr" panose="00000700000000000000" pitchFamily="2" charset="-78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818C0A6-B4B2-61C5-E2D6-C5AB1CF788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3199" y="1913835"/>
            <a:ext cx="14321601" cy="3252525"/>
          </a:xfrm>
          <a:prstGeom prst="rect">
            <a:avLst/>
          </a:prstGeom>
        </p:spPr>
      </p:pic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05C5FD64-8EF8-0991-4370-53E6D44C2E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0446772"/>
              </p:ext>
            </p:extLst>
          </p:nvPr>
        </p:nvGraphicFramePr>
        <p:xfrm>
          <a:off x="2592799" y="5498307"/>
          <a:ext cx="13102402" cy="1602318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6551201">
                  <a:extLst>
                    <a:ext uri="{9D8B030D-6E8A-4147-A177-3AD203B41FA5}">
                      <a16:colId xmlns:a16="http://schemas.microsoft.com/office/drawing/2014/main" val="2167658582"/>
                    </a:ext>
                  </a:extLst>
                </a:gridCol>
                <a:gridCol w="6551201">
                  <a:extLst>
                    <a:ext uri="{9D8B030D-6E8A-4147-A177-3AD203B41FA5}">
                      <a16:colId xmlns:a16="http://schemas.microsoft.com/office/drawing/2014/main" val="3723012973"/>
                    </a:ext>
                  </a:extLst>
                </a:gridCol>
              </a:tblGrid>
              <a:tr h="534106"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/>
                        <a:t>P-value</a:t>
                      </a:r>
                      <a:r>
                        <a:rPr lang="fa-IR" sz="2800" dirty="0"/>
                        <a:t> تعامل با جنسیت</a:t>
                      </a:r>
                      <a:endParaRPr lang="en-US" sz="2800" dirty="0"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800" dirty="0">
                          <a:solidFill>
                            <a:schemeClr val="tx1"/>
                          </a:solidFill>
                        </a:rPr>
                        <a:t>پیامد</a:t>
                      </a:r>
                      <a:endParaRPr lang="en-US" sz="2800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41723490"/>
                  </a:ext>
                </a:extLst>
              </a:tr>
              <a:tr h="534106">
                <a:tc>
                  <a:txBody>
                    <a:bodyPr/>
                    <a:lstStyle/>
                    <a:p>
                      <a:pPr algn="ctr" rtl="1"/>
                      <a:r>
                        <a:rPr lang="fa-IR" sz="2800" dirty="0"/>
                        <a:t>0.62</a:t>
                      </a:r>
                      <a:endParaRPr lang="en-US" sz="2800" dirty="0"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800" b="0" dirty="0"/>
                        <a:t>CMD</a:t>
                      </a:r>
                      <a:endParaRPr lang="en-US" sz="2800" b="0" dirty="0"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35097890"/>
                  </a:ext>
                </a:extLst>
              </a:tr>
              <a:tr h="534106">
                <a:tc>
                  <a:txBody>
                    <a:bodyPr/>
                    <a:lstStyle/>
                    <a:p>
                      <a:pPr algn="ctr" rtl="1"/>
                      <a:r>
                        <a:rPr lang="fa-IR" sz="2800" dirty="0"/>
                        <a:t>0.88</a:t>
                      </a:r>
                      <a:endParaRPr lang="en-US" sz="2800" dirty="0"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/>
                        <a:t>IPV</a:t>
                      </a:r>
                      <a:endParaRPr lang="en-US" sz="2800" dirty="0"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86486922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2974524F-B13E-14A0-4F57-BA9A2FDF76BA}"/>
              </a:ext>
            </a:extLst>
          </p:cNvPr>
          <p:cNvSpPr txBox="1"/>
          <p:nvPr/>
        </p:nvSpPr>
        <p:spPr>
          <a:xfrm>
            <a:off x="2592799" y="7242877"/>
            <a:ext cx="131024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 rtl="1">
              <a:buFont typeface="Wingdings" panose="05000000000000000000" pitchFamily="2" charset="2"/>
              <a:buChar char="v"/>
            </a:pPr>
            <a:r>
              <a:rPr lang="fa-IR" sz="3000" dirty="0">
                <a:cs typeface="B Nazanin" panose="00000400000000000000" pitchFamily="2" charset="-78"/>
              </a:rPr>
              <a:t> </a:t>
            </a:r>
            <a:r>
              <a:rPr lang="fa-IR" sz="3000" b="1" dirty="0">
                <a:solidFill>
                  <a:srgbClr val="6B1A2A"/>
                </a:solidFill>
                <a:cs typeface="B Nazanin" panose="00000400000000000000" pitchFamily="2" charset="-78"/>
              </a:rPr>
              <a:t>عدم وجود شواهد </a:t>
            </a:r>
            <a:r>
              <a:rPr lang="fa-IR" sz="3000" b="1" dirty="0">
                <a:cs typeface="B Nazanin" panose="00000400000000000000" pitchFamily="2" charset="-78"/>
              </a:rPr>
              <a:t>از تفاوت اثر </a:t>
            </a:r>
            <a:r>
              <a:rPr lang="en-US" sz="3000" b="1" dirty="0">
                <a:cs typeface="B Nazanin" panose="00000400000000000000" pitchFamily="2" charset="-78"/>
              </a:rPr>
              <a:t>ACASI</a:t>
            </a:r>
            <a:r>
              <a:rPr lang="fa-IR" sz="3000" b="1" dirty="0">
                <a:cs typeface="B Nazanin" panose="00000400000000000000" pitchFamily="2" charset="-78"/>
              </a:rPr>
              <a:t> بین زنان و مردان</a:t>
            </a:r>
            <a:endParaRPr lang="en-US" sz="3000" b="1" dirty="0">
              <a:cs typeface="B Nazanin" panose="00000400000000000000" pitchFamily="2" charset="-78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C143675-51CF-53FE-0AFD-DA09AA0EE17D}"/>
              </a:ext>
            </a:extLst>
          </p:cNvPr>
          <p:cNvCxnSpPr/>
          <p:nvPr/>
        </p:nvCxnSpPr>
        <p:spPr>
          <a:xfrm>
            <a:off x="1905000" y="5143500"/>
            <a:ext cx="14478000" cy="0"/>
          </a:xfrm>
          <a:prstGeom prst="line">
            <a:avLst/>
          </a:prstGeom>
          <a:ln w="38100">
            <a:solidFill>
              <a:srgbClr val="6B1A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86263516-A2CC-0452-D897-31675E4CBECD}"/>
              </a:ext>
            </a:extLst>
          </p:cNvPr>
          <p:cNvSpPr/>
          <p:nvPr/>
        </p:nvSpPr>
        <p:spPr>
          <a:xfrm>
            <a:off x="15278100" y="3749949"/>
            <a:ext cx="834202" cy="976452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305539B-93B4-4C44-6F63-5205F276CD4D}"/>
              </a:ext>
            </a:extLst>
          </p:cNvPr>
          <p:cNvSpPr/>
          <p:nvPr/>
        </p:nvSpPr>
        <p:spPr>
          <a:xfrm>
            <a:off x="3581400" y="3749949"/>
            <a:ext cx="609600" cy="250548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55C4E30-2540-AA3D-017C-89FFB9778AAA}"/>
              </a:ext>
            </a:extLst>
          </p:cNvPr>
          <p:cNvSpPr/>
          <p:nvPr/>
        </p:nvSpPr>
        <p:spPr>
          <a:xfrm>
            <a:off x="3581400" y="4000497"/>
            <a:ext cx="834202" cy="250546"/>
          </a:xfrm>
          <a:prstGeom prst="rect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9323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2E482C-7D15-FFAD-0DB1-5DB7D6EB4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EA3B34-61B9-2692-2975-EA36B2EC7E72}"/>
              </a:ext>
            </a:extLst>
          </p:cNvPr>
          <p:cNvSpPr/>
          <p:nvPr/>
        </p:nvSpPr>
        <p:spPr>
          <a:xfrm>
            <a:off x="228600" y="9455783"/>
            <a:ext cx="2590800" cy="571500"/>
          </a:xfrm>
          <a:prstGeom prst="rect">
            <a:avLst/>
          </a:prstGeom>
          <a:solidFill>
            <a:srgbClr val="A9B5A8"/>
          </a:solidFill>
          <a:ln>
            <a:solidFill>
              <a:srgbClr val="A9B5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E436AC7-ED13-EB34-5EF0-067DE2815B59}"/>
              </a:ext>
            </a:extLst>
          </p:cNvPr>
          <p:cNvSpPr/>
          <p:nvPr/>
        </p:nvSpPr>
        <p:spPr>
          <a:xfrm>
            <a:off x="7848600" y="9455783"/>
            <a:ext cx="2590800" cy="571500"/>
          </a:xfrm>
          <a:prstGeom prst="rect">
            <a:avLst/>
          </a:prstGeom>
          <a:solidFill>
            <a:srgbClr val="DCC9A6"/>
          </a:solidFill>
          <a:ln>
            <a:solidFill>
              <a:srgbClr val="DCC9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64327D-1185-1BA8-02FE-4B69FB5A959F}"/>
              </a:ext>
            </a:extLst>
          </p:cNvPr>
          <p:cNvSpPr/>
          <p:nvPr/>
        </p:nvSpPr>
        <p:spPr>
          <a:xfrm>
            <a:off x="15468600" y="9455783"/>
            <a:ext cx="2590800" cy="571500"/>
          </a:xfrm>
          <a:prstGeom prst="rect">
            <a:avLst/>
          </a:prstGeom>
          <a:solidFill>
            <a:srgbClr val="52665A"/>
          </a:solidFill>
          <a:ln>
            <a:solidFill>
              <a:srgbClr val="385C5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610E9C23-12CF-BBED-3389-68D5E58E4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/>
              <a:t>31/05/1405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07E4621-2E60-387E-A6E5-72614EF93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مهسا فتحی</a:t>
            </a:r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A0F1867-3B31-9F3F-2F84-B3F7E1564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B6F15528-21DE-4FAA-801E-634DDDAF4B2B}" type="slidenum">
              <a:rPr lang="en-US" sz="1800" b="1" smtClean="0">
                <a:cs typeface="B Titr" panose="00000700000000000000" pitchFamily="2" charset="-78"/>
              </a:rPr>
              <a:pPr algn="ctr"/>
              <a:t>18</a:t>
            </a:fld>
            <a:endParaRPr lang="en-US" sz="1800" b="1" dirty="0">
              <a:cs typeface="B Titr" panose="00000700000000000000" pitchFamily="2" charset="-78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4B87E1C-E1F2-5F50-9E42-F99961091A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26437" cy="21264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2056292-8926-4F24-9775-149CE95F4DFB}"/>
              </a:ext>
            </a:extLst>
          </p:cNvPr>
          <p:cNvSpPr txBox="1"/>
          <p:nvPr/>
        </p:nvSpPr>
        <p:spPr>
          <a:xfrm>
            <a:off x="7581900" y="106680"/>
            <a:ext cx="3124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5400" dirty="0">
                <a:solidFill>
                  <a:srgbClr val="6B1A2A"/>
                </a:solidFill>
                <a:cs typeface="B Titr" panose="00000700000000000000" pitchFamily="2" charset="-78"/>
              </a:rPr>
              <a:t>نتایج</a:t>
            </a:r>
            <a:endParaRPr lang="en-US" sz="5400" dirty="0">
              <a:solidFill>
                <a:srgbClr val="6B1A2A"/>
              </a:solidFill>
              <a:cs typeface="B Titr" panose="00000700000000000000" pitchFamily="2" charset="-7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B354B5-E6E7-E103-D35C-8B140E9FC120}"/>
              </a:ext>
            </a:extLst>
          </p:cNvPr>
          <p:cNvSpPr txBox="1"/>
          <p:nvPr/>
        </p:nvSpPr>
        <p:spPr>
          <a:xfrm>
            <a:off x="4305300" y="983436"/>
            <a:ext cx="967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3200" dirty="0">
                <a:solidFill>
                  <a:srgbClr val="6B1A2A"/>
                </a:solidFill>
                <a:cs typeface="B Titr" panose="00000700000000000000" pitchFamily="2" charset="-78"/>
              </a:rPr>
              <a:t>آیا افزایش گزارش‌ دهی به دریافت بیشتر خدمات منجر شد؟</a:t>
            </a:r>
            <a:endParaRPr lang="en-US" sz="3200" dirty="0">
              <a:solidFill>
                <a:srgbClr val="6B1A2A"/>
              </a:solidFill>
              <a:cs typeface="B Titr" panose="00000700000000000000" pitchFamily="2" charset="-78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8DA2238-34BE-B04C-1019-79B54AE1AB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32"/>
          <a:stretch>
            <a:fillRect/>
          </a:stretch>
        </p:blipFill>
        <p:spPr>
          <a:xfrm>
            <a:off x="2684538" y="1675527"/>
            <a:ext cx="12918924" cy="7203714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B6FF368-8C77-E25D-C561-2E4A1936C436}"/>
              </a:ext>
            </a:extLst>
          </p:cNvPr>
          <p:cNvSpPr/>
          <p:nvPr/>
        </p:nvSpPr>
        <p:spPr>
          <a:xfrm>
            <a:off x="7353300" y="3721079"/>
            <a:ext cx="1295400" cy="228600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531B6B3-5998-D8E1-12AE-46983E0B7A07}"/>
              </a:ext>
            </a:extLst>
          </p:cNvPr>
          <p:cNvSpPr/>
          <p:nvPr/>
        </p:nvSpPr>
        <p:spPr>
          <a:xfrm>
            <a:off x="10806249" y="3700738"/>
            <a:ext cx="1295400" cy="228600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DDE4717-9E29-E830-09FB-FB2F3673B67E}"/>
              </a:ext>
            </a:extLst>
          </p:cNvPr>
          <p:cNvSpPr/>
          <p:nvPr/>
        </p:nvSpPr>
        <p:spPr>
          <a:xfrm>
            <a:off x="7353300" y="4890320"/>
            <a:ext cx="1295400" cy="228600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C183101-50A3-3D03-FE1E-087FE29CEFAC}"/>
              </a:ext>
            </a:extLst>
          </p:cNvPr>
          <p:cNvSpPr/>
          <p:nvPr/>
        </p:nvSpPr>
        <p:spPr>
          <a:xfrm>
            <a:off x="10890069" y="4873679"/>
            <a:ext cx="1181100" cy="228600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BA85EC3-B17D-3D8B-9458-7AD8CD194CE0}"/>
              </a:ext>
            </a:extLst>
          </p:cNvPr>
          <p:cNvSpPr/>
          <p:nvPr/>
        </p:nvSpPr>
        <p:spPr>
          <a:xfrm>
            <a:off x="7353300" y="6067772"/>
            <a:ext cx="1295400" cy="228600"/>
          </a:xfrm>
          <a:prstGeom prst="rect">
            <a:avLst/>
          </a:prstGeom>
          <a:solidFill>
            <a:srgbClr val="0070C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8FB60D2-75AE-7FF9-5875-92CC6B00EA14}"/>
              </a:ext>
            </a:extLst>
          </p:cNvPr>
          <p:cNvSpPr/>
          <p:nvPr/>
        </p:nvSpPr>
        <p:spPr>
          <a:xfrm>
            <a:off x="10775769" y="6067772"/>
            <a:ext cx="1295400" cy="228600"/>
          </a:xfrm>
          <a:prstGeom prst="rect">
            <a:avLst/>
          </a:prstGeom>
          <a:solidFill>
            <a:srgbClr val="0070C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272E195-EFCA-160E-4987-D620D192F3EA}"/>
              </a:ext>
            </a:extLst>
          </p:cNvPr>
          <p:cNvSpPr/>
          <p:nvPr/>
        </p:nvSpPr>
        <p:spPr>
          <a:xfrm>
            <a:off x="7353300" y="7245224"/>
            <a:ext cx="1295400" cy="228600"/>
          </a:xfrm>
          <a:prstGeom prst="rect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3A2C5E8-C45D-151F-7CCE-41DA6DF3F032}"/>
              </a:ext>
            </a:extLst>
          </p:cNvPr>
          <p:cNvSpPr/>
          <p:nvPr/>
        </p:nvSpPr>
        <p:spPr>
          <a:xfrm>
            <a:off x="10887831" y="7245224"/>
            <a:ext cx="1238250" cy="228600"/>
          </a:xfrm>
          <a:prstGeom prst="rect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645AC3D-C9F1-6B64-7198-86C21AB144AA}"/>
              </a:ext>
            </a:extLst>
          </p:cNvPr>
          <p:cNvSpPr/>
          <p:nvPr/>
        </p:nvSpPr>
        <p:spPr>
          <a:xfrm>
            <a:off x="8069580" y="8406255"/>
            <a:ext cx="1219200" cy="228600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2BA35F8-6FE0-220F-7687-D77CCA3E230D}"/>
              </a:ext>
            </a:extLst>
          </p:cNvPr>
          <p:cNvSpPr/>
          <p:nvPr/>
        </p:nvSpPr>
        <p:spPr>
          <a:xfrm>
            <a:off x="11836521" y="8439317"/>
            <a:ext cx="1219200" cy="228600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390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8D702B-0A9E-E201-805B-AA04C8449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5352520-59EF-B18D-FB82-162532B0F133}"/>
              </a:ext>
            </a:extLst>
          </p:cNvPr>
          <p:cNvSpPr/>
          <p:nvPr/>
        </p:nvSpPr>
        <p:spPr>
          <a:xfrm>
            <a:off x="228600" y="9455783"/>
            <a:ext cx="2590800" cy="571500"/>
          </a:xfrm>
          <a:prstGeom prst="rect">
            <a:avLst/>
          </a:prstGeom>
          <a:solidFill>
            <a:srgbClr val="A9B5A8"/>
          </a:solidFill>
          <a:ln>
            <a:solidFill>
              <a:srgbClr val="A9B5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B144815-D9D4-1EA6-2E61-BC715024E02D}"/>
              </a:ext>
            </a:extLst>
          </p:cNvPr>
          <p:cNvSpPr/>
          <p:nvPr/>
        </p:nvSpPr>
        <p:spPr>
          <a:xfrm>
            <a:off x="7848600" y="9455783"/>
            <a:ext cx="2590800" cy="571500"/>
          </a:xfrm>
          <a:prstGeom prst="rect">
            <a:avLst/>
          </a:prstGeom>
          <a:solidFill>
            <a:srgbClr val="DCC9A6"/>
          </a:solidFill>
          <a:ln>
            <a:solidFill>
              <a:srgbClr val="DCC9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F8215C-85E6-9883-302B-2F96439E04AE}"/>
              </a:ext>
            </a:extLst>
          </p:cNvPr>
          <p:cNvSpPr/>
          <p:nvPr/>
        </p:nvSpPr>
        <p:spPr>
          <a:xfrm>
            <a:off x="15468600" y="9455783"/>
            <a:ext cx="2590800" cy="571500"/>
          </a:xfrm>
          <a:prstGeom prst="rect">
            <a:avLst/>
          </a:prstGeom>
          <a:solidFill>
            <a:srgbClr val="52665A"/>
          </a:solidFill>
          <a:ln>
            <a:solidFill>
              <a:srgbClr val="385C5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BD8DFF1-3161-5BE9-04F6-E43E230D9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/>
              <a:t>31/05/1405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0C26361-8B9F-5CB9-53AC-ED277F5A52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مهسا فتحی</a:t>
            </a:r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F10A34A-1F44-3AB6-D693-9F6D930F4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B6F15528-21DE-4FAA-801E-634DDDAF4B2B}" type="slidenum">
              <a:rPr lang="en-US" sz="1800" b="1" smtClean="0">
                <a:cs typeface="B Titr" panose="00000700000000000000" pitchFamily="2" charset="-78"/>
              </a:rPr>
              <a:pPr algn="ctr"/>
              <a:t>19</a:t>
            </a:fld>
            <a:endParaRPr lang="en-US" sz="1800" b="1" dirty="0">
              <a:cs typeface="B Titr" panose="00000700000000000000" pitchFamily="2" charset="-78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D37BFF5-1B6F-6B82-927A-48928E7146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26437" cy="21264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470464E-5EEB-1D39-D3AE-0AFBBA1AECFD}"/>
              </a:ext>
            </a:extLst>
          </p:cNvPr>
          <p:cNvSpPr txBox="1"/>
          <p:nvPr/>
        </p:nvSpPr>
        <p:spPr>
          <a:xfrm>
            <a:off x="6781800" y="124648"/>
            <a:ext cx="4724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5400" dirty="0">
                <a:solidFill>
                  <a:srgbClr val="6B1A2A"/>
                </a:solidFill>
                <a:cs typeface="B Titr" panose="00000700000000000000" pitchFamily="2" charset="-78"/>
              </a:rPr>
              <a:t>بحث و نتیجه‌گیری</a:t>
            </a:r>
            <a:endParaRPr lang="en-US" sz="5400" dirty="0">
              <a:solidFill>
                <a:srgbClr val="6B1A2A"/>
              </a:solidFill>
              <a:cs typeface="B Titr" panose="00000700000000000000" pitchFamily="2" charset="-7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4FD6E1C-64A6-F2E0-B0E5-5B1842A93C3B}"/>
              </a:ext>
            </a:extLst>
          </p:cNvPr>
          <p:cNvSpPr txBox="1"/>
          <p:nvPr/>
        </p:nvSpPr>
        <p:spPr>
          <a:xfrm>
            <a:off x="5029200" y="1055598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3200" dirty="0">
                <a:solidFill>
                  <a:srgbClr val="6B1A2A"/>
                </a:solidFill>
                <a:cs typeface="B Titr" panose="00000700000000000000" pitchFamily="2" charset="-78"/>
              </a:rPr>
              <a:t>نقاط قوت و محدودیت‌های مطالعه</a:t>
            </a:r>
            <a:endParaRPr lang="en-US" sz="3200" dirty="0">
              <a:solidFill>
                <a:srgbClr val="6B1A2A"/>
              </a:solidFill>
              <a:cs typeface="B Titr" panose="00000700000000000000" pitchFamily="2" charset="-78"/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BBB7FEDB-F81C-7B54-901A-8575723962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9979529"/>
              </p:ext>
            </p:extLst>
          </p:nvPr>
        </p:nvGraphicFramePr>
        <p:xfrm>
          <a:off x="2457450" y="2781300"/>
          <a:ext cx="13373100" cy="3807471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6686550">
                  <a:extLst>
                    <a:ext uri="{9D8B030D-6E8A-4147-A177-3AD203B41FA5}">
                      <a16:colId xmlns:a16="http://schemas.microsoft.com/office/drawing/2014/main" val="323472971"/>
                    </a:ext>
                  </a:extLst>
                </a:gridCol>
                <a:gridCol w="6686550">
                  <a:extLst>
                    <a:ext uri="{9D8B030D-6E8A-4147-A177-3AD203B41FA5}">
                      <a16:colId xmlns:a16="http://schemas.microsoft.com/office/drawing/2014/main" val="4287619431"/>
                    </a:ext>
                  </a:extLst>
                </a:gridCol>
              </a:tblGrid>
              <a:tr h="799099">
                <a:tc>
                  <a:txBody>
                    <a:bodyPr/>
                    <a:lstStyle/>
                    <a:p>
                      <a:pPr algn="ctr" rtl="1"/>
                      <a:r>
                        <a:rPr lang="fa-IR" sz="2800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محدودیت‌ها</a:t>
                      </a:r>
                      <a:endParaRPr lang="en-US" sz="2800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800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نقاط قوت</a:t>
                      </a:r>
                      <a:endParaRPr lang="en-US" sz="2800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89758103"/>
                  </a:ext>
                </a:extLst>
              </a:tr>
              <a:tr h="752093">
                <a:tc>
                  <a:txBody>
                    <a:bodyPr/>
                    <a:lstStyle/>
                    <a:p>
                      <a:pPr algn="ctr" rtl="1"/>
                      <a:r>
                        <a:rPr lang="fa-IR" sz="26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7 </a:t>
                      </a:r>
                      <a:r>
                        <a:rPr lang="en-US" sz="26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cluster</a:t>
                      </a:r>
                      <a:r>
                        <a:rPr lang="fa-IR" sz="26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 با روش تخصیص یافته اشتباه</a:t>
                      </a:r>
                      <a:endParaRPr lang="en-US" sz="2600" b="1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6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کارآزمایی </a:t>
                      </a:r>
                      <a:r>
                        <a:rPr lang="fa-IR" sz="2600" b="1" dirty="0">
                          <a:solidFill>
                            <a:srgbClr val="6B1A2A"/>
                          </a:solidFill>
                          <a:cs typeface="B Nazanin" panose="00000400000000000000" pitchFamily="2" charset="-78"/>
                        </a:rPr>
                        <a:t>چند مرکزی و تصادفی سازی شده</a:t>
                      </a:r>
                      <a:endParaRPr lang="en-US" sz="2600" b="1" dirty="0">
                        <a:solidFill>
                          <a:srgbClr val="6B1A2A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5114135"/>
                  </a:ext>
                </a:extLst>
              </a:tr>
              <a:tr h="752093">
                <a:tc>
                  <a:txBody>
                    <a:bodyPr/>
                    <a:lstStyle/>
                    <a:p>
                      <a:pPr algn="ctr" rtl="1"/>
                      <a:r>
                        <a:rPr lang="fa-IR" sz="26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کوچک بودن برخی </a:t>
                      </a:r>
                      <a:r>
                        <a:rPr lang="en-US" sz="26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cluster</a:t>
                      </a:r>
                      <a:r>
                        <a:rPr lang="fa-IR" sz="26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 ها به ویژه در مردان</a:t>
                      </a:r>
                      <a:endParaRPr lang="en-US" sz="2600" b="1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6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ادغام </a:t>
                      </a:r>
                      <a:r>
                        <a:rPr lang="en-US" sz="26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Randomization</a:t>
                      </a:r>
                      <a:r>
                        <a:rPr lang="fa-IR" sz="26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2600" b="1" dirty="0">
                          <a:solidFill>
                            <a:srgbClr val="6B1A2A"/>
                          </a:solidFill>
                          <a:cs typeface="B Nazanin" panose="00000400000000000000" pitchFamily="2" charset="-78"/>
                        </a:rPr>
                        <a:t>در ارائه واقعی خدمات</a:t>
                      </a:r>
                      <a:endParaRPr lang="en-US" sz="2600" b="1" dirty="0">
                        <a:solidFill>
                          <a:srgbClr val="6B1A2A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0366158"/>
                  </a:ext>
                </a:extLst>
              </a:tr>
              <a:tr h="752093">
                <a:tc>
                  <a:txBody>
                    <a:bodyPr/>
                    <a:lstStyle/>
                    <a:p>
                      <a:pPr algn="ctr" rtl="1"/>
                      <a:r>
                        <a:rPr lang="fa-IR" sz="26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پیگیری پس از مشاوره ناقص</a:t>
                      </a:r>
                      <a:endParaRPr lang="en-US" sz="2600" b="1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6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آموزش مناسب کارکنان و عدم مداخله در پاسخ‌ها</a:t>
                      </a:r>
                      <a:endParaRPr lang="en-US" sz="2600" b="1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8191126"/>
                  </a:ext>
                </a:extLst>
              </a:tr>
              <a:tr h="752093">
                <a:tc>
                  <a:txBody>
                    <a:bodyPr/>
                    <a:lstStyle/>
                    <a:p>
                      <a:pPr algn="ctr" rtl="1"/>
                      <a:r>
                        <a:rPr lang="fa-IR" sz="26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عدم ارزیابی </a:t>
                      </a:r>
                      <a:r>
                        <a:rPr lang="fa-IR" sz="2600" b="1" dirty="0">
                          <a:solidFill>
                            <a:srgbClr val="6B1A2A"/>
                          </a:solidFill>
                          <a:cs typeface="B Nazanin" panose="00000400000000000000" pitchFamily="2" charset="-78"/>
                        </a:rPr>
                        <a:t>هزینه و مقبولیت </a:t>
                      </a:r>
                      <a:r>
                        <a:rPr lang="en-US" sz="2600" b="1" dirty="0">
                          <a:solidFill>
                            <a:schemeClr val="tx1"/>
                          </a:solidFill>
                          <a:cs typeface="B Nazanin" panose="00000400000000000000" pitchFamily="2" charset="-78"/>
                        </a:rPr>
                        <a:t>ACASI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en-US" sz="2600" b="1" dirty="0">
                        <a:solidFill>
                          <a:schemeClr val="tx1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9606389"/>
                  </a:ext>
                </a:extLst>
              </a:tr>
            </a:tbl>
          </a:graphicData>
        </a:graphic>
      </p:graphicFrame>
      <p:pic>
        <p:nvPicPr>
          <p:cNvPr id="14" name="Graphic 13" descr="Checkmark with solid fill">
            <a:extLst>
              <a:ext uri="{FF2B5EF4-FFF2-40B4-BE49-F238E27FC236}">
                <a16:creationId xmlns:a16="http://schemas.microsoft.com/office/drawing/2014/main" id="{AE483AE9-3F86-D84A-480D-31CD16FFB5B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3274040" y="2933700"/>
            <a:ext cx="487680" cy="48768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0F5D5AB-242A-89FC-F877-EE84C2FDA1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4030" y="2744589"/>
            <a:ext cx="1060730" cy="865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371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95683E-3261-FC6F-9DE7-970B2F56B4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5863" y="130417"/>
            <a:ext cx="15976274" cy="10026166"/>
          </a:xfrm>
          <a:prstGeom prst="rect">
            <a:avLst/>
          </a:prstGeom>
          <a:ln w="76200">
            <a:noFill/>
          </a:ln>
        </p:spPr>
      </p:pic>
    </p:spTree>
    <p:extLst>
      <p:ext uri="{BB962C8B-B14F-4D97-AF65-F5344CB8AC3E}">
        <p14:creationId xmlns:p14="http://schemas.microsoft.com/office/powerpoint/2010/main" val="22549104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F4E3F5-A3BB-1F5F-3E8A-6BF563829F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B02FA10-5AE8-E6E8-2F82-70D3CBDD27F9}"/>
              </a:ext>
            </a:extLst>
          </p:cNvPr>
          <p:cNvSpPr/>
          <p:nvPr/>
        </p:nvSpPr>
        <p:spPr>
          <a:xfrm>
            <a:off x="228600" y="9455783"/>
            <a:ext cx="2590800" cy="571500"/>
          </a:xfrm>
          <a:prstGeom prst="rect">
            <a:avLst/>
          </a:prstGeom>
          <a:solidFill>
            <a:srgbClr val="A9B5A8"/>
          </a:solidFill>
          <a:ln>
            <a:solidFill>
              <a:srgbClr val="A9B5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895B27-7E88-EC07-CDF7-4559B5AF002C}"/>
              </a:ext>
            </a:extLst>
          </p:cNvPr>
          <p:cNvSpPr/>
          <p:nvPr/>
        </p:nvSpPr>
        <p:spPr>
          <a:xfrm>
            <a:off x="7848600" y="9455783"/>
            <a:ext cx="2590800" cy="571500"/>
          </a:xfrm>
          <a:prstGeom prst="rect">
            <a:avLst/>
          </a:prstGeom>
          <a:solidFill>
            <a:srgbClr val="DCC9A6"/>
          </a:solidFill>
          <a:ln>
            <a:solidFill>
              <a:srgbClr val="DCC9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BC3106F-3F55-5CFB-98F2-B58F5356B362}"/>
              </a:ext>
            </a:extLst>
          </p:cNvPr>
          <p:cNvSpPr/>
          <p:nvPr/>
        </p:nvSpPr>
        <p:spPr>
          <a:xfrm>
            <a:off x="15468600" y="9455783"/>
            <a:ext cx="2590800" cy="571500"/>
          </a:xfrm>
          <a:prstGeom prst="rect">
            <a:avLst/>
          </a:prstGeom>
          <a:solidFill>
            <a:srgbClr val="52665A"/>
          </a:solidFill>
          <a:ln>
            <a:solidFill>
              <a:srgbClr val="385C5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03E4D74-13AD-CD6B-89DD-91E07B436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/>
              <a:t>31/05/1405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EED73DA-C725-87E5-D8B3-A11559DE5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مهسا فتحی</a:t>
            </a:r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666DC4B-94B2-A8AA-55B7-1E895742C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B6F15528-21DE-4FAA-801E-634DDDAF4B2B}" type="slidenum">
              <a:rPr lang="en-US" sz="1800" b="1" smtClean="0">
                <a:cs typeface="B Titr" panose="00000700000000000000" pitchFamily="2" charset="-78"/>
              </a:rPr>
              <a:pPr algn="ctr"/>
              <a:t>20</a:t>
            </a:fld>
            <a:endParaRPr lang="en-US" sz="1800" b="1" dirty="0">
              <a:cs typeface="B Titr" panose="00000700000000000000" pitchFamily="2" charset="-78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822C029-5934-74E5-2659-447D69C52C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26437" cy="21264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2C82AA4-D6E2-66A9-4038-645B2B8FDFB6}"/>
              </a:ext>
            </a:extLst>
          </p:cNvPr>
          <p:cNvSpPr txBox="1"/>
          <p:nvPr/>
        </p:nvSpPr>
        <p:spPr>
          <a:xfrm>
            <a:off x="6972300" y="144780"/>
            <a:ext cx="46863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5400" dirty="0">
                <a:solidFill>
                  <a:srgbClr val="6B1A2A"/>
                </a:solidFill>
                <a:cs typeface="B Titr" panose="00000700000000000000" pitchFamily="2" charset="-78"/>
              </a:rPr>
              <a:t>بحث و نتیجه‌گیری</a:t>
            </a:r>
            <a:endParaRPr lang="en-US" sz="5400" dirty="0">
              <a:solidFill>
                <a:srgbClr val="6B1A2A"/>
              </a:solidFill>
              <a:cs typeface="B Titr" panose="00000700000000000000" pitchFamily="2" charset="-7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5B0FB63-BBA3-B817-BF71-D897356485A1}"/>
              </a:ext>
            </a:extLst>
          </p:cNvPr>
          <p:cNvSpPr txBox="1"/>
          <p:nvPr/>
        </p:nvSpPr>
        <p:spPr>
          <a:xfrm>
            <a:off x="5486400" y="1139855"/>
            <a:ext cx="7315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3200" dirty="0">
                <a:solidFill>
                  <a:srgbClr val="6B1A2A"/>
                </a:solidFill>
                <a:cs typeface="B Titr" panose="00000700000000000000" pitchFamily="2" charset="-78"/>
              </a:rPr>
              <a:t>نتیجه‌گیری</a:t>
            </a:r>
            <a:endParaRPr lang="en-US" sz="3200" dirty="0">
              <a:solidFill>
                <a:srgbClr val="6B1A2A"/>
              </a:solidFill>
              <a:cs typeface="B Titr" panose="00000700000000000000" pitchFamily="2" charset="-7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5DEAC3E-451B-F05D-9BE9-EEF691B8AABD}"/>
              </a:ext>
            </a:extLst>
          </p:cNvPr>
          <p:cNvSpPr txBox="1"/>
          <p:nvPr/>
        </p:nvSpPr>
        <p:spPr>
          <a:xfrm>
            <a:off x="2095500" y="2674227"/>
            <a:ext cx="14097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 rtl="1">
              <a:buFont typeface="Wingdings" panose="05000000000000000000" pitchFamily="2" charset="2"/>
              <a:buChar char="v"/>
            </a:pPr>
            <a:r>
              <a:rPr lang="fa-IR" sz="3000" dirty="0">
                <a:cs typeface="B Nazanin" panose="00000400000000000000" pitchFamily="2" charset="-78"/>
              </a:rPr>
              <a:t> </a:t>
            </a:r>
            <a:r>
              <a:rPr lang="en-US" sz="3000" b="1" dirty="0">
                <a:cs typeface="B Nazanin" panose="00000400000000000000" pitchFamily="2" charset="-78"/>
              </a:rPr>
              <a:t>ACASI</a:t>
            </a:r>
            <a:r>
              <a:rPr lang="fa-IR" sz="3000" b="1" dirty="0">
                <a:cs typeface="B Nazanin" panose="00000400000000000000" pitchFamily="2" charset="-78"/>
              </a:rPr>
              <a:t> در مقایسه با </a:t>
            </a:r>
            <a:r>
              <a:rPr lang="en-US" sz="3000" b="1" dirty="0">
                <a:cs typeface="B Nazanin" panose="00000400000000000000" pitchFamily="2" charset="-78"/>
              </a:rPr>
              <a:t>SAQ</a:t>
            </a:r>
            <a:r>
              <a:rPr lang="fa-IR" sz="3000" b="1" dirty="0">
                <a:cs typeface="B Nazanin" panose="00000400000000000000" pitchFamily="2" charset="-78"/>
              </a:rPr>
              <a:t>:</a:t>
            </a:r>
          </a:p>
          <a:p>
            <a:pPr marL="914400" lvl="1" indent="-457200" algn="just" rtl="1">
              <a:buFont typeface="Arial" panose="020B0604020202020204" pitchFamily="34" charset="0"/>
              <a:buChar char="•"/>
            </a:pPr>
            <a:r>
              <a:rPr lang="fa-IR" sz="3000" b="1" dirty="0">
                <a:cs typeface="B Nazanin" panose="00000400000000000000" pitchFamily="2" charset="-78"/>
              </a:rPr>
              <a:t> </a:t>
            </a:r>
            <a:r>
              <a:rPr lang="fa-IR" sz="3000" b="1" dirty="0">
                <a:solidFill>
                  <a:srgbClr val="6B1A2A"/>
                </a:solidFill>
                <a:cs typeface="B Nazanin" panose="00000400000000000000" pitchFamily="2" charset="-78"/>
              </a:rPr>
              <a:t>افزایش</a:t>
            </a:r>
            <a:r>
              <a:rPr lang="fa-IR" sz="3000" b="1" dirty="0">
                <a:cs typeface="B Nazanin" panose="00000400000000000000" pitchFamily="2" charset="-78"/>
              </a:rPr>
              <a:t> گزارش </a:t>
            </a:r>
            <a:r>
              <a:rPr lang="en-US" sz="3000" b="1" dirty="0">
                <a:cs typeface="B Nazanin" panose="00000400000000000000" pitchFamily="2" charset="-78"/>
              </a:rPr>
              <a:t>IPV</a:t>
            </a:r>
            <a:endParaRPr lang="fa-IR" sz="3000" b="1" dirty="0">
              <a:cs typeface="B Nazanin" panose="00000400000000000000" pitchFamily="2" charset="-78"/>
            </a:endParaRPr>
          </a:p>
          <a:p>
            <a:pPr marL="914400" lvl="1" indent="-457200" algn="just" rtl="1">
              <a:buFont typeface="Arial" panose="020B0604020202020204" pitchFamily="34" charset="0"/>
              <a:buChar char="•"/>
            </a:pPr>
            <a:r>
              <a:rPr lang="fa-IR" sz="3000" b="1" dirty="0">
                <a:cs typeface="B Nazanin" panose="00000400000000000000" pitchFamily="2" charset="-78"/>
              </a:rPr>
              <a:t> </a:t>
            </a:r>
            <a:r>
              <a:rPr lang="fa-IR" sz="3000" b="1" dirty="0">
                <a:solidFill>
                  <a:srgbClr val="6B1A2A"/>
                </a:solidFill>
                <a:cs typeface="B Nazanin" panose="00000400000000000000" pitchFamily="2" charset="-78"/>
              </a:rPr>
              <a:t>افزایش</a:t>
            </a:r>
            <a:r>
              <a:rPr lang="fa-IR" sz="3000" b="1" dirty="0">
                <a:cs typeface="B Nazanin" panose="00000400000000000000" pitchFamily="2" charset="-78"/>
              </a:rPr>
              <a:t> گزارش علائم </a:t>
            </a:r>
            <a:r>
              <a:rPr lang="en-US" sz="3000" b="1" dirty="0">
                <a:cs typeface="B Nazanin" panose="00000400000000000000" pitchFamily="2" charset="-78"/>
              </a:rPr>
              <a:t>CMD</a:t>
            </a:r>
            <a:endParaRPr lang="fa-IR" sz="3000" b="1" dirty="0">
              <a:cs typeface="B Nazanin" panose="00000400000000000000" pitchFamily="2" charset="-78"/>
            </a:endParaRPr>
          </a:p>
          <a:p>
            <a:pPr marL="914400" lvl="1" indent="-457200" algn="just" rtl="1">
              <a:buFont typeface="Arial" panose="020B0604020202020204" pitchFamily="34" charset="0"/>
              <a:buChar char="•"/>
            </a:pPr>
            <a:r>
              <a:rPr lang="fa-IR" sz="3000" b="1" dirty="0">
                <a:cs typeface="B Nazanin" panose="00000400000000000000" pitchFamily="2" charset="-78"/>
              </a:rPr>
              <a:t> </a:t>
            </a:r>
            <a:r>
              <a:rPr lang="fa-IR" sz="3000" b="1" dirty="0">
                <a:solidFill>
                  <a:srgbClr val="6B1A2A"/>
                </a:solidFill>
                <a:cs typeface="B Nazanin" panose="00000400000000000000" pitchFamily="2" charset="-78"/>
              </a:rPr>
              <a:t>عدم افزایش </a:t>
            </a:r>
            <a:r>
              <a:rPr lang="fa-IR" sz="3000" b="1" dirty="0">
                <a:cs typeface="B Nazanin" panose="00000400000000000000" pitchFamily="2" charset="-78"/>
              </a:rPr>
              <a:t>دریافت مشاوره</a:t>
            </a:r>
          </a:p>
          <a:p>
            <a:pPr algn="just" rtl="1"/>
            <a:endParaRPr lang="fa-IR" sz="3000" b="1" dirty="0">
              <a:cs typeface="B Nazanin" panose="00000400000000000000" pitchFamily="2" charset="-78"/>
            </a:endParaRPr>
          </a:p>
          <a:p>
            <a:pPr marL="457200" indent="-457200" algn="just" rtl="1">
              <a:buFont typeface="Wingdings" panose="05000000000000000000" pitchFamily="2" charset="2"/>
              <a:buChar char="v"/>
            </a:pPr>
            <a:r>
              <a:rPr lang="fa-IR" sz="3000" b="1" dirty="0">
                <a:cs typeface="B Nazanin" panose="00000400000000000000" pitchFamily="2" charset="-78"/>
              </a:rPr>
              <a:t> غربالگری بهتر، بدون </a:t>
            </a:r>
            <a:r>
              <a:rPr lang="fa-IR" sz="3000" b="1" dirty="0">
                <a:solidFill>
                  <a:srgbClr val="6B1A2A"/>
                </a:solidFill>
                <a:cs typeface="B Nazanin" panose="00000400000000000000" pitchFamily="2" charset="-78"/>
              </a:rPr>
              <a:t>دسترسی به خدمات مناسب </a:t>
            </a:r>
            <a:r>
              <a:rPr lang="fa-IR" sz="3000" b="1" dirty="0">
                <a:cs typeface="B Nazanin" panose="00000400000000000000" pitchFamily="2" charset="-78"/>
              </a:rPr>
              <a:t>کافی نیست</a:t>
            </a:r>
            <a:endParaRPr lang="en-US" sz="30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024864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20"/>
          <p:cNvSpPr txBox="1"/>
          <p:nvPr/>
        </p:nvSpPr>
        <p:spPr>
          <a:xfrm>
            <a:off x="6781800" y="2426557"/>
            <a:ext cx="8494734" cy="14215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 rtl="1">
              <a:lnSpc>
                <a:spcPts val="11923"/>
              </a:lnSpc>
            </a:pPr>
            <a:r>
              <a:rPr lang="fa-IR" sz="7200" b="1" dirty="0">
                <a:solidFill>
                  <a:srgbClr val="000000"/>
                </a:solidFill>
                <a:latin typeface="The Seasons Bold"/>
                <a:ea typeface="The Seasons Bold"/>
                <a:cs typeface="B Titr" panose="00000700000000000000" pitchFamily="2" charset="-78"/>
                <a:sym typeface="The Seasons Bold"/>
              </a:rPr>
              <a:t>سپاس از توجه شما</a:t>
            </a:r>
            <a:endParaRPr lang="en-US" sz="7200" b="1" dirty="0">
              <a:solidFill>
                <a:srgbClr val="000000"/>
              </a:solidFill>
              <a:latin typeface="The Seasons Bold"/>
              <a:ea typeface="The Seasons Bold"/>
              <a:cs typeface="B Titr" panose="00000700000000000000" pitchFamily="2" charset="-78"/>
              <a:sym typeface="The Seasons Bold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3876317" y="7630024"/>
            <a:ext cx="1730297" cy="389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FFFFFF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Learn More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CC2DE28-16A8-317E-CF9D-6774790BDAB6}"/>
              </a:ext>
            </a:extLst>
          </p:cNvPr>
          <p:cNvCxnSpPr/>
          <p:nvPr/>
        </p:nvCxnSpPr>
        <p:spPr>
          <a:xfrm>
            <a:off x="15697200" y="2263640"/>
            <a:ext cx="0" cy="1973990"/>
          </a:xfrm>
          <a:prstGeom prst="line">
            <a:avLst/>
          </a:prstGeom>
          <a:ln w="76200">
            <a:solidFill>
              <a:srgbClr val="385C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83842B24-E305-7930-BA73-B19D0760888C}"/>
              </a:ext>
            </a:extLst>
          </p:cNvPr>
          <p:cNvSpPr/>
          <p:nvPr/>
        </p:nvSpPr>
        <p:spPr>
          <a:xfrm>
            <a:off x="0" y="7429500"/>
            <a:ext cx="18288000" cy="2857500"/>
          </a:xfrm>
          <a:prstGeom prst="rect">
            <a:avLst/>
          </a:prstGeom>
          <a:solidFill>
            <a:srgbClr val="385C5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9D901D-DF9F-7815-D21C-F6002AABD1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2810950"/>
            <a:ext cx="8915399" cy="594359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8DC59B-6B49-63D4-082A-56EA5AC00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24AC33C-62F5-380F-D2DB-6CA618164BAA}"/>
              </a:ext>
            </a:extLst>
          </p:cNvPr>
          <p:cNvSpPr/>
          <p:nvPr/>
        </p:nvSpPr>
        <p:spPr>
          <a:xfrm>
            <a:off x="228600" y="9455783"/>
            <a:ext cx="2590800" cy="571500"/>
          </a:xfrm>
          <a:prstGeom prst="rect">
            <a:avLst/>
          </a:prstGeom>
          <a:solidFill>
            <a:srgbClr val="A9B5A8"/>
          </a:solidFill>
          <a:ln>
            <a:solidFill>
              <a:srgbClr val="A9B5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33F28D0-73E5-76C4-F210-DCC2F0CC70EC}"/>
              </a:ext>
            </a:extLst>
          </p:cNvPr>
          <p:cNvSpPr/>
          <p:nvPr/>
        </p:nvSpPr>
        <p:spPr>
          <a:xfrm>
            <a:off x="7848600" y="9455783"/>
            <a:ext cx="2590800" cy="571500"/>
          </a:xfrm>
          <a:prstGeom prst="rect">
            <a:avLst/>
          </a:prstGeom>
          <a:solidFill>
            <a:srgbClr val="DCC9A6"/>
          </a:solidFill>
          <a:ln>
            <a:solidFill>
              <a:srgbClr val="DCC9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9C03FD1-36F0-A587-CB81-AB3D613D809C}"/>
              </a:ext>
            </a:extLst>
          </p:cNvPr>
          <p:cNvSpPr/>
          <p:nvPr/>
        </p:nvSpPr>
        <p:spPr>
          <a:xfrm>
            <a:off x="15468600" y="9455783"/>
            <a:ext cx="2590800" cy="571500"/>
          </a:xfrm>
          <a:prstGeom prst="rect">
            <a:avLst/>
          </a:prstGeom>
          <a:solidFill>
            <a:srgbClr val="52665A"/>
          </a:solidFill>
          <a:ln>
            <a:solidFill>
              <a:srgbClr val="385C5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4F7DAA-5E03-6598-FC64-514DD4472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/>
              <a:t>31/05/1405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D106946-E95B-E872-41BC-86F4A018B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مهسا فتحی</a:t>
            </a:r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5C13E672-2600-9CA6-B804-37C1A2245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B6F15528-21DE-4FAA-801E-634DDDAF4B2B}" type="slidenum">
              <a:rPr lang="en-US" sz="1800" b="1" smtClean="0">
                <a:cs typeface="B Titr" panose="00000700000000000000" pitchFamily="2" charset="-78"/>
              </a:rPr>
              <a:pPr algn="ctr"/>
              <a:t>3</a:t>
            </a:fld>
            <a:endParaRPr lang="en-US" sz="1800" b="1" dirty="0">
              <a:cs typeface="B Titr" panose="00000700000000000000" pitchFamily="2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492B83-A73B-E6D7-679A-45BCBF437DD5}"/>
              </a:ext>
            </a:extLst>
          </p:cNvPr>
          <p:cNvSpPr txBox="1"/>
          <p:nvPr/>
        </p:nvSpPr>
        <p:spPr>
          <a:xfrm>
            <a:off x="7086600" y="229237"/>
            <a:ext cx="4114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5400" b="1" dirty="0">
                <a:solidFill>
                  <a:srgbClr val="6B1A2A"/>
                </a:solidFill>
                <a:cs typeface="B Titr" panose="00000700000000000000" pitchFamily="2" charset="-78"/>
              </a:rPr>
              <a:t>طراحی مطالعه:</a:t>
            </a:r>
            <a:endParaRPr lang="en-US" sz="5400" b="1" dirty="0">
              <a:solidFill>
                <a:srgbClr val="6B1A2A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F6EA1D-3C19-E54C-7E77-CF90821EE06F}"/>
              </a:ext>
            </a:extLst>
          </p:cNvPr>
          <p:cNvSpPr txBox="1"/>
          <p:nvPr/>
        </p:nvSpPr>
        <p:spPr>
          <a:xfrm>
            <a:off x="4838700" y="1028700"/>
            <a:ext cx="8610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4400" b="1" dirty="0">
                <a:solidFill>
                  <a:srgbClr val="6B1A2A"/>
                </a:solidFill>
                <a:cs typeface="B Titr" panose="00000700000000000000" pitchFamily="2" charset="-78"/>
              </a:rPr>
              <a:t>کارآزمایی تصادفی سازی شده خوشه‌ای </a:t>
            </a:r>
            <a:endParaRPr lang="en-US" sz="4400" b="1" dirty="0">
              <a:solidFill>
                <a:srgbClr val="6B1A2A"/>
              </a:solidFill>
              <a:cs typeface="B Titr" panose="00000700000000000000" pitchFamily="2" charset="-78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5ABC324-4BC8-FC86-CDA9-2ECFD24837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200" y="2559407"/>
            <a:ext cx="597460" cy="48772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E03F4B2-326F-9559-5C8D-A4EDEABC36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0" y="2559407"/>
            <a:ext cx="597460" cy="48772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40927CA-A010-AA76-2C0D-0FFF512143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41080" y="2559407"/>
            <a:ext cx="597460" cy="48772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710987F-C924-F5A5-92CC-5192ACD2B7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84820" y="2567027"/>
            <a:ext cx="597460" cy="48772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69C17558-3CCD-237A-1DA3-C8B63179CCD6}"/>
              </a:ext>
            </a:extLst>
          </p:cNvPr>
          <p:cNvSpPr txBox="1"/>
          <p:nvPr/>
        </p:nvSpPr>
        <p:spPr>
          <a:xfrm>
            <a:off x="6906852" y="2974062"/>
            <a:ext cx="47243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3000" b="1" dirty="0">
                <a:cs typeface="B Nazanin" panose="00000400000000000000" pitchFamily="2" charset="-78"/>
              </a:rPr>
              <a:t>یک روز کاری(واحد تصادفی سازی)</a:t>
            </a:r>
            <a:endParaRPr lang="en-US" sz="3000" b="1" dirty="0">
              <a:cs typeface="B Nazanin" panose="00000400000000000000" pitchFamily="2" charset="-78"/>
            </a:endParaRP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BF312CFF-6675-24E8-B21D-3A0AB0378A4F}"/>
              </a:ext>
            </a:extLst>
          </p:cNvPr>
          <p:cNvCxnSpPr/>
          <p:nvPr/>
        </p:nvCxnSpPr>
        <p:spPr>
          <a:xfrm>
            <a:off x="9208060" y="3543300"/>
            <a:ext cx="0" cy="609600"/>
          </a:xfrm>
          <a:prstGeom prst="straightConnector1">
            <a:avLst/>
          </a:prstGeom>
          <a:ln w="28575">
            <a:solidFill>
              <a:srgbClr val="6B1A2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7A3FED73-FA42-4011-EDE5-6A297C160BCE}"/>
              </a:ext>
            </a:extLst>
          </p:cNvPr>
          <p:cNvSpPr txBox="1"/>
          <p:nvPr/>
        </p:nvSpPr>
        <p:spPr>
          <a:xfrm>
            <a:off x="8010170" y="4239705"/>
            <a:ext cx="250245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3000" b="1" dirty="0">
                <a:cs typeface="B Nazanin" panose="00000400000000000000" pitchFamily="2" charset="-78"/>
              </a:rPr>
              <a:t>تصادفی سازی </a:t>
            </a:r>
            <a:endParaRPr lang="en-US" sz="3000" b="1" dirty="0">
              <a:cs typeface="B Nazanin" panose="00000400000000000000" pitchFamily="2" charset="-78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66E83274-5E91-BBD3-0046-E6347A8072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9170" y="4249769"/>
            <a:ext cx="762000" cy="622040"/>
          </a:xfrm>
          <a:prstGeom prst="rect">
            <a:avLst/>
          </a:prstGeom>
        </p:spPr>
      </p:pic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F4503173-5453-DFAB-CAEE-429A7773F235}"/>
              </a:ext>
            </a:extLst>
          </p:cNvPr>
          <p:cNvCxnSpPr/>
          <p:nvPr/>
        </p:nvCxnSpPr>
        <p:spPr>
          <a:xfrm>
            <a:off x="9208060" y="4991100"/>
            <a:ext cx="0" cy="609600"/>
          </a:xfrm>
          <a:prstGeom prst="straightConnector1">
            <a:avLst/>
          </a:prstGeom>
          <a:ln w="28575">
            <a:solidFill>
              <a:srgbClr val="6B1A2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4C542BB1-00BB-E6FB-A70C-EB12ADC010BA}"/>
              </a:ext>
            </a:extLst>
          </p:cNvPr>
          <p:cNvCxnSpPr/>
          <p:nvPr/>
        </p:nvCxnSpPr>
        <p:spPr>
          <a:xfrm>
            <a:off x="8010170" y="5829300"/>
            <a:ext cx="2490190" cy="0"/>
          </a:xfrm>
          <a:prstGeom prst="line">
            <a:avLst/>
          </a:prstGeom>
          <a:ln w="28575">
            <a:solidFill>
              <a:srgbClr val="6B1A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B390CD5-D138-BA58-E8E9-EE50649C0584}"/>
              </a:ext>
            </a:extLst>
          </p:cNvPr>
          <p:cNvCxnSpPr/>
          <p:nvPr/>
        </p:nvCxnSpPr>
        <p:spPr>
          <a:xfrm>
            <a:off x="8010170" y="5829300"/>
            <a:ext cx="0" cy="304800"/>
          </a:xfrm>
          <a:prstGeom prst="line">
            <a:avLst/>
          </a:prstGeom>
          <a:ln w="28575">
            <a:solidFill>
              <a:srgbClr val="6B1A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6B0CDBE7-8A28-14D3-1BCA-98D8398E8E5B}"/>
              </a:ext>
            </a:extLst>
          </p:cNvPr>
          <p:cNvCxnSpPr/>
          <p:nvPr/>
        </p:nvCxnSpPr>
        <p:spPr>
          <a:xfrm>
            <a:off x="10512625" y="5829300"/>
            <a:ext cx="0" cy="304800"/>
          </a:xfrm>
          <a:prstGeom prst="line">
            <a:avLst/>
          </a:prstGeom>
          <a:ln w="28575">
            <a:solidFill>
              <a:srgbClr val="6B1A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190B3227-7741-1C02-7CF2-5EA315DD75FF}"/>
              </a:ext>
            </a:extLst>
          </p:cNvPr>
          <p:cNvSpPr txBox="1"/>
          <p:nvPr/>
        </p:nvSpPr>
        <p:spPr>
          <a:xfrm>
            <a:off x="10198660" y="6150391"/>
            <a:ext cx="8381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SAQ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E5959A63-8EAD-DE6A-FDCF-850FBA6CFF4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41460" y="6202180"/>
            <a:ext cx="597460" cy="487722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1F8B7214-DF27-E136-26A0-DC1DF696891B}"/>
              </a:ext>
            </a:extLst>
          </p:cNvPr>
          <p:cNvSpPr txBox="1"/>
          <p:nvPr/>
        </p:nvSpPr>
        <p:spPr>
          <a:xfrm>
            <a:off x="7629170" y="6184431"/>
            <a:ext cx="11400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ACASI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D94BCEF6-5B0F-9F98-F596-AAAEE08F088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41490" y="6228621"/>
            <a:ext cx="597460" cy="487722"/>
          </a:xfrm>
          <a:prstGeom prst="rect">
            <a:avLst/>
          </a:prstGeom>
        </p:spPr>
      </p:pic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1A9DCA5C-592A-1E88-B9B8-5049BFB5C3A1}"/>
              </a:ext>
            </a:extLst>
          </p:cNvPr>
          <p:cNvCxnSpPr/>
          <p:nvPr/>
        </p:nvCxnSpPr>
        <p:spPr>
          <a:xfrm>
            <a:off x="7993445" y="7048500"/>
            <a:ext cx="2490190" cy="0"/>
          </a:xfrm>
          <a:prstGeom prst="line">
            <a:avLst/>
          </a:prstGeom>
          <a:ln w="28575">
            <a:solidFill>
              <a:srgbClr val="6B1A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29946253-7924-4054-B1D7-EFE1C61C5F9B}"/>
              </a:ext>
            </a:extLst>
          </p:cNvPr>
          <p:cNvCxnSpPr/>
          <p:nvPr/>
        </p:nvCxnSpPr>
        <p:spPr>
          <a:xfrm>
            <a:off x="10483635" y="6743700"/>
            <a:ext cx="0" cy="304800"/>
          </a:xfrm>
          <a:prstGeom prst="line">
            <a:avLst/>
          </a:prstGeom>
          <a:ln w="28575">
            <a:solidFill>
              <a:srgbClr val="6B1A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B3CD717F-DD83-D5EE-FA39-D517999E802F}"/>
              </a:ext>
            </a:extLst>
          </p:cNvPr>
          <p:cNvCxnSpPr/>
          <p:nvPr/>
        </p:nvCxnSpPr>
        <p:spPr>
          <a:xfrm>
            <a:off x="8010170" y="6743700"/>
            <a:ext cx="0" cy="304800"/>
          </a:xfrm>
          <a:prstGeom prst="line">
            <a:avLst/>
          </a:prstGeom>
          <a:ln w="28575">
            <a:solidFill>
              <a:srgbClr val="6B1A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7CDB2216-5D00-FA9D-81A1-6BABF58B1904}"/>
              </a:ext>
            </a:extLst>
          </p:cNvPr>
          <p:cNvCxnSpPr/>
          <p:nvPr/>
        </p:nvCxnSpPr>
        <p:spPr>
          <a:xfrm>
            <a:off x="9238540" y="7124700"/>
            <a:ext cx="0" cy="609600"/>
          </a:xfrm>
          <a:prstGeom prst="straightConnector1">
            <a:avLst/>
          </a:prstGeom>
          <a:ln w="28575">
            <a:solidFill>
              <a:srgbClr val="6B1A2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7177A4FA-3CF9-02E6-F631-702B6EAC3FC1}"/>
              </a:ext>
            </a:extLst>
          </p:cNvPr>
          <p:cNvSpPr txBox="1"/>
          <p:nvPr/>
        </p:nvSpPr>
        <p:spPr>
          <a:xfrm>
            <a:off x="8199181" y="7976407"/>
            <a:ext cx="21397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3000" b="1" dirty="0">
                <a:cs typeface="B Nazanin" panose="00000400000000000000" pitchFamily="2" charset="-78"/>
              </a:rPr>
              <a:t>پیامدها</a:t>
            </a:r>
            <a:endParaRPr lang="en-US" sz="3000" b="1" dirty="0">
              <a:cs typeface="B Nazanin" panose="00000400000000000000" pitchFamily="2" charset="-78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CC671EF-7CEB-7865-D659-E6E02E5CE64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26437" cy="2126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298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A785B6-10CA-2E05-7FAD-D496A7D99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B9AA3F8-F6DC-B5DE-D323-EFF9BF546272}"/>
              </a:ext>
            </a:extLst>
          </p:cNvPr>
          <p:cNvSpPr/>
          <p:nvPr/>
        </p:nvSpPr>
        <p:spPr>
          <a:xfrm>
            <a:off x="228600" y="9455783"/>
            <a:ext cx="2590800" cy="571500"/>
          </a:xfrm>
          <a:prstGeom prst="rect">
            <a:avLst/>
          </a:prstGeom>
          <a:solidFill>
            <a:srgbClr val="A9B5A8"/>
          </a:solidFill>
          <a:ln>
            <a:solidFill>
              <a:srgbClr val="A9B5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435414C-243E-4F6D-BB72-23A494DF2F7A}"/>
              </a:ext>
            </a:extLst>
          </p:cNvPr>
          <p:cNvSpPr/>
          <p:nvPr/>
        </p:nvSpPr>
        <p:spPr>
          <a:xfrm>
            <a:off x="7848600" y="9455783"/>
            <a:ext cx="2590800" cy="571500"/>
          </a:xfrm>
          <a:prstGeom prst="rect">
            <a:avLst/>
          </a:prstGeom>
          <a:solidFill>
            <a:srgbClr val="DCC9A6"/>
          </a:solidFill>
          <a:ln>
            <a:solidFill>
              <a:srgbClr val="DCC9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714846F-F507-A933-4183-FEC99B7D0FCF}"/>
              </a:ext>
            </a:extLst>
          </p:cNvPr>
          <p:cNvSpPr/>
          <p:nvPr/>
        </p:nvSpPr>
        <p:spPr>
          <a:xfrm>
            <a:off x="15468600" y="9455783"/>
            <a:ext cx="2590800" cy="571500"/>
          </a:xfrm>
          <a:prstGeom prst="rect">
            <a:avLst/>
          </a:prstGeom>
          <a:solidFill>
            <a:srgbClr val="52665A"/>
          </a:solidFill>
          <a:ln>
            <a:solidFill>
              <a:srgbClr val="385C5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FDD4E14-68B3-14E6-D5F9-74F019C28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/>
              <a:t>31/05/1405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36E449B-2E00-E5C1-8DC1-1906C353F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مهسا فتحی</a:t>
            </a:r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3DBB385-F461-FD72-0E53-3FC82EABF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B6F15528-21DE-4FAA-801E-634DDDAF4B2B}" type="slidenum">
              <a:rPr lang="en-US" sz="1800" b="1" smtClean="0">
                <a:cs typeface="B Titr" panose="00000700000000000000" pitchFamily="2" charset="-78"/>
              </a:rPr>
              <a:pPr algn="ctr"/>
              <a:t>4</a:t>
            </a:fld>
            <a:endParaRPr lang="en-US" sz="1800" b="1" dirty="0">
              <a:cs typeface="B Titr" panose="00000700000000000000" pitchFamily="2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512BF7-C18D-9A5C-3C39-1E4A61E1082A}"/>
              </a:ext>
            </a:extLst>
          </p:cNvPr>
          <p:cNvSpPr txBox="1"/>
          <p:nvPr/>
        </p:nvSpPr>
        <p:spPr>
          <a:xfrm>
            <a:off x="6819900" y="239375"/>
            <a:ext cx="464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5400" b="1" dirty="0">
                <a:solidFill>
                  <a:srgbClr val="6B1A2A"/>
                </a:solidFill>
                <a:cs typeface="B Titr" panose="00000700000000000000" pitchFamily="2" charset="-78"/>
              </a:rPr>
              <a:t>اصطلاحات کلیدی</a:t>
            </a:r>
            <a:endParaRPr lang="en-US" sz="5400" b="1" dirty="0">
              <a:solidFill>
                <a:srgbClr val="6B1A2A"/>
              </a:solidFill>
              <a:cs typeface="B Titr" panose="00000700000000000000" pitchFamily="2" charset="-78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979E27C-B1AC-9417-306F-58CEA30218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26437" cy="2126437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6961F75-0ED1-C167-25AD-65251A589E35}"/>
              </a:ext>
            </a:extLst>
          </p:cNvPr>
          <p:cNvSpPr/>
          <p:nvPr/>
        </p:nvSpPr>
        <p:spPr>
          <a:xfrm>
            <a:off x="10287000" y="2400300"/>
            <a:ext cx="6629400" cy="1219200"/>
          </a:xfrm>
          <a:prstGeom prst="roundRect">
            <a:avLst/>
          </a:prstGeom>
          <a:noFill/>
          <a:ln w="38100">
            <a:solidFill>
              <a:srgbClr val="6B1A2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Audio Computer-Assisted Self Interviewing</a:t>
            </a:r>
            <a:r>
              <a:rPr lang="fa-IR" sz="2800" b="1" dirty="0">
                <a:solidFill>
                  <a:schemeClr val="tx1"/>
                </a:solidFill>
              </a:rPr>
              <a:t>)</a:t>
            </a:r>
            <a:r>
              <a:rPr lang="en-US" sz="2800" b="1" dirty="0">
                <a:solidFill>
                  <a:schemeClr val="tx1"/>
                </a:solidFill>
              </a:rPr>
              <a:t>ACASI)</a:t>
            </a:r>
          </a:p>
          <a:p>
            <a:pPr algn="ctr"/>
            <a:r>
              <a:rPr lang="fa-IR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مصاحبه خودتکمیلی با کمک رایانه و صوت</a:t>
            </a:r>
            <a:endParaRPr lang="en-US" sz="3000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1B9D706-63AE-C56E-6FA0-2F6B0FF8B476}"/>
              </a:ext>
            </a:extLst>
          </p:cNvPr>
          <p:cNvSpPr/>
          <p:nvPr/>
        </p:nvSpPr>
        <p:spPr>
          <a:xfrm>
            <a:off x="10287000" y="4084656"/>
            <a:ext cx="6629400" cy="1219200"/>
          </a:xfrm>
          <a:prstGeom prst="roundRect">
            <a:avLst/>
          </a:prstGeom>
          <a:noFill/>
          <a:ln w="38100">
            <a:solidFill>
              <a:srgbClr val="385C5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Self-Administered Questionnaire(SAQ)</a:t>
            </a:r>
          </a:p>
          <a:p>
            <a:pPr algn="ctr" rtl="1"/>
            <a:r>
              <a:rPr lang="fa-IR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پرسشنامه خودتکمیلی کاغذی</a:t>
            </a:r>
            <a:endParaRPr lang="en-US" sz="3000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644B333-418A-340F-BACD-9AABDE33318B}"/>
              </a:ext>
            </a:extLst>
          </p:cNvPr>
          <p:cNvSpPr/>
          <p:nvPr/>
        </p:nvSpPr>
        <p:spPr>
          <a:xfrm>
            <a:off x="10287000" y="5761392"/>
            <a:ext cx="6629400" cy="1219200"/>
          </a:xfrm>
          <a:prstGeom prst="roundRect">
            <a:avLst/>
          </a:prstGeom>
          <a:noFill/>
          <a:ln w="38100">
            <a:solidFill>
              <a:srgbClr val="DCC9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Cluster</a:t>
            </a:r>
          </a:p>
          <a:p>
            <a:pPr algn="ctr" rtl="1"/>
            <a:r>
              <a:rPr lang="fa-IR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واحدی که در آن تصادفی سازی انجام می‌شود</a:t>
            </a:r>
          </a:p>
          <a:p>
            <a:pPr algn="ctr" rtl="1"/>
            <a:r>
              <a:rPr lang="fa-IR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در این مطالعه (روز کاری)</a:t>
            </a:r>
            <a:endParaRPr lang="en-US" sz="3000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2342C043-D297-D5BD-AA84-F406683A48D4}"/>
              </a:ext>
            </a:extLst>
          </p:cNvPr>
          <p:cNvSpPr/>
          <p:nvPr/>
        </p:nvSpPr>
        <p:spPr>
          <a:xfrm>
            <a:off x="1371601" y="2400300"/>
            <a:ext cx="6629400" cy="1219200"/>
          </a:xfrm>
          <a:prstGeom prst="roundRect">
            <a:avLst/>
          </a:prstGeom>
          <a:noFill/>
          <a:ln w="38100">
            <a:solidFill>
              <a:srgbClr val="DCC9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Intra-Cluster Correlation(ICC)</a:t>
            </a:r>
          </a:p>
          <a:p>
            <a:pPr algn="ctr" rtl="1"/>
            <a:r>
              <a:rPr lang="fa-IR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میزان شباهت افراد یک خوشه به یکدیگر</a:t>
            </a:r>
            <a:endParaRPr lang="en-US" sz="3000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6714485-E7FF-EEBA-16D8-673CD7907747}"/>
              </a:ext>
            </a:extLst>
          </p:cNvPr>
          <p:cNvSpPr/>
          <p:nvPr/>
        </p:nvSpPr>
        <p:spPr>
          <a:xfrm>
            <a:off x="1371600" y="4069752"/>
            <a:ext cx="6629401" cy="1219200"/>
          </a:xfrm>
          <a:prstGeom prst="roundRect">
            <a:avLst/>
          </a:prstGeom>
          <a:noFill/>
          <a:ln w="38100">
            <a:solidFill>
              <a:srgbClr val="6B1A2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Common Mental Disorders (CMD)</a:t>
            </a:r>
          </a:p>
          <a:p>
            <a:pPr algn="ctr" rtl="1"/>
            <a:r>
              <a:rPr lang="fa-IR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اختلالات شایع روانی</a:t>
            </a:r>
            <a:endParaRPr lang="en-US" sz="3000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50FE1B18-5025-7E2B-C81E-D6D779A2450C}"/>
              </a:ext>
            </a:extLst>
          </p:cNvPr>
          <p:cNvSpPr/>
          <p:nvPr/>
        </p:nvSpPr>
        <p:spPr>
          <a:xfrm>
            <a:off x="1371600" y="5761392"/>
            <a:ext cx="6629401" cy="1219200"/>
          </a:xfrm>
          <a:prstGeom prst="roundRect">
            <a:avLst/>
          </a:prstGeom>
          <a:noFill/>
          <a:ln w="38100">
            <a:solidFill>
              <a:srgbClr val="385C5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Intimate Partner Violence (IPV)</a:t>
            </a:r>
          </a:p>
          <a:p>
            <a:pPr algn="ctr" rtl="1"/>
            <a:r>
              <a:rPr lang="fa-IR" sz="3000" b="1" dirty="0">
                <a:solidFill>
                  <a:schemeClr val="tx1"/>
                </a:solidFill>
                <a:cs typeface="B Nazanin" panose="00000400000000000000" pitchFamily="2" charset="-78"/>
              </a:rPr>
              <a:t>خشونت از سوی شریک عاطفی</a:t>
            </a:r>
            <a:endParaRPr lang="en-US" sz="3000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744407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20FCE0-1F15-AB0F-A43F-D28040AACF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41F3F76-2AB9-AB23-F775-BB440BA75EDE}"/>
              </a:ext>
            </a:extLst>
          </p:cNvPr>
          <p:cNvSpPr/>
          <p:nvPr/>
        </p:nvSpPr>
        <p:spPr>
          <a:xfrm>
            <a:off x="228600" y="9455783"/>
            <a:ext cx="2590800" cy="571500"/>
          </a:xfrm>
          <a:prstGeom prst="rect">
            <a:avLst/>
          </a:prstGeom>
          <a:solidFill>
            <a:srgbClr val="A9B5A8"/>
          </a:solidFill>
          <a:ln>
            <a:solidFill>
              <a:srgbClr val="A9B5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1B85CB2-EA62-C791-ED30-8B56B437FA22}"/>
              </a:ext>
            </a:extLst>
          </p:cNvPr>
          <p:cNvSpPr/>
          <p:nvPr/>
        </p:nvSpPr>
        <p:spPr>
          <a:xfrm>
            <a:off x="7848600" y="9455783"/>
            <a:ext cx="2590800" cy="571500"/>
          </a:xfrm>
          <a:prstGeom prst="rect">
            <a:avLst/>
          </a:prstGeom>
          <a:solidFill>
            <a:srgbClr val="DCC9A6"/>
          </a:solidFill>
          <a:ln>
            <a:solidFill>
              <a:srgbClr val="DCC9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64F8F83-C969-D198-5FAB-405AC43FD117}"/>
              </a:ext>
            </a:extLst>
          </p:cNvPr>
          <p:cNvSpPr/>
          <p:nvPr/>
        </p:nvSpPr>
        <p:spPr>
          <a:xfrm>
            <a:off x="15468600" y="9455783"/>
            <a:ext cx="2590800" cy="571500"/>
          </a:xfrm>
          <a:prstGeom prst="rect">
            <a:avLst/>
          </a:prstGeom>
          <a:solidFill>
            <a:srgbClr val="52665A"/>
          </a:solidFill>
          <a:ln>
            <a:solidFill>
              <a:srgbClr val="385C5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0CAACC9-5DE3-779D-45C9-EC5471DF2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/>
              <a:t>31/05/1405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6FF0552A-0F74-6C35-E406-D755EDC77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مهسا فتحی</a:t>
            </a:r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40DDDDB-C681-78EA-66AC-03E4FDB1F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B6F15528-21DE-4FAA-801E-634DDDAF4B2B}" type="slidenum">
              <a:rPr lang="en-US" sz="1800" b="1" smtClean="0">
                <a:cs typeface="B Titr" panose="00000700000000000000" pitchFamily="2" charset="-78"/>
              </a:rPr>
              <a:pPr algn="ctr"/>
              <a:t>5</a:t>
            </a:fld>
            <a:endParaRPr lang="en-US" sz="1800" b="1" dirty="0">
              <a:cs typeface="B Titr" panose="00000700000000000000" pitchFamily="2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AB1F06-8BF9-1A59-8032-A94651FD7485}"/>
              </a:ext>
            </a:extLst>
          </p:cNvPr>
          <p:cNvSpPr txBox="1"/>
          <p:nvPr/>
        </p:nvSpPr>
        <p:spPr>
          <a:xfrm>
            <a:off x="5943600" y="177988"/>
            <a:ext cx="6400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5400" b="1" dirty="0">
                <a:solidFill>
                  <a:srgbClr val="6B1A2A"/>
                </a:solidFill>
                <a:cs typeface="B Titr" panose="00000700000000000000" pitchFamily="2" charset="-78"/>
              </a:rPr>
              <a:t>چارچوب مفهومی مطالعه</a:t>
            </a:r>
            <a:endParaRPr lang="en-US" sz="5400" b="1" dirty="0">
              <a:solidFill>
                <a:srgbClr val="6B1A2A"/>
              </a:solidFill>
              <a:cs typeface="B Titr" panose="00000700000000000000" pitchFamily="2" charset="-78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52FA9CB-6234-D186-8851-FD57899134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26437" cy="212643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C5D4F53-7FC1-7F66-9B87-01173D5C3495}"/>
              </a:ext>
            </a:extLst>
          </p:cNvPr>
          <p:cNvSpPr txBox="1"/>
          <p:nvPr/>
        </p:nvSpPr>
        <p:spPr>
          <a:xfrm>
            <a:off x="7162800" y="1581150"/>
            <a:ext cx="3962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3000" b="1" dirty="0">
                <a:cs typeface="B Nazanin" panose="00000400000000000000" pitchFamily="2" charset="-78"/>
              </a:rPr>
              <a:t>روش جمع‌آوری داده</a:t>
            </a:r>
            <a:endParaRPr lang="en-US" sz="3000" b="1" dirty="0">
              <a:cs typeface="B Nazanin" panose="00000400000000000000" pitchFamily="2" charset="-78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CE67DCF-014F-466A-8588-9EEF507C0160}"/>
              </a:ext>
            </a:extLst>
          </p:cNvPr>
          <p:cNvCxnSpPr/>
          <p:nvPr/>
        </p:nvCxnSpPr>
        <p:spPr>
          <a:xfrm>
            <a:off x="9144000" y="2247900"/>
            <a:ext cx="0" cy="609600"/>
          </a:xfrm>
          <a:prstGeom prst="straightConnector1">
            <a:avLst/>
          </a:prstGeom>
          <a:ln w="28575">
            <a:solidFill>
              <a:srgbClr val="6B1A2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823CD99-4FB6-351B-F173-7EB8DFD058A8}"/>
              </a:ext>
            </a:extLst>
          </p:cNvPr>
          <p:cNvCxnSpPr/>
          <p:nvPr/>
        </p:nvCxnSpPr>
        <p:spPr>
          <a:xfrm>
            <a:off x="7949210" y="3009900"/>
            <a:ext cx="2490190" cy="0"/>
          </a:xfrm>
          <a:prstGeom prst="line">
            <a:avLst/>
          </a:prstGeom>
          <a:ln w="28575">
            <a:solidFill>
              <a:srgbClr val="6B1A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E345D0E-0F7F-BA33-70BD-B61A96964667}"/>
              </a:ext>
            </a:extLst>
          </p:cNvPr>
          <p:cNvCxnSpPr/>
          <p:nvPr/>
        </p:nvCxnSpPr>
        <p:spPr>
          <a:xfrm>
            <a:off x="7949210" y="3009900"/>
            <a:ext cx="0" cy="304800"/>
          </a:xfrm>
          <a:prstGeom prst="line">
            <a:avLst/>
          </a:prstGeom>
          <a:ln w="28575">
            <a:solidFill>
              <a:srgbClr val="6B1A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E07BD26-39B2-D2DD-8268-6841A70B5D4E}"/>
              </a:ext>
            </a:extLst>
          </p:cNvPr>
          <p:cNvCxnSpPr/>
          <p:nvPr/>
        </p:nvCxnSpPr>
        <p:spPr>
          <a:xfrm>
            <a:off x="10439400" y="3009900"/>
            <a:ext cx="0" cy="304800"/>
          </a:xfrm>
          <a:prstGeom prst="line">
            <a:avLst/>
          </a:prstGeom>
          <a:ln w="28575">
            <a:solidFill>
              <a:srgbClr val="6B1A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FE6A1F3D-465F-033D-4F9C-40D4C2C8BE7E}"/>
              </a:ext>
            </a:extLst>
          </p:cNvPr>
          <p:cNvSpPr txBox="1"/>
          <p:nvPr/>
        </p:nvSpPr>
        <p:spPr>
          <a:xfrm>
            <a:off x="9982200" y="3378259"/>
            <a:ext cx="9143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SAQ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9827048-FDDA-C9EF-3ADD-1F3DFE5AA63C}"/>
              </a:ext>
            </a:extLst>
          </p:cNvPr>
          <p:cNvSpPr txBox="1"/>
          <p:nvPr/>
        </p:nvSpPr>
        <p:spPr>
          <a:xfrm>
            <a:off x="7339610" y="3404990"/>
            <a:ext cx="1219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ACASI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20B1C56-1CB1-40F6-21C4-1407DDF722F9}"/>
              </a:ext>
            </a:extLst>
          </p:cNvPr>
          <p:cNvCxnSpPr/>
          <p:nvPr/>
        </p:nvCxnSpPr>
        <p:spPr>
          <a:xfrm>
            <a:off x="7949209" y="3901479"/>
            <a:ext cx="0" cy="304800"/>
          </a:xfrm>
          <a:prstGeom prst="line">
            <a:avLst/>
          </a:prstGeom>
          <a:ln w="28575">
            <a:solidFill>
              <a:srgbClr val="6B1A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6A0964D-1A66-226C-CED6-2128E3BC1A60}"/>
              </a:ext>
            </a:extLst>
          </p:cNvPr>
          <p:cNvCxnSpPr/>
          <p:nvPr/>
        </p:nvCxnSpPr>
        <p:spPr>
          <a:xfrm>
            <a:off x="10439399" y="3901479"/>
            <a:ext cx="0" cy="304800"/>
          </a:xfrm>
          <a:prstGeom prst="line">
            <a:avLst/>
          </a:prstGeom>
          <a:ln w="28575">
            <a:solidFill>
              <a:srgbClr val="6B1A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C4008AA-454F-9877-6CA8-62D6B77144D6}"/>
              </a:ext>
            </a:extLst>
          </p:cNvPr>
          <p:cNvCxnSpPr/>
          <p:nvPr/>
        </p:nvCxnSpPr>
        <p:spPr>
          <a:xfrm>
            <a:off x="7949210" y="4198659"/>
            <a:ext cx="2490190" cy="0"/>
          </a:xfrm>
          <a:prstGeom prst="line">
            <a:avLst/>
          </a:prstGeom>
          <a:ln w="28575">
            <a:solidFill>
              <a:srgbClr val="6B1A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23EBDCC0-45A2-D055-9A42-87CDF243E255}"/>
              </a:ext>
            </a:extLst>
          </p:cNvPr>
          <p:cNvCxnSpPr/>
          <p:nvPr/>
        </p:nvCxnSpPr>
        <p:spPr>
          <a:xfrm>
            <a:off x="9144000" y="4381500"/>
            <a:ext cx="0" cy="609600"/>
          </a:xfrm>
          <a:prstGeom prst="straightConnector1">
            <a:avLst/>
          </a:prstGeom>
          <a:ln w="28575">
            <a:solidFill>
              <a:srgbClr val="6B1A2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C1E8C2BE-8292-9256-8757-DB9EB49F1A3B}"/>
              </a:ext>
            </a:extLst>
          </p:cNvPr>
          <p:cNvSpPr txBox="1"/>
          <p:nvPr/>
        </p:nvSpPr>
        <p:spPr>
          <a:xfrm>
            <a:off x="8039101" y="4965243"/>
            <a:ext cx="22097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3000" b="1" dirty="0">
                <a:cs typeface="B Nazanin" panose="00000400000000000000" pitchFamily="2" charset="-78"/>
              </a:rPr>
              <a:t>حریم خصوصی</a:t>
            </a:r>
            <a:endParaRPr lang="en-US" sz="3000" b="1" dirty="0">
              <a:cs typeface="B Nazanin" panose="00000400000000000000" pitchFamily="2" charset="-78"/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B1EA3DBA-4116-6D87-9E98-99670923AE31}"/>
              </a:ext>
            </a:extLst>
          </p:cNvPr>
          <p:cNvCxnSpPr/>
          <p:nvPr/>
        </p:nvCxnSpPr>
        <p:spPr>
          <a:xfrm>
            <a:off x="9144000" y="5519241"/>
            <a:ext cx="0" cy="609600"/>
          </a:xfrm>
          <a:prstGeom prst="straightConnector1">
            <a:avLst/>
          </a:prstGeom>
          <a:ln w="28575">
            <a:solidFill>
              <a:srgbClr val="6B1A2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24AB2126-1705-23F5-ED4E-F003EBB46B44}"/>
              </a:ext>
            </a:extLst>
          </p:cNvPr>
          <p:cNvSpPr txBox="1"/>
          <p:nvPr/>
        </p:nvSpPr>
        <p:spPr>
          <a:xfrm>
            <a:off x="7339610" y="6114118"/>
            <a:ext cx="360729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3000" b="1" dirty="0">
                <a:cs typeface="B Nazanin" panose="00000400000000000000" pitchFamily="2" charset="-78"/>
              </a:rPr>
              <a:t>تمایل به افشای اطلاعات</a:t>
            </a:r>
            <a:endParaRPr lang="en-US" sz="3000" b="1" dirty="0">
              <a:cs typeface="B Nazanin" panose="00000400000000000000" pitchFamily="2" charset="-78"/>
            </a:endParaRP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E00BDD17-37BE-F055-EEE4-5DA896E81002}"/>
              </a:ext>
            </a:extLst>
          </p:cNvPr>
          <p:cNvCxnSpPr/>
          <p:nvPr/>
        </p:nvCxnSpPr>
        <p:spPr>
          <a:xfrm>
            <a:off x="9143252" y="6515100"/>
            <a:ext cx="0" cy="609600"/>
          </a:xfrm>
          <a:prstGeom prst="straightConnector1">
            <a:avLst/>
          </a:prstGeom>
          <a:ln w="28575">
            <a:solidFill>
              <a:srgbClr val="6B1A2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9DBB2B96-C5AB-F818-785D-933015865FF2}"/>
              </a:ext>
            </a:extLst>
          </p:cNvPr>
          <p:cNvSpPr txBox="1"/>
          <p:nvPr/>
        </p:nvSpPr>
        <p:spPr>
          <a:xfrm>
            <a:off x="7943103" y="7019966"/>
            <a:ext cx="240029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3000" b="1" dirty="0">
                <a:cs typeface="B Nazanin" panose="00000400000000000000" pitchFamily="2" charset="-78"/>
              </a:rPr>
              <a:t>گزارش دهی</a:t>
            </a:r>
            <a:endParaRPr lang="en-US" sz="3000" b="1" dirty="0">
              <a:cs typeface="B Nazanin" panose="00000400000000000000" pitchFamily="2" charset="-78"/>
            </a:endParaRP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8D92F21F-58B0-A65C-2404-D7436E3F4477}"/>
              </a:ext>
            </a:extLst>
          </p:cNvPr>
          <p:cNvCxnSpPr/>
          <p:nvPr/>
        </p:nvCxnSpPr>
        <p:spPr>
          <a:xfrm>
            <a:off x="9143251" y="7573964"/>
            <a:ext cx="0" cy="609600"/>
          </a:xfrm>
          <a:prstGeom prst="straightConnector1">
            <a:avLst/>
          </a:prstGeom>
          <a:ln w="28575">
            <a:solidFill>
              <a:srgbClr val="6B1A2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8BB60A05-9C21-42A8-6551-8244ED0E447D}"/>
              </a:ext>
            </a:extLst>
          </p:cNvPr>
          <p:cNvSpPr txBox="1"/>
          <p:nvPr/>
        </p:nvSpPr>
        <p:spPr>
          <a:xfrm>
            <a:off x="7593729" y="8177630"/>
            <a:ext cx="30990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3000" b="1" dirty="0">
                <a:cs typeface="B Nazanin" panose="00000400000000000000" pitchFamily="2" charset="-78"/>
              </a:rPr>
              <a:t>شیوع مشاهده شده</a:t>
            </a:r>
            <a:endParaRPr lang="en-US" sz="3000" b="1" dirty="0">
              <a:cs typeface="B Nazanin" panose="00000400000000000000" pitchFamily="2" charset="-78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29EBAC6-0B1A-6BCA-6CCA-F5B569EF0C1A}"/>
              </a:ext>
            </a:extLst>
          </p:cNvPr>
          <p:cNvSpPr txBox="1"/>
          <p:nvPr/>
        </p:nvSpPr>
        <p:spPr>
          <a:xfrm>
            <a:off x="6393581" y="8756114"/>
            <a:ext cx="56014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3000" b="1" dirty="0">
                <a:cs typeface="B Nazanin" panose="00000400000000000000" pitchFamily="2" charset="-78"/>
              </a:rPr>
              <a:t>گزارش دهی بیشتر    شیوع واقعی بیشتر</a:t>
            </a:r>
            <a:endParaRPr lang="en-US" sz="3000" b="1" dirty="0">
              <a:cs typeface="B Nazanin" panose="00000400000000000000" pitchFamily="2" charset="-78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E8675E29-0125-0294-C8F8-F0D9B4F44C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9200" y="8575955"/>
            <a:ext cx="848119" cy="1043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230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6732A7-DCEC-07D2-B878-24BB7356BB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DB5139-AE10-8643-5C44-E3511E8E01A1}"/>
              </a:ext>
            </a:extLst>
          </p:cNvPr>
          <p:cNvSpPr/>
          <p:nvPr/>
        </p:nvSpPr>
        <p:spPr>
          <a:xfrm>
            <a:off x="228600" y="9455783"/>
            <a:ext cx="2590800" cy="571500"/>
          </a:xfrm>
          <a:prstGeom prst="rect">
            <a:avLst/>
          </a:prstGeom>
          <a:solidFill>
            <a:srgbClr val="A9B5A8"/>
          </a:solidFill>
          <a:ln>
            <a:solidFill>
              <a:srgbClr val="A9B5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4FCFC8E-621C-1CF1-B8E0-BEEE749B28F5}"/>
              </a:ext>
            </a:extLst>
          </p:cNvPr>
          <p:cNvSpPr/>
          <p:nvPr/>
        </p:nvSpPr>
        <p:spPr>
          <a:xfrm>
            <a:off x="7848600" y="9455783"/>
            <a:ext cx="2590800" cy="571500"/>
          </a:xfrm>
          <a:prstGeom prst="rect">
            <a:avLst/>
          </a:prstGeom>
          <a:solidFill>
            <a:srgbClr val="DCC9A6"/>
          </a:solidFill>
          <a:ln>
            <a:solidFill>
              <a:srgbClr val="DCC9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0FC7341-1E28-2BD1-9B74-E7C0AC2A36B3}"/>
              </a:ext>
            </a:extLst>
          </p:cNvPr>
          <p:cNvSpPr/>
          <p:nvPr/>
        </p:nvSpPr>
        <p:spPr>
          <a:xfrm>
            <a:off x="15468600" y="9455783"/>
            <a:ext cx="2590800" cy="571500"/>
          </a:xfrm>
          <a:prstGeom prst="rect">
            <a:avLst/>
          </a:prstGeom>
          <a:solidFill>
            <a:srgbClr val="52665A"/>
          </a:solidFill>
          <a:ln>
            <a:solidFill>
              <a:srgbClr val="385C5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3BF4D9E0-C73F-D8AF-14B7-BD9C5C6C8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/>
              <a:t>31/05/1405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4DAC38F3-451E-5570-75CE-975C8F8A8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مهسا فتحی</a:t>
            </a:r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6AB0842A-EA9E-6945-5A29-7F0AFDE44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B6F15528-21DE-4FAA-801E-634DDDAF4B2B}" type="slidenum">
              <a:rPr lang="en-US" sz="1800" b="1" smtClean="0">
                <a:cs typeface="B Titr" panose="00000700000000000000" pitchFamily="2" charset="-78"/>
              </a:rPr>
              <a:pPr algn="ctr"/>
              <a:t>6</a:t>
            </a:fld>
            <a:endParaRPr lang="en-US" sz="1800" b="1" dirty="0">
              <a:cs typeface="B Titr" panose="00000700000000000000" pitchFamily="2" charset="-78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20BC310-3315-A6FF-199E-206102D04B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26437" cy="21264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613813B-0D95-339F-7082-759D3238C1A9}"/>
              </a:ext>
            </a:extLst>
          </p:cNvPr>
          <p:cNvSpPr txBox="1"/>
          <p:nvPr/>
        </p:nvSpPr>
        <p:spPr>
          <a:xfrm>
            <a:off x="6362700" y="243841"/>
            <a:ext cx="5562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5400" b="1" dirty="0">
                <a:solidFill>
                  <a:srgbClr val="6B1A2A"/>
                </a:solidFill>
                <a:cs typeface="B Titr" panose="00000700000000000000" pitchFamily="2" charset="-78"/>
              </a:rPr>
              <a:t>مقدمه</a:t>
            </a:r>
            <a:endParaRPr lang="en-US" sz="5400" b="1" dirty="0">
              <a:solidFill>
                <a:srgbClr val="6B1A2A"/>
              </a:solidFill>
              <a:cs typeface="B Titr" panose="00000700000000000000" pitchFamily="2" charset="-7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6497194-6C22-2985-0857-EB1759391AA4}"/>
              </a:ext>
            </a:extLst>
          </p:cNvPr>
          <p:cNvSpPr txBox="1"/>
          <p:nvPr/>
        </p:nvSpPr>
        <p:spPr>
          <a:xfrm>
            <a:off x="6057900" y="1167171"/>
            <a:ext cx="6172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3200" b="1" dirty="0">
                <a:solidFill>
                  <a:srgbClr val="6B1A2A"/>
                </a:solidFill>
                <a:cs typeface="B Titr" panose="00000700000000000000" pitchFamily="2" charset="-78"/>
              </a:rPr>
              <a:t>پیش زمینه و شکاف شواهد</a:t>
            </a:r>
            <a:endParaRPr lang="en-US" sz="3200" b="1" dirty="0">
              <a:solidFill>
                <a:srgbClr val="6B1A2A"/>
              </a:solidFill>
              <a:cs typeface="B Titr" panose="00000700000000000000" pitchFamily="2" charset="-7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08725BF-CB2A-D17C-1A03-16353D69B938}"/>
              </a:ext>
            </a:extLst>
          </p:cNvPr>
          <p:cNvSpPr txBox="1"/>
          <p:nvPr/>
        </p:nvSpPr>
        <p:spPr>
          <a:xfrm>
            <a:off x="1939518" y="1837495"/>
            <a:ext cx="14408963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 rtl="1">
              <a:buFont typeface="Wingdings" panose="05000000000000000000" pitchFamily="2" charset="2"/>
              <a:buChar char="v"/>
            </a:pPr>
            <a:r>
              <a:rPr lang="fa-IR" sz="3000" b="1" dirty="0">
                <a:cs typeface="B Nazanin" panose="00000400000000000000" pitchFamily="2" charset="-78"/>
              </a:rPr>
              <a:t> چالش اصلی</a:t>
            </a:r>
          </a:p>
          <a:p>
            <a:pPr marL="914400" lvl="1" indent="-457200" algn="just" rtl="1">
              <a:buFont typeface="Arial" panose="020B0604020202020204" pitchFamily="34" charset="0"/>
              <a:buChar char="•"/>
            </a:pPr>
            <a:r>
              <a:rPr lang="fa-IR" sz="3000" b="1" dirty="0">
                <a:cs typeface="B Nazanin" panose="00000400000000000000" pitchFamily="2" charset="-78"/>
              </a:rPr>
              <a:t> </a:t>
            </a:r>
            <a:r>
              <a:rPr lang="fa-IR" sz="3000" b="1" dirty="0">
                <a:solidFill>
                  <a:srgbClr val="6B1A2A"/>
                </a:solidFill>
                <a:cs typeface="B Nazanin" panose="00000400000000000000" pitchFamily="2" charset="-78"/>
              </a:rPr>
              <a:t>کم گزارش‌دهی </a:t>
            </a:r>
            <a:r>
              <a:rPr lang="en-US" sz="3000" b="1" dirty="0">
                <a:solidFill>
                  <a:srgbClr val="6B1A2A"/>
                </a:solidFill>
                <a:cs typeface="B Nazanin" panose="00000400000000000000" pitchFamily="2" charset="-78"/>
              </a:rPr>
              <a:t>CMD</a:t>
            </a:r>
            <a:r>
              <a:rPr lang="fa-IR" sz="3000" b="1" dirty="0">
                <a:solidFill>
                  <a:srgbClr val="6B1A2A"/>
                </a:solidFill>
                <a:cs typeface="B Nazanin" panose="00000400000000000000" pitchFamily="2" charset="-78"/>
              </a:rPr>
              <a:t> و </a:t>
            </a:r>
            <a:r>
              <a:rPr lang="en-US" sz="3000" b="1" dirty="0">
                <a:solidFill>
                  <a:srgbClr val="6B1A2A"/>
                </a:solidFill>
                <a:cs typeface="B Nazanin" panose="00000400000000000000" pitchFamily="2" charset="-78"/>
              </a:rPr>
              <a:t>IPV</a:t>
            </a:r>
            <a:r>
              <a:rPr lang="fa-IR" sz="3000" b="1" dirty="0">
                <a:solidFill>
                  <a:srgbClr val="6B1A2A"/>
                </a:solidFill>
                <a:cs typeface="B Nazanin" panose="00000400000000000000" pitchFamily="2" charset="-78"/>
              </a:rPr>
              <a:t>             </a:t>
            </a:r>
            <a:r>
              <a:rPr lang="fa-IR" sz="3000" b="1" dirty="0">
                <a:cs typeface="B Nazanin" panose="00000400000000000000" pitchFamily="2" charset="-78"/>
              </a:rPr>
              <a:t>کاهش شناسایی افراد نیازمند حمایت و خدمات کمک کننده</a:t>
            </a:r>
          </a:p>
          <a:p>
            <a:pPr algn="just" rtl="1"/>
            <a:endParaRPr lang="fa-IR" sz="3000" b="1" dirty="0">
              <a:cs typeface="B Nazanin" panose="00000400000000000000" pitchFamily="2" charset="-78"/>
            </a:endParaRPr>
          </a:p>
          <a:p>
            <a:pPr marL="457200" indent="-457200" algn="just" rtl="1">
              <a:buFont typeface="Wingdings" panose="05000000000000000000" pitchFamily="2" charset="2"/>
              <a:buChar char="v"/>
            </a:pPr>
            <a:r>
              <a:rPr lang="fa-IR" sz="3000" b="1" dirty="0">
                <a:cs typeface="B Nazanin" panose="00000400000000000000" pitchFamily="2" charset="-78"/>
              </a:rPr>
              <a:t> روش </a:t>
            </a:r>
            <a:r>
              <a:rPr lang="en-US" sz="3000" b="1" dirty="0">
                <a:cs typeface="B Nazanin" panose="00000400000000000000" pitchFamily="2" charset="-78"/>
              </a:rPr>
              <a:t>ACASI</a:t>
            </a:r>
            <a:endParaRPr lang="fa-IR" sz="3000" b="1" dirty="0">
              <a:cs typeface="B Nazanin" panose="00000400000000000000" pitchFamily="2" charset="-78"/>
            </a:endParaRPr>
          </a:p>
          <a:p>
            <a:pPr marL="914400" lvl="1" indent="-457200" algn="just" rtl="1">
              <a:buFont typeface="Arial" panose="020B0604020202020204" pitchFamily="34" charset="0"/>
              <a:buChar char="•"/>
            </a:pPr>
            <a:r>
              <a:rPr lang="fa-IR" sz="3000" b="1" dirty="0">
                <a:cs typeface="B Nazanin" panose="00000400000000000000" pitchFamily="2" charset="-78"/>
              </a:rPr>
              <a:t> </a:t>
            </a:r>
            <a:r>
              <a:rPr lang="fa-IR" sz="3000" b="1" dirty="0">
                <a:solidFill>
                  <a:srgbClr val="6B1A2A"/>
                </a:solidFill>
                <a:cs typeface="B Nazanin" panose="00000400000000000000" pitchFamily="2" charset="-78"/>
              </a:rPr>
              <a:t>افزایش حریم خصوصی</a:t>
            </a:r>
          </a:p>
          <a:p>
            <a:pPr marL="914400" lvl="1" indent="-457200" algn="just" rtl="1">
              <a:buFont typeface="Arial" panose="020B0604020202020204" pitchFamily="34" charset="0"/>
              <a:buChar char="•"/>
            </a:pPr>
            <a:r>
              <a:rPr lang="fa-IR" sz="3000" b="1" dirty="0">
                <a:cs typeface="B Nazanin" panose="00000400000000000000" pitchFamily="2" charset="-78"/>
              </a:rPr>
              <a:t> </a:t>
            </a:r>
            <a:r>
              <a:rPr lang="fa-IR" sz="3000" b="1" dirty="0">
                <a:solidFill>
                  <a:srgbClr val="6B1A2A"/>
                </a:solidFill>
                <a:cs typeface="B Nazanin" panose="00000400000000000000" pitchFamily="2" charset="-78"/>
              </a:rPr>
              <a:t>کاهش فشار اجتماعی</a:t>
            </a:r>
          </a:p>
          <a:p>
            <a:pPr marL="914400" lvl="1" indent="-457200" algn="just" rtl="1">
              <a:buFont typeface="Arial" panose="020B0604020202020204" pitchFamily="34" charset="0"/>
              <a:buChar char="•"/>
            </a:pPr>
            <a:r>
              <a:rPr lang="fa-IR" sz="3000" b="1" dirty="0">
                <a:cs typeface="B Nazanin" panose="00000400000000000000" pitchFamily="2" charset="-78"/>
              </a:rPr>
              <a:t> </a:t>
            </a:r>
            <a:r>
              <a:rPr lang="fa-IR" sz="3000" b="1" dirty="0">
                <a:solidFill>
                  <a:srgbClr val="6B1A2A"/>
                </a:solidFill>
                <a:cs typeface="B Nazanin" panose="00000400000000000000" pitchFamily="2" charset="-78"/>
              </a:rPr>
              <a:t>افزایش افشای اطلاعات حساس</a:t>
            </a:r>
          </a:p>
          <a:p>
            <a:pPr marL="457200" indent="-457200" algn="just" rtl="1">
              <a:buFont typeface="Wingdings" panose="05000000000000000000" pitchFamily="2" charset="2"/>
              <a:buChar char="v"/>
            </a:pPr>
            <a:endParaRPr lang="fa-IR" sz="3000" b="1" dirty="0">
              <a:cs typeface="B Nazanin" panose="00000400000000000000" pitchFamily="2" charset="-78"/>
            </a:endParaRPr>
          </a:p>
          <a:p>
            <a:pPr marL="457200" indent="-457200" algn="just" rtl="1">
              <a:buFont typeface="Wingdings" panose="05000000000000000000" pitchFamily="2" charset="2"/>
              <a:buChar char="v"/>
            </a:pPr>
            <a:r>
              <a:rPr lang="fa-IR" sz="3000" b="1" dirty="0">
                <a:cs typeface="B Nazanin" panose="00000400000000000000" pitchFamily="2" charset="-78"/>
              </a:rPr>
              <a:t> شواهد موجود</a:t>
            </a:r>
          </a:p>
          <a:p>
            <a:pPr marL="914400" lvl="1" indent="-457200" algn="just" rtl="1">
              <a:buFont typeface="Arial" panose="020B0604020202020204" pitchFamily="34" charset="0"/>
              <a:buChar char="•"/>
            </a:pPr>
            <a:r>
              <a:rPr lang="fa-IR" sz="3000" b="1" dirty="0">
                <a:cs typeface="B Nazanin" panose="00000400000000000000" pitchFamily="2" charset="-78"/>
              </a:rPr>
              <a:t> </a:t>
            </a:r>
            <a:r>
              <a:rPr lang="fa-IR" sz="3000" b="1" dirty="0">
                <a:solidFill>
                  <a:srgbClr val="6B1A2A"/>
                </a:solidFill>
                <a:cs typeface="B Nazanin" panose="00000400000000000000" pitchFamily="2" charset="-78"/>
              </a:rPr>
              <a:t>گزارش بیشتر رفتارهای پرخطر جنسی با </a:t>
            </a:r>
            <a:r>
              <a:rPr lang="en-US" sz="3000" b="1" dirty="0">
                <a:solidFill>
                  <a:srgbClr val="6B1A2A"/>
                </a:solidFill>
                <a:cs typeface="B Nazanin" panose="00000400000000000000" pitchFamily="2" charset="-78"/>
              </a:rPr>
              <a:t>ACASI</a:t>
            </a:r>
            <a:endParaRPr lang="fa-IR" sz="3000" b="1" dirty="0">
              <a:solidFill>
                <a:srgbClr val="6B1A2A"/>
              </a:solidFill>
              <a:cs typeface="B Nazanin" panose="00000400000000000000" pitchFamily="2" charset="-78"/>
            </a:endParaRPr>
          </a:p>
          <a:p>
            <a:pPr marL="914400" lvl="1" indent="-457200" algn="just" rtl="1">
              <a:buFont typeface="Arial" panose="020B0604020202020204" pitchFamily="34" charset="0"/>
              <a:buChar char="•"/>
            </a:pPr>
            <a:r>
              <a:rPr lang="fa-IR" sz="3000" b="1" dirty="0">
                <a:cs typeface="B Nazanin" panose="00000400000000000000" pitchFamily="2" charset="-78"/>
              </a:rPr>
              <a:t> </a:t>
            </a:r>
            <a:r>
              <a:rPr lang="fa-IR" sz="3000" b="1" dirty="0">
                <a:solidFill>
                  <a:srgbClr val="6B1A2A"/>
                </a:solidFill>
                <a:cs typeface="B Nazanin" panose="00000400000000000000" pitchFamily="2" charset="-78"/>
              </a:rPr>
              <a:t>شواهد محدود درباره </a:t>
            </a:r>
            <a:r>
              <a:rPr lang="en-US" sz="3000" b="1" dirty="0">
                <a:solidFill>
                  <a:srgbClr val="6B1A2A"/>
                </a:solidFill>
                <a:cs typeface="B Nazanin" panose="00000400000000000000" pitchFamily="2" charset="-78"/>
              </a:rPr>
              <a:t>IPV</a:t>
            </a:r>
            <a:r>
              <a:rPr lang="fa-IR" sz="3000" b="1" dirty="0">
                <a:solidFill>
                  <a:srgbClr val="6B1A2A"/>
                </a:solidFill>
                <a:cs typeface="B Nazanin" panose="00000400000000000000" pitchFamily="2" charset="-78"/>
              </a:rPr>
              <a:t> و </a:t>
            </a:r>
            <a:r>
              <a:rPr lang="en-US" sz="3000" b="1" dirty="0">
                <a:solidFill>
                  <a:srgbClr val="6B1A2A"/>
                </a:solidFill>
                <a:cs typeface="B Nazanin" panose="00000400000000000000" pitchFamily="2" charset="-78"/>
              </a:rPr>
              <a:t>CMD</a:t>
            </a:r>
            <a:endParaRPr lang="fa-IR" sz="3000" b="1" dirty="0">
              <a:solidFill>
                <a:srgbClr val="6B1A2A"/>
              </a:solidFill>
              <a:cs typeface="B Nazanin" panose="00000400000000000000" pitchFamily="2" charset="-78"/>
            </a:endParaRPr>
          </a:p>
          <a:p>
            <a:pPr marL="914400" lvl="1" indent="-457200" algn="just" rtl="1">
              <a:buFont typeface="Arial" panose="020B0604020202020204" pitchFamily="34" charset="0"/>
              <a:buChar char="•"/>
            </a:pPr>
            <a:r>
              <a:rPr lang="fa-IR" sz="3000" b="1" dirty="0">
                <a:cs typeface="B Nazanin" panose="00000400000000000000" pitchFamily="2" charset="-78"/>
              </a:rPr>
              <a:t> </a:t>
            </a:r>
            <a:r>
              <a:rPr lang="fa-IR" sz="3000" b="1" dirty="0">
                <a:solidFill>
                  <a:srgbClr val="6B1A2A"/>
                </a:solidFill>
                <a:cs typeface="B Nazanin" panose="00000400000000000000" pitchFamily="2" charset="-78"/>
              </a:rPr>
              <a:t>به ویژه در محیط‌های کم‌ درآمد</a:t>
            </a:r>
          </a:p>
          <a:p>
            <a:pPr algn="just" rtl="1"/>
            <a:endParaRPr lang="fa-IR" sz="3000" b="1" dirty="0">
              <a:cs typeface="B Nazanin" panose="00000400000000000000" pitchFamily="2" charset="-78"/>
            </a:endParaRPr>
          </a:p>
          <a:p>
            <a:pPr marL="457200" indent="-457200" algn="just" rtl="1">
              <a:buFont typeface="Wingdings" panose="05000000000000000000" pitchFamily="2" charset="2"/>
              <a:buChar char="v"/>
            </a:pPr>
            <a:r>
              <a:rPr lang="fa-IR" sz="3000" b="1" dirty="0">
                <a:cs typeface="B Nazanin" panose="00000400000000000000" pitchFamily="2" charset="-78"/>
              </a:rPr>
              <a:t> </a:t>
            </a:r>
            <a:r>
              <a:rPr lang="fa-IR" sz="3000" b="1" dirty="0">
                <a:solidFill>
                  <a:srgbClr val="6B1A2A"/>
                </a:solidFill>
                <a:cs typeface="B Nazanin" panose="00000400000000000000" pitchFamily="2" charset="-78"/>
              </a:rPr>
              <a:t>شکاف شواهد: </a:t>
            </a:r>
            <a:r>
              <a:rPr lang="fa-IR" sz="3000" b="1" dirty="0">
                <a:cs typeface="B Nazanin" panose="00000400000000000000" pitchFamily="2" charset="-78"/>
              </a:rPr>
              <a:t>اثربخشی </a:t>
            </a:r>
            <a:r>
              <a:rPr lang="en-US" sz="3000" b="1" dirty="0">
                <a:cs typeface="B Nazanin" panose="00000400000000000000" pitchFamily="2" charset="-78"/>
              </a:rPr>
              <a:t>ACASI</a:t>
            </a:r>
            <a:r>
              <a:rPr lang="fa-IR" sz="3000" b="1" dirty="0">
                <a:cs typeface="B Nazanin" panose="00000400000000000000" pitchFamily="2" charset="-78"/>
              </a:rPr>
              <a:t> در غربالگری </a:t>
            </a:r>
            <a:r>
              <a:rPr lang="en-US" sz="3000" b="1" dirty="0">
                <a:cs typeface="B Nazanin" panose="00000400000000000000" pitchFamily="2" charset="-78"/>
              </a:rPr>
              <a:t>CMD</a:t>
            </a:r>
            <a:r>
              <a:rPr lang="fa-IR" sz="3000" b="1" dirty="0">
                <a:cs typeface="B Nazanin" panose="00000400000000000000" pitchFamily="2" charset="-78"/>
              </a:rPr>
              <a:t> و </a:t>
            </a:r>
            <a:r>
              <a:rPr lang="en-US" sz="3000" b="1" dirty="0">
                <a:cs typeface="B Nazanin" panose="00000400000000000000" pitchFamily="2" charset="-78"/>
              </a:rPr>
              <a:t>IPV</a:t>
            </a:r>
            <a:r>
              <a:rPr lang="fa-IR" sz="3000" b="1" dirty="0">
                <a:cs typeface="B Nazanin" panose="00000400000000000000" pitchFamily="2" charset="-78"/>
              </a:rPr>
              <a:t> نامشخص است</a:t>
            </a:r>
            <a:endParaRPr lang="en-US" sz="3000" b="1" dirty="0">
              <a:cs typeface="B Nazanin" panose="00000400000000000000" pitchFamily="2" charset="-78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1DEB94F-79E1-9A41-A36D-8A94C03FB992}"/>
              </a:ext>
            </a:extLst>
          </p:cNvPr>
          <p:cNvCxnSpPr/>
          <p:nvPr/>
        </p:nvCxnSpPr>
        <p:spPr>
          <a:xfrm flipH="1">
            <a:off x="10744200" y="2552700"/>
            <a:ext cx="685800" cy="0"/>
          </a:xfrm>
          <a:prstGeom prst="straightConnector1">
            <a:avLst/>
          </a:prstGeom>
          <a:ln w="38100">
            <a:solidFill>
              <a:srgbClr val="6B1A2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04046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008D5-1CAC-2886-EB54-CF91289BF6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AA3BD13-5C11-3EC5-2A97-C5E1AAC271CE}"/>
              </a:ext>
            </a:extLst>
          </p:cNvPr>
          <p:cNvSpPr/>
          <p:nvPr/>
        </p:nvSpPr>
        <p:spPr>
          <a:xfrm>
            <a:off x="228600" y="9455783"/>
            <a:ext cx="2590800" cy="571500"/>
          </a:xfrm>
          <a:prstGeom prst="rect">
            <a:avLst/>
          </a:prstGeom>
          <a:solidFill>
            <a:srgbClr val="A9B5A8"/>
          </a:solidFill>
          <a:ln>
            <a:solidFill>
              <a:srgbClr val="A9B5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DD647F9-850F-5130-7AAD-3643A9414935}"/>
              </a:ext>
            </a:extLst>
          </p:cNvPr>
          <p:cNvSpPr/>
          <p:nvPr/>
        </p:nvSpPr>
        <p:spPr>
          <a:xfrm>
            <a:off x="7848600" y="9455783"/>
            <a:ext cx="2590800" cy="571500"/>
          </a:xfrm>
          <a:prstGeom prst="rect">
            <a:avLst/>
          </a:prstGeom>
          <a:solidFill>
            <a:srgbClr val="DCC9A6"/>
          </a:solidFill>
          <a:ln>
            <a:solidFill>
              <a:srgbClr val="DCC9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2B28381-471A-C445-8C82-CFBD3A3EFA7E}"/>
              </a:ext>
            </a:extLst>
          </p:cNvPr>
          <p:cNvSpPr/>
          <p:nvPr/>
        </p:nvSpPr>
        <p:spPr>
          <a:xfrm>
            <a:off x="15468600" y="9455783"/>
            <a:ext cx="2590800" cy="571500"/>
          </a:xfrm>
          <a:prstGeom prst="rect">
            <a:avLst/>
          </a:prstGeom>
          <a:solidFill>
            <a:srgbClr val="52665A"/>
          </a:solidFill>
          <a:ln>
            <a:solidFill>
              <a:srgbClr val="385C5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46A08845-68B6-E198-C40B-6E1BB1CC7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/>
              <a:t>31/05/1405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CB82AD-F8E0-8D00-E5C6-0BEFC71D9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مهسا فتحی</a:t>
            </a:r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5161712-E990-3AF7-1F3D-802B61F00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B6F15528-21DE-4FAA-801E-634DDDAF4B2B}" type="slidenum">
              <a:rPr lang="en-US" sz="1800" b="1" smtClean="0">
                <a:cs typeface="B Titr" panose="00000700000000000000" pitchFamily="2" charset="-78"/>
              </a:rPr>
              <a:pPr algn="ctr"/>
              <a:t>7</a:t>
            </a:fld>
            <a:endParaRPr lang="en-US" sz="1800" b="1" dirty="0">
              <a:cs typeface="B Titr" panose="00000700000000000000" pitchFamily="2" charset="-78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A94165-2F87-C555-D970-23C5E14BB0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26437" cy="21264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1EE6F8B-030E-1606-A2D3-846352B95155}"/>
              </a:ext>
            </a:extLst>
          </p:cNvPr>
          <p:cNvSpPr txBox="1"/>
          <p:nvPr/>
        </p:nvSpPr>
        <p:spPr>
          <a:xfrm>
            <a:off x="7429500" y="135375"/>
            <a:ext cx="3429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5400" b="1" dirty="0">
                <a:solidFill>
                  <a:srgbClr val="6B1A2A"/>
                </a:solidFill>
                <a:cs typeface="B Titr" panose="00000700000000000000" pitchFamily="2" charset="-78"/>
              </a:rPr>
              <a:t>مقدمه</a:t>
            </a:r>
            <a:endParaRPr lang="en-US" sz="5400" b="1" dirty="0">
              <a:solidFill>
                <a:srgbClr val="6B1A2A"/>
              </a:solidFill>
              <a:cs typeface="B Titr" panose="00000700000000000000" pitchFamily="2" charset="-7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2D3DE5-F1F4-240A-2B15-69367970937E}"/>
              </a:ext>
            </a:extLst>
          </p:cNvPr>
          <p:cNvSpPr txBox="1"/>
          <p:nvPr/>
        </p:nvSpPr>
        <p:spPr>
          <a:xfrm>
            <a:off x="5391150" y="1020130"/>
            <a:ext cx="7505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3200" b="1" dirty="0">
                <a:solidFill>
                  <a:srgbClr val="6B1A2A"/>
                </a:solidFill>
                <a:cs typeface="B Titr" panose="00000700000000000000" pitchFamily="2" charset="-78"/>
              </a:rPr>
              <a:t>زمینه مطالعه و شکل‌گیری سوال پژوهش</a:t>
            </a:r>
            <a:endParaRPr lang="en-US" sz="3200" b="1" dirty="0">
              <a:solidFill>
                <a:srgbClr val="6B1A2A"/>
              </a:solidFill>
              <a:cs typeface="B Titr" panose="00000700000000000000" pitchFamily="2" charset="-78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B5676CA-C0DB-73CD-EB34-B70D4F39A7FB}"/>
              </a:ext>
            </a:extLst>
          </p:cNvPr>
          <p:cNvCxnSpPr>
            <a:cxnSpLocks/>
          </p:cNvCxnSpPr>
          <p:nvPr/>
        </p:nvCxnSpPr>
        <p:spPr>
          <a:xfrm>
            <a:off x="9144000" y="2506533"/>
            <a:ext cx="0" cy="482263"/>
          </a:xfrm>
          <a:prstGeom prst="straightConnector1">
            <a:avLst/>
          </a:prstGeom>
          <a:ln w="38100">
            <a:solidFill>
              <a:srgbClr val="6B1A2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DDEC209F-AC83-A680-D8AD-60DB30CB8E86}"/>
              </a:ext>
            </a:extLst>
          </p:cNvPr>
          <p:cNvSpPr txBox="1"/>
          <p:nvPr/>
        </p:nvSpPr>
        <p:spPr>
          <a:xfrm>
            <a:off x="7543800" y="2046219"/>
            <a:ext cx="3200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3000" b="1" dirty="0">
                <a:cs typeface="B Nazanin" panose="00000400000000000000" pitchFamily="2" charset="-78"/>
              </a:rPr>
              <a:t>همه‌گیری </a:t>
            </a:r>
            <a:r>
              <a:rPr lang="en-US" sz="3000" b="1" dirty="0">
                <a:cs typeface="B Nazanin" panose="00000400000000000000" pitchFamily="2" charset="-78"/>
              </a:rPr>
              <a:t>COVID-19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181C83E-E8C9-EF14-F325-C1613BFE8E39}"/>
              </a:ext>
            </a:extLst>
          </p:cNvPr>
          <p:cNvSpPr txBox="1"/>
          <p:nvPr/>
        </p:nvSpPr>
        <p:spPr>
          <a:xfrm>
            <a:off x="5600700" y="3060531"/>
            <a:ext cx="70865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3000" b="1" dirty="0">
                <a:cs typeface="B Nazanin" panose="00000400000000000000" pitchFamily="2" charset="-78"/>
              </a:rPr>
              <a:t>افزایش بار مشکلات سلامت روان در کارکنان سلامت</a:t>
            </a:r>
            <a:endParaRPr lang="en-US" sz="3000" b="1" dirty="0">
              <a:cs typeface="B Nazanin" panose="00000400000000000000" pitchFamily="2" charset="-78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05599FE-A54B-97EF-EB94-88629BB7748E}"/>
              </a:ext>
            </a:extLst>
          </p:cNvPr>
          <p:cNvCxnSpPr>
            <a:cxnSpLocks/>
          </p:cNvCxnSpPr>
          <p:nvPr/>
        </p:nvCxnSpPr>
        <p:spPr>
          <a:xfrm>
            <a:off x="9143999" y="3614529"/>
            <a:ext cx="0" cy="482263"/>
          </a:xfrm>
          <a:prstGeom prst="straightConnector1">
            <a:avLst/>
          </a:prstGeom>
          <a:ln w="38100">
            <a:solidFill>
              <a:srgbClr val="6B1A2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9008DBAF-C8BD-EF50-1A67-CBD3F9AD9D62}"/>
              </a:ext>
            </a:extLst>
          </p:cNvPr>
          <p:cNvSpPr txBox="1"/>
          <p:nvPr/>
        </p:nvSpPr>
        <p:spPr>
          <a:xfrm>
            <a:off x="6781799" y="4204108"/>
            <a:ext cx="47243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3000" b="1" dirty="0">
                <a:cs typeface="B Nazanin" panose="00000400000000000000" pitchFamily="2" charset="-78"/>
              </a:rPr>
              <a:t>خطر بالای </a:t>
            </a:r>
            <a:r>
              <a:rPr lang="en-US" sz="3000" b="1" dirty="0">
                <a:cs typeface="B Nazanin" panose="00000400000000000000" pitchFamily="2" charset="-78"/>
              </a:rPr>
              <a:t>CMD</a:t>
            </a:r>
            <a:r>
              <a:rPr lang="fa-IR" sz="3000" b="1" dirty="0">
                <a:cs typeface="B Nazanin" panose="00000400000000000000" pitchFamily="2" charset="-78"/>
              </a:rPr>
              <a:t> و </a:t>
            </a:r>
            <a:r>
              <a:rPr lang="en-US" sz="3000" b="1" dirty="0">
                <a:cs typeface="B Nazanin" panose="00000400000000000000" pitchFamily="2" charset="-78"/>
              </a:rPr>
              <a:t>IPV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47CDE87-BB39-32CF-BFEC-1F2886CD64BE}"/>
              </a:ext>
            </a:extLst>
          </p:cNvPr>
          <p:cNvCxnSpPr>
            <a:cxnSpLocks/>
          </p:cNvCxnSpPr>
          <p:nvPr/>
        </p:nvCxnSpPr>
        <p:spPr>
          <a:xfrm>
            <a:off x="9143998" y="4758106"/>
            <a:ext cx="0" cy="482263"/>
          </a:xfrm>
          <a:prstGeom prst="straightConnector1">
            <a:avLst/>
          </a:prstGeom>
          <a:ln w="38100">
            <a:solidFill>
              <a:srgbClr val="6B1A2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5E7763A9-7CC4-EEC1-BE1C-415AA68DA3C7}"/>
              </a:ext>
            </a:extLst>
          </p:cNvPr>
          <p:cNvSpPr txBox="1"/>
          <p:nvPr/>
        </p:nvSpPr>
        <p:spPr>
          <a:xfrm>
            <a:off x="6438899" y="5347685"/>
            <a:ext cx="54101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3000" b="1" dirty="0">
                <a:cs typeface="B Nazanin" panose="00000400000000000000" pitchFamily="2" charset="-78"/>
              </a:rPr>
              <a:t>غربالگری رایگان و اختیاری در زیمبابوه</a:t>
            </a:r>
            <a:endParaRPr lang="en-US" sz="3000" b="1" dirty="0">
              <a:cs typeface="B Nazanin" panose="00000400000000000000" pitchFamily="2" charset="-78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B3F03DA7-BFB3-C8C8-F7A0-57C9147C23AC}"/>
              </a:ext>
            </a:extLst>
          </p:cNvPr>
          <p:cNvCxnSpPr>
            <a:cxnSpLocks/>
          </p:cNvCxnSpPr>
          <p:nvPr/>
        </p:nvCxnSpPr>
        <p:spPr>
          <a:xfrm>
            <a:off x="9143998" y="5901683"/>
            <a:ext cx="0" cy="482263"/>
          </a:xfrm>
          <a:prstGeom prst="straightConnector1">
            <a:avLst/>
          </a:prstGeom>
          <a:ln w="38100">
            <a:solidFill>
              <a:srgbClr val="6B1A2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7DC68919-CB47-0DC1-DA1C-6183E5900F37}"/>
              </a:ext>
            </a:extLst>
          </p:cNvPr>
          <p:cNvSpPr txBox="1"/>
          <p:nvPr/>
        </p:nvSpPr>
        <p:spPr>
          <a:xfrm>
            <a:off x="5962648" y="6491262"/>
            <a:ext cx="63626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3000" b="1" dirty="0">
                <a:cs typeface="B Nazanin" panose="00000400000000000000" pitchFamily="2" charset="-78"/>
              </a:rPr>
              <a:t>12/1 % غربالگری مثبت برای </a:t>
            </a:r>
            <a:r>
              <a:rPr lang="en-US" sz="3000" b="1" dirty="0">
                <a:cs typeface="B Nazanin" panose="00000400000000000000" pitchFamily="2" charset="-78"/>
              </a:rPr>
              <a:t>CMD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2B1C79C-EC2C-F531-E382-4B499024DA08}"/>
              </a:ext>
            </a:extLst>
          </p:cNvPr>
          <p:cNvSpPr txBox="1"/>
          <p:nvPr/>
        </p:nvSpPr>
        <p:spPr>
          <a:xfrm>
            <a:off x="2705097" y="7300596"/>
            <a:ext cx="12877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 rtl="1">
              <a:buFont typeface="Wingdings" panose="05000000000000000000" pitchFamily="2" charset="2"/>
              <a:buChar char="v"/>
            </a:pPr>
            <a:r>
              <a:rPr lang="fa-IR" sz="3000" b="1" dirty="0">
                <a:cs typeface="B Nazanin" panose="00000400000000000000" pitchFamily="2" charset="-78"/>
              </a:rPr>
              <a:t> فرضیه</a:t>
            </a:r>
          </a:p>
          <a:p>
            <a:pPr marL="914400" lvl="1" indent="-457200" algn="just" rtl="1">
              <a:buFont typeface="Arial" panose="020B0604020202020204" pitchFamily="34" charset="0"/>
              <a:buChar char="•"/>
            </a:pPr>
            <a:r>
              <a:rPr lang="fa-IR" sz="3000" b="1" dirty="0">
                <a:cs typeface="B Nazanin" panose="00000400000000000000" pitchFamily="2" charset="-78"/>
              </a:rPr>
              <a:t> </a:t>
            </a:r>
            <a:r>
              <a:rPr lang="en-US" sz="3000" b="1" dirty="0">
                <a:cs typeface="B Nazanin" panose="00000400000000000000" pitchFamily="2" charset="-78"/>
              </a:rPr>
              <a:t>ACASI</a:t>
            </a:r>
            <a:r>
              <a:rPr lang="fa-IR" sz="3000" b="1" dirty="0">
                <a:cs typeface="B Nazanin" panose="00000400000000000000" pitchFamily="2" charset="-78"/>
              </a:rPr>
              <a:t>            حریم خصوصی بیشتر         گزارش‌دهی دقیق‌تر</a:t>
            </a:r>
          </a:p>
          <a:p>
            <a:pPr marL="457200" indent="-457200" algn="just" rtl="1">
              <a:buFont typeface="Wingdings" panose="05000000000000000000" pitchFamily="2" charset="2"/>
              <a:buChar char="v"/>
            </a:pPr>
            <a:r>
              <a:rPr lang="fa-IR" sz="3000" b="1" dirty="0">
                <a:cs typeface="B Nazanin" panose="00000400000000000000" pitchFamily="2" charset="-78"/>
              </a:rPr>
              <a:t> سوال پژوهش</a:t>
            </a:r>
          </a:p>
          <a:p>
            <a:pPr marL="914400" lvl="1" indent="-457200" algn="just" rtl="1">
              <a:buFont typeface="Arial" panose="020B0604020202020204" pitchFamily="34" charset="0"/>
              <a:buChar char="•"/>
            </a:pPr>
            <a:r>
              <a:rPr lang="fa-IR" sz="3000" b="1" dirty="0">
                <a:cs typeface="B Nazanin" panose="00000400000000000000" pitchFamily="2" charset="-78"/>
              </a:rPr>
              <a:t> آیا </a:t>
            </a:r>
            <a:r>
              <a:rPr lang="en-US" sz="3000" b="1" dirty="0">
                <a:cs typeface="B Nazanin" panose="00000400000000000000" pitchFamily="2" charset="-78"/>
              </a:rPr>
              <a:t>ACASI</a:t>
            </a:r>
            <a:r>
              <a:rPr lang="fa-IR" sz="3000" b="1" dirty="0">
                <a:cs typeface="B Nazanin" panose="00000400000000000000" pitchFamily="2" charset="-78"/>
              </a:rPr>
              <a:t> میزان شناسایی موارد مثبت در غربالگری را افزایش می‌دهد؟   </a:t>
            </a:r>
            <a:endParaRPr lang="en-US" sz="3000" b="1" dirty="0">
              <a:cs typeface="B Nazanin" panose="00000400000000000000" pitchFamily="2" charset="-78"/>
            </a:endParaRP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0B6E590-4464-3B3C-48A0-275F994D544F}"/>
              </a:ext>
            </a:extLst>
          </p:cNvPr>
          <p:cNvCxnSpPr/>
          <p:nvPr/>
        </p:nvCxnSpPr>
        <p:spPr>
          <a:xfrm flipH="1">
            <a:off x="12687299" y="8039100"/>
            <a:ext cx="571501" cy="0"/>
          </a:xfrm>
          <a:prstGeom prst="straightConnector1">
            <a:avLst/>
          </a:prstGeom>
          <a:ln w="38100">
            <a:solidFill>
              <a:srgbClr val="6B1A2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511B201F-B09B-1D5D-D13F-C6C493535E32}"/>
              </a:ext>
            </a:extLst>
          </p:cNvPr>
          <p:cNvCxnSpPr/>
          <p:nvPr/>
        </p:nvCxnSpPr>
        <p:spPr>
          <a:xfrm flipH="1">
            <a:off x="9143997" y="8039100"/>
            <a:ext cx="571501" cy="0"/>
          </a:xfrm>
          <a:prstGeom prst="straightConnector1">
            <a:avLst/>
          </a:prstGeom>
          <a:ln w="38100">
            <a:solidFill>
              <a:srgbClr val="6B1A2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37679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887B1-7311-3CD1-F795-D4B4F2763B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8B41EE0-05EE-9D76-EAAD-B92C9E49DDED}"/>
              </a:ext>
            </a:extLst>
          </p:cNvPr>
          <p:cNvSpPr/>
          <p:nvPr/>
        </p:nvSpPr>
        <p:spPr>
          <a:xfrm>
            <a:off x="228600" y="9455783"/>
            <a:ext cx="2590800" cy="571500"/>
          </a:xfrm>
          <a:prstGeom prst="rect">
            <a:avLst/>
          </a:prstGeom>
          <a:solidFill>
            <a:srgbClr val="A9B5A8"/>
          </a:solidFill>
          <a:ln>
            <a:solidFill>
              <a:srgbClr val="A9B5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1430E2B-4EF6-145E-FA9B-C92F8A1C547B}"/>
              </a:ext>
            </a:extLst>
          </p:cNvPr>
          <p:cNvSpPr/>
          <p:nvPr/>
        </p:nvSpPr>
        <p:spPr>
          <a:xfrm>
            <a:off x="7848600" y="9455783"/>
            <a:ext cx="2590800" cy="571500"/>
          </a:xfrm>
          <a:prstGeom prst="rect">
            <a:avLst/>
          </a:prstGeom>
          <a:solidFill>
            <a:srgbClr val="DCC9A6"/>
          </a:solidFill>
          <a:ln>
            <a:solidFill>
              <a:srgbClr val="DCC9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C8BCE51-2BAA-FFCE-DA5D-D768F677C8B2}"/>
              </a:ext>
            </a:extLst>
          </p:cNvPr>
          <p:cNvSpPr/>
          <p:nvPr/>
        </p:nvSpPr>
        <p:spPr>
          <a:xfrm>
            <a:off x="15468600" y="9455783"/>
            <a:ext cx="2590800" cy="571500"/>
          </a:xfrm>
          <a:prstGeom prst="rect">
            <a:avLst/>
          </a:prstGeom>
          <a:solidFill>
            <a:srgbClr val="52665A"/>
          </a:solidFill>
          <a:ln>
            <a:solidFill>
              <a:srgbClr val="385C5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42CCD8A5-1B46-7120-10DF-E4C0DB1A1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/>
              <a:t>31/05/1405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4E953E4-F7AF-041C-8ADB-B27102F01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مهسا فتحی</a:t>
            </a:r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D4F0646-42B9-957C-65A5-21A4A0633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B6F15528-21DE-4FAA-801E-634DDDAF4B2B}" type="slidenum">
              <a:rPr lang="en-US" sz="1800" b="1" smtClean="0">
                <a:cs typeface="B Titr" panose="00000700000000000000" pitchFamily="2" charset="-78"/>
              </a:rPr>
              <a:pPr algn="ctr"/>
              <a:t>8</a:t>
            </a:fld>
            <a:endParaRPr lang="en-US" sz="1800" b="1" dirty="0">
              <a:cs typeface="B Titr" panose="00000700000000000000" pitchFamily="2" charset="-78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BF5CC16-13F0-4D7B-0D7C-EF86D2283C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26437" cy="21264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18E2320-4208-9A73-8FC0-944C8F99DD84}"/>
              </a:ext>
            </a:extLst>
          </p:cNvPr>
          <p:cNvSpPr txBox="1"/>
          <p:nvPr/>
        </p:nvSpPr>
        <p:spPr>
          <a:xfrm>
            <a:off x="6705600" y="263525"/>
            <a:ext cx="487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5400" b="1" dirty="0">
                <a:solidFill>
                  <a:srgbClr val="6B1A2A"/>
                </a:solidFill>
                <a:cs typeface="B Titr" panose="00000700000000000000" pitchFamily="2" charset="-78"/>
              </a:rPr>
              <a:t>روش کار </a:t>
            </a:r>
            <a:endParaRPr lang="en-US" sz="5400" b="1" dirty="0">
              <a:solidFill>
                <a:srgbClr val="6B1A2A"/>
              </a:solidFill>
              <a:cs typeface="B Titr" panose="00000700000000000000" pitchFamily="2" charset="-7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B4A22F0-4293-6379-662D-4ABC75FA7611}"/>
              </a:ext>
            </a:extLst>
          </p:cNvPr>
          <p:cNvSpPr txBox="1"/>
          <p:nvPr/>
        </p:nvSpPr>
        <p:spPr>
          <a:xfrm>
            <a:off x="5676900" y="1386840"/>
            <a:ext cx="6934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3200" b="1" dirty="0">
                <a:solidFill>
                  <a:srgbClr val="6B1A2A"/>
                </a:solidFill>
                <a:cs typeface="B Titr" panose="00000700000000000000" pitchFamily="2" charset="-78"/>
              </a:rPr>
              <a:t>طراحی مطالعه و شرکت کنندگان</a:t>
            </a:r>
            <a:endParaRPr lang="en-US" sz="3200" b="1" dirty="0">
              <a:solidFill>
                <a:srgbClr val="6B1A2A"/>
              </a:solidFill>
              <a:cs typeface="B Titr" panose="00000700000000000000" pitchFamily="2" charset="-7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9F10A1B-745B-8EEF-08B1-D509EA377A19}"/>
              </a:ext>
            </a:extLst>
          </p:cNvPr>
          <p:cNvSpPr txBox="1"/>
          <p:nvPr/>
        </p:nvSpPr>
        <p:spPr>
          <a:xfrm>
            <a:off x="2019300" y="2171600"/>
            <a:ext cx="14249400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 rtl="1">
              <a:buFont typeface="Wingdings" panose="05000000000000000000" pitchFamily="2" charset="2"/>
              <a:buChar char="v"/>
            </a:pPr>
            <a:r>
              <a:rPr lang="fa-IR" sz="3000" b="1" dirty="0">
                <a:cs typeface="B Nazanin" panose="00000400000000000000" pitchFamily="2" charset="-78"/>
              </a:rPr>
              <a:t> نوع مطالعه</a:t>
            </a:r>
          </a:p>
          <a:p>
            <a:pPr marL="914400" lvl="1" indent="-457200" algn="just" rtl="1">
              <a:buFont typeface="Arial" panose="020B0604020202020204" pitchFamily="34" charset="0"/>
              <a:buChar char="•"/>
            </a:pPr>
            <a:r>
              <a:rPr lang="fa-IR" sz="3000" b="1" dirty="0">
                <a:cs typeface="B Nazanin" panose="00000400000000000000" pitchFamily="2" charset="-78"/>
              </a:rPr>
              <a:t> </a:t>
            </a:r>
            <a:r>
              <a:rPr lang="fa-IR" sz="3000" b="1" dirty="0">
                <a:solidFill>
                  <a:srgbClr val="6B1A2A"/>
                </a:solidFill>
                <a:cs typeface="B Nazanin" panose="00000400000000000000" pitchFamily="2" charset="-78"/>
              </a:rPr>
              <a:t>کارآزمایی تصادفی سازی شده کنترل شده خوشه‌ای</a:t>
            </a:r>
          </a:p>
          <a:p>
            <a:pPr marL="914400" lvl="1" indent="-457200" algn="just" rtl="1">
              <a:buFont typeface="Arial" panose="020B0604020202020204" pitchFamily="34" charset="0"/>
              <a:buChar char="•"/>
            </a:pPr>
            <a:r>
              <a:rPr lang="fa-IR" sz="3000" b="1" dirty="0">
                <a:cs typeface="B Nazanin" panose="00000400000000000000" pitchFamily="2" charset="-78"/>
              </a:rPr>
              <a:t> </a:t>
            </a:r>
            <a:r>
              <a:rPr lang="fa-IR" sz="3000" b="1" dirty="0">
                <a:solidFill>
                  <a:srgbClr val="6B1A2A"/>
                </a:solidFill>
                <a:cs typeface="B Nazanin" panose="00000400000000000000" pitchFamily="2" charset="-78"/>
              </a:rPr>
              <a:t>مطالعه روش شناختی </a:t>
            </a:r>
            <a:r>
              <a:rPr lang="fa-IR" sz="3000" b="1" dirty="0">
                <a:cs typeface="B Nazanin" panose="00000400000000000000" pitchFamily="2" charset="-78"/>
              </a:rPr>
              <a:t>(</a:t>
            </a:r>
            <a:r>
              <a:rPr lang="en-US" sz="3000" b="1" dirty="0">
                <a:cs typeface="B Nazanin" panose="00000400000000000000" pitchFamily="2" charset="-78"/>
              </a:rPr>
              <a:t>Methodological RCT</a:t>
            </a:r>
            <a:r>
              <a:rPr lang="fa-IR" sz="3000" b="1" dirty="0">
                <a:cs typeface="B Nazanin" panose="00000400000000000000" pitchFamily="2" charset="-78"/>
              </a:rPr>
              <a:t>)</a:t>
            </a:r>
          </a:p>
          <a:p>
            <a:pPr lvl="1" algn="just" rtl="1"/>
            <a:endParaRPr lang="fa-IR" sz="3000" b="1" dirty="0">
              <a:cs typeface="B Nazanin" panose="00000400000000000000" pitchFamily="2" charset="-78"/>
            </a:endParaRPr>
          </a:p>
          <a:p>
            <a:pPr marL="457200" indent="-457200" algn="just" rtl="1">
              <a:buFont typeface="Wingdings" panose="05000000000000000000" pitchFamily="2" charset="2"/>
              <a:buChar char="v"/>
            </a:pPr>
            <a:r>
              <a:rPr lang="fa-IR" sz="3000" b="1" dirty="0">
                <a:cs typeface="B Nazanin" panose="00000400000000000000" pitchFamily="2" charset="-78"/>
              </a:rPr>
              <a:t> محیط مطالعه</a:t>
            </a:r>
          </a:p>
          <a:p>
            <a:pPr marL="914400" lvl="1" indent="-457200" algn="just" rtl="1">
              <a:buFont typeface="Arial" panose="020B0604020202020204" pitchFamily="34" charset="0"/>
              <a:buChar char="•"/>
            </a:pPr>
            <a:r>
              <a:rPr lang="fa-IR" sz="3000" b="1" dirty="0">
                <a:cs typeface="B Nazanin" panose="00000400000000000000" pitchFamily="2" charset="-78"/>
              </a:rPr>
              <a:t> برنامه ارزیابی جامع سلامت کارکنان </a:t>
            </a:r>
          </a:p>
          <a:p>
            <a:pPr marL="914400" lvl="1" indent="-457200" algn="just" rtl="1">
              <a:buFont typeface="Arial" panose="020B0604020202020204" pitchFamily="34" charset="0"/>
              <a:buChar char="•"/>
            </a:pPr>
            <a:r>
              <a:rPr lang="fa-IR" sz="3000" b="1" dirty="0">
                <a:cs typeface="B Nazanin" panose="00000400000000000000" pitchFamily="2" charset="-78"/>
              </a:rPr>
              <a:t> چادرهای مستقر در </a:t>
            </a:r>
            <a:r>
              <a:rPr lang="fa-IR" sz="3000" b="1" dirty="0">
                <a:solidFill>
                  <a:srgbClr val="6B1A2A"/>
                </a:solidFill>
                <a:cs typeface="B Nazanin" panose="00000400000000000000" pitchFamily="2" charset="-78"/>
              </a:rPr>
              <a:t>محوطه بیمارستان</a:t>
            </a:r>
          </a:p>
          <a:p>
            <a:pPr lvl="1" algn="just" rtl="1"/>
            <a:endParaRPr lang="fa-IR" sz="3000" b="1" dirty="0">
              <a:cs typeface="B Nazanin" panose="00000400000000000000" pitchFamily="2" charset="-78"/>
            </a:endParaRPr>
          </a:p>
          <a:p>
            <a:pPr marL="457200" indent="-457200" algn="just" rtl="1">
              <a:buFont typeface="Wingdings" panose="05000000000000000000" pitchFamily="2" charset="2"/>
              <a:buChar char="v"/>
            </a:pPr>
            <a:r>
              <a:rPr lang="fa-IR" sz="3000" b="1" dirty="0">
                <a:cs typeface="B Nazanin" panose="00000400000000000000" pitchFamily="2" charset="-78"/>
              </a:rPr>
              <a:t> شرکت کنندگان</a:t>
            </a:r>
          </a:p>
          <a:p>
            <a:pPr marL="914400" lvl="1" indent="-457200" algn="just" rtl="1">
              <a:buFont typeface="Arial" panose="020B0604020202020204" pitchFamily="34" charset="0"/>
              <a:buChar char="•"/>
            </a:pPr>
            <a:r>
              <a:rPr lang="fa-IR" sz="3000" b="1" dirty="0">
                <a:cs typeface="B Nazanin" panose="00000400000000000000" pitchFamily="2" charset="-78"/>
              </a:rPr>
              <a:t> </a:t>
            </a:r>
            <a:r>
              <a:rPr lang="fa-IR" sz="3000" b="1" dirty="0">
                <a:solidFill>
                  <a:srgbClr val="6B1A2A"/>
                </a:solidFill>
                <a:cs typeface="B Nazanin" panose="00000400000000000000" pitchFamily="2" charset="-78"/>
              </a:rPr>
              <a:t>کارکنان حوزه سلامت در زیمبابوه </a:t>
            </a:r>
          </a:p>
          <a:p>
            <a:pPr marL="914400" lvl="1" indent="-457200" algn="just" rtl="1">
              <a:buFont typeface="Arial" panose="020B0604020202020204" pitchFamily="34" charset="0"/>
              <a:buChar char="•"/>
            </a:pPr>
            <a:r>
              <a:rPr lang="fa-IR" sz="3000" b="1" dirty="0">
                <a:cs typeface="B Nazanin" panose="00000400000000000000" pitchFamily="2" charset="-78"/>
              </a:rPr>
              <a:t> مراجعه آزاد به برنامه سلامت</a:t>
            </a:r>
          </a:p>
          <a:p>
            <a:pPr lvl="1" algn="just" rtl="1"/>
            <a:endParaRPr lang="fa-IR" sz="3000" b="1" dirty="0">
              <a:cs typeface="B Nazanin" panose="00000400000000000000" pitchFamily="2" charset="-78"/>
            </a:endParaRPr>
          </a:p>
          <a:p>
            <a:pPr marL="457200" indent="-457200" algn="just" rtl="1">
              <a:buFont typeface="Wingdings" panose="05000000000000000000" pitchFamily="2" charset="2"/>
              <a:buChar char="v"/>
            </a:pPr>
            <a:r>
              <a:rPr lang="fa-IR" sz="3000" b="1" dirty="0">
                <a:cs typeface="B Nazanin" panose="00000400000000000000" pitchFamily="2" charset="-78"/>
              </a:rPr>
              <a:t> هدف: مقایسه 2 روش جمع‌آوری داده برای غربالگری </a:t>
            </a:r>
            <a:r>
              <a:rPr lang="en-US" sz="3000" b="1" dirty="0">
                <a:solidFill>
                  <a:srgbClr val="6B1A2A"/>
                </a:solidFill>
                <a:cs typeface="B Nazanin" panose="00000400000000000000" pitchFamily="2" charset="-78"/>
              </a:rPr>
              <a:t>CMD</a:t>
            </a:r>
            <a:r>
              <a:rPr lang="fa-IR" sz="3000" b="1" dirty="0">
                <a:solidFill>
                  <a:srgbClr val="6B1A2A"/>
                </a:solidFill>
                <a:cs typeface="B Nazanin" panose="00000400000000000000" pitchFamily="2" charset="-78"/>
              </a:rPr>
              <a:t> و </a:t>
            </a:r>
            <a:r>
              <a:rPr lang="en-US" sz="3000" b="1" dirty="0">
                <a:solidFill>
                  <a:srgbClr val="6B1A2A"/>
                </a:solidFill>
                <a:cs typeface="B Nazanin" panose="00000400000000000000" pitchFamily="2" charset="-78"/>
              </a:rPr>
              <a:t>IPV</a:t>
            </a:r>
            <a:r>
              <a:rPr lang="fa-IR" sz="3000" b="1" dirty="0">
                <a:solidFill>
                  <a:srgbClr val="6B1A2A"/>
                </a:solidFill>
                <a:cs typeface="B Nazanin" panose="00000400000000000000" pitchFamily="2" charset="-78"/>
              </a:rPr>
              <a:t> </a:t>
            </a:r>
            <a:endParaRPr lang="en-US" sz="3000" b="1" dirty="0">
              <a:solidFill>
                <a:srgbClr val="6B1A2A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38323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4575A8-9B1F-E978-1933-1276F2BDD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7EE94D-4490-BB99-C802-9209E2B176A8}"/>
              </a:ext>
            </a:extLst>
          </p:cNvPr>
          <p:cNvSpPr/>
          <p:nvPr/>
        </p:nvSpPr>
        <p:spPr>
          <a:xfrm>
            <a:off x="228600" y="9455783"/>
            <a:ext cx="2590800" cy="571500"/>
          </a:xfrm>
          <a:prstGeom prst="rect">
            <a:avLst/>
          </a:prstGeom>
          <a:solidFill>
            <a:srgbClr val="A9B5A8"/>
          </a:solidFill>
          <a:ln>
            <a:solidFill>
              <a:srgbClr val="A9B5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101988B-E9A3-947B-FEA0-DCB554AF446C}"/>
              </a:ext>
            </a:extLst>
          </p:cNvPr>
          <p:cNvSpPr/>
          <p:nvPr/>
        </p:nvSpPr>
        <p:spPr>
          <a:xfrm>
            <a:off x="7848600" y="9455783"/>
            <a:ext cx="2590800" cy="571500"/>
          </a:xfrm>
          <a:prstGeom prst="rect">
            <a:avLst/>
          </a:prstGeom>
          <a:solidFill>
            <a:srgbClr val="DCC9A6"/>
          </a:solidFill>
          <a:ln>
            <a:solidFill>
              <a:srgbClr val="DCC9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589231F-CF77-E84A-CB38-FC912C38BA0C}"/>
              </a:ext>
            </a:extLst>
          </p:cNvPr>
          <p:cNvSpPr/>
          <p:nvPr/>
        </p:nvSpPr>
        <p:spPr>
          <a:xfrm>
            <a:off x="15468600" y="9455783"/>
            <a:ext cx="2590800" cy="571500"/>
          </a:xfrm>
          <a:prstGeom prst="rect">
            <a:avLst/>
          </a:prstGeom>
          <a:solidFill>
            <a:srgbClr val="52665A"/>
          </a:solidFill>
          <a:ln>
            <a:solidFill>
              <a:srgbClr val="385C5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0AD85932-8F83-6C04-D9E3-4EC5336A1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/>
              <a:t>31/05/1405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5DFD568-0000-26AF-4841-A19E58606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/>
              <a:t>مهسا فتحی</a:t>
            </a:r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6B1BEC-23CA-4FD3-BBB3-6EEFADD13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B6F15528-21DE-4FAA-801E-634DDDAF4B2B}" type="slidenum">
              <a:rPr lang="en-US" sz="1800" b="1" smtClean="0">
                <a:cs typeface="B Titr" panose="00000700000000000000" pitchFamily="2" charset="-78"/>
              </a:rPr>
              <a:pPr algn="ctr"/>
              <a:t>9</a:t>
            </a:fld>
            <a:endParaRPr lang="en-US" sz="1800" b="1" dirty="0">
              <a:cs typeface="B Titr" panose="00000700000000000000" pitchFamily="2" charset="-78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80834FE-7EF7-1478-57DD-7DD6B11FF0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26437" cy="21264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53A3CC7-7185-D84C-4144-41710383352A}"/>
              </a:ext>
            </a:extLst>
          </p:cNvPr>
          <p:cNvSpPr txBox="1"/>
          <p:nvPr/>
        </p:nvSpPr>
        <p:spPr>
          <a:xfrm>
            <a:off x="6781800" y="182880"/>
            <a:ext cx="4724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5400" dirty="0">
                <a:solidFill>
                  <a:srgbClr val="6B1A2A"/>
                </a:solidFill>
                <a:cs typeface="B Titr" panose="00000700000000000000" pitchFamily="2" charset="-78"/>
              </a:rPr>
              <a:t>روش کار</a:t>
            </a:r>
            <a:endParaRPr lang="en-US" sz="5400" dirty="0">
              <a:solidFill>
                <a:srgbClr val="6B1A2A"/>
              </a:solidFill>
              <a:cs typeface="B Titr" panose="00000700000000000000" pitchFamily="2" charset="-7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42AABB-6A26-7481-4B21-588F142A7B31}"/>
              </a:ext>
            </a:extLst>
          </p:cNvPr>
          <p:cNvSpPr txBox="1"/>
          <p:nvPr/>
        </p:nvSpPr>
        <p:spPr>
          <a:xfrm>
            <a:off x="5981700" y="1236386"/>
            <a:ext cx="632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3200" dirty="0">
                <a:solidFill>
                  <a:srgbClr val="6B1A2A"/>
                </a:solidFill>
                <a:cs typeface="B Titr" panose="00000700000000000000" pitchFamily="2" charset="-78"/>
              </a:rPr>
              <a:t>تصادفی سازی و تخصیص</a:t>
            </a:r>
            <a:endParaRPr lang="en-US" sz="3200" dirty="0">
              <a:solidFill>
                <a:srgbClr val="6B1A2A"/>
              </a:solidFill>
              <a:cs typeface="B Titr" panose="00000700000000000000" pitchFamily="2" charset="-7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5F3CB8A-E12B-F10D-F509-3C3E2F050377}"/>
              </a:ext>
            </a:extLst>
          </p:cNvPr>
          <p:cNvSpPr txBox="1"/>
          <p:nvPr/>
        </p:nvSpPr>
        <p:spPr>
          <a:xfrm>
            <a:off x="1787118" y="2195653"/>
            <a:ext cx="14713763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 rtl="1">
              <a:buFont typeface="Wingdings" panose="05000000000000000000" pitchFamily="2" charset="2"/>
              <a:buChar char="v"/>
            </a:pPr>
            <a:r>
              <a:rPr lang="fa-IR" sz="3000" b="1" dirty="0">
                <a:cs typeface="B Nazanin" panose="00000400000000000000" pitchFamily="2" charset="-78"/>
              </a:rPr>
              <a:t> واحد تصادفی سازی                          </a:t>
            </a:r>
            <a:r>
              <a:rPr lang="fa-IR" sz="3000" b="1" dirty="0">
                <a:solidFill>
                  <a:srgbClr val="6B1A2A"/>
                </a:solidFill>
                <a:cs typeface="B Nazanin" panose="00000400000000000000" pitchFamily="2" charset="-78"/>
              </a:rPr>
              <a:t>روز جمع‌آوری داده‌ها</a:t>
            </a:r>
          </a:p>
          <a:p>
            <a:pPr marL="457200" indent="-457200" algn="just" rtl="1">
              <a:buFont typeface="Wingdings" panose="05000000000000000000" pitchFamily="2" charset="2"/>
              <a:buChar char="v"/>
            </a:pPr>
            <a:endParaRPr lang="fa-IR" sz="3000" b="1" dirty="0">
              <a:cs typeface="B Nazanin" panose="00000400000000000000" pitchFamily="2" charset="-78"/>
            </a:endParaRPr>
          </a:p>
          <a:p>
            <a:pPr marL="457200" indent="-457200" algn="just" rtl="1">
              <a:buFont typeface="Wingdings" panose="05000000000000000000" pitchFamily="2" charset="2"/>
              <a:buChar char="v"/>
            </a:pPr>
            <a:r>
              <a:rPr lang="fa-IR" sz="3000" b="1" dirty="0">
                <a:cs typeface="B Nazanin" panose="00000400000000000000" pitchFamily="2" charset="-78"/>
              </a:rPr>
              <a:t>تصادفی سازی (</a:t>
            </a:r>
            <a:r>
              <a:rPr lang="en-US" sz="3000" b="1" dirty="0">
                <a:cs typeface="B Nazanin" panose="00000400000000000000" pitchFamily="2" charset="-78"/>
              </a:rPr>
              <a:t>Randomization</a:t>
            </a:r>
            <a:r>
              <a:rPr lang="fa-IR" sz="3000" b="1" dirty="0">
                <a:cs typeface="B Nazanin" panose="00000400000000000000" pitchFamily="2" charset="-78"/>
              </a:rPr>
              <a:t>)</a:t>
            </a:r>
          </a:p>
          <a:p>
            <a:pPr marL="914400" lvl="1" indent="-457200" algn="just" rtl="1">
              <a:buFont typeface="Arial" panose="020B0604020202020204" pitchFamily="34" charset="0"/>
              <a:buChar char="•"/>
            </a:pPr>
            <a:r>
              <a:rPr lang="fa-IR" sz="3000" b="1" dirty="0">
                <a:cs typeface="B Nazanin" panose="00000400000000000000" pitchFamily="2" charset="-78"/>
              </a:rPr>
              <a:t> پیش از شروع مطالعه</a:t>
            </a:r>
          </a:p>
          <a:p>
            <a:pPr marL="914400" lvl="1" indent="-457200" algn="just" rtl="1">
              <a:buFont typeface="Arial" panose="020B0604020202020204" pitchFamily="34" charset="0"/>
              <a:buChar char="•"/>
            </a:pPr>
            <a:r>
              <a:rPr lang="fa-IR" sz="3000" b="1" dirty="0">
                <a:cs typeface="B Nazanin" panose="00000400000000000000" pitchFamily="2" charset="-78"/>
              </a:rPr>
              <a:t> با استفاده از </a:t>
            </a:r>
            <a:r>
              <a:rPr lang="en-US" sz="3000" b="1" dirty="0" err="1">
                <a:solidFill>
                  <a:srgbClr val="6B1A2A"/>
                </a:solidFill>
                <a:cs typeface="B Nazanin" panose="00000400000000000000" pitchFamily="2" charset="-78"/>
              </a:rPr>
              <a:t>stata</a:t>
            </a:r>
            <a:r>
              <a:rPr lang="fa-IR" sz="3000" b="1" dirty="0">
                <a:cs typeface="B Nazanin" panose="00000400000000000000" pitchFamily="2" charset="-78"/>
              </a:rPr>
              <a:t> </a:t>
            </a:r>
          </a:p>
          <a:p>
            <a:pPr marL="914400" lvl="1" indent="-457200" algn="just" rtl="1">
              <a:buFont typeface="Arial" panose="020B0604020202020204" pitchFamily="34" charset="0"/>
              <a:buChar char="•"/>
            </a:pPr>
            <a:r>
              <a:rPr lang="fa-IR" sz="3000" b="1" dirty="0">
                <a:cs typeface="B Nazanin" panose="00000400000000000000" pitchFamily="2" charset="-78"/>
              </a:rPr>
              <a:t> تخصیص به</a:t>
            </a:r>
            <a:r>
              <a:rPr lang="en-US" sz="3000" b="1" dirty="0">
                <a:cs typeface="B Nazanin" panose="00000400000000000000" pitchFamily="2" charset="-78"/>
              </a:rPr>
              <a:t>: </a:t>
            </a:r>
            <a:r>
              <a:rPr lang="fa-IR" sz="3000" b="1" dirty="0">
                <a:cs typeface="B Nazanin" panose="00000400000000000000" pitchFamily="2" charset="-78"/>
              </a:rPr>
              <a:t> </a:t>
            </a:r>
            <a:r>
              <a:rPr lang="en-US" sz="3000" b="1" dirty="0">
                <a:cs typeface="B Nazanin" panose="00000400000000000000" pitchFamily="2" charset="-78"/>
              </a:rPr>
              <a:t>ACASI</a:t>
            </a:r>
            <a:r>
              <a:rPr lang="fa-IR" sz="3000" b="1" dirty="0">
                <a:cs typeface="B Nazanin" panose="00000400000000000000" pitchFamily="2" charset="-78"/>
              </a:rPr>
              <a:t>             </a:t>
            </a:r>
            <a:r>
              <a:rPr lang="en-US" sz="3000" b="1" dirty="0">
                <a:cs typeface="B Nazanin" panose="00000400000000000000" pitchFamily="2" charset="-78"/>
              </a:rPr>
              <a:t>SAQ </a:t>
            </a:r>
          </a:p>
          <a:p>
            <a:pPr marL="457200" indent="-457200" algn="just" rtl="1">
              <a:buFont typeface="Wingdings" panose="05000000000000000000" pitchFamily="2" charset="2"/>
              <a:buChar char="v"/>
            </a:pPr>
            <a:endParaRPr lang="en-US" sz="3000" b="1" dirty="0">
              <a:cs typeface="B Nazanin" panose="00000400000000000000" pitchFamily="2" charset="-78"/>
            </a:endParaRPr>
          </a:p>
          <a:p>
            <a:pPr marL="457200" indent="-457200" algn="just" rtl="1">
              <a:buFont typeface="Wingdings" panose="05000000000000000000" pitchFamily="2" charset="2"/>
              <a:buChar char="v"/>
            </a:pPr>
            <a:r>
              <a:rPr lang="en-US" sz="3000" b="1" dirty="0">
                <a:cs typeface="B Nazanin" panose="00000400000000000000" pitchFamily="2" charset="-78"/>
              </a:rPr>
              <a:t> Stratification</a:t>
            </a:r>
            <a:endParaRPr lang="fa-IR" sz="3000" b="1" dirty="0">
              <a:cs typeface="B Nazanin" panose="00000400000000000000" pitchFamily="2" charset="-78"/>
            </a:endParaRPr>
          </a:p>
          <a:p>
            <a:pPr marL="914400" lvl="1" indent="-457200" algn="just" rtl="1">
              <a:buFont typeface="Arial" panose="020B0604020202020204" pitchFamily="34" charset="0"/>
              <a:buChar char="•"/>
            </a:pPr>
            <a:r>
              <a:rPr lang="fa-IR" sz="3000" b="1" dirty="0">
                <a:cs typeface="B Nazanin" panose="00000400000000000000" pitchFamily="2" charset="-78"/>
              </a:rPr>
              <a:t> </a:t>
            </a:r>
            <a:r>
              <a:rPr lang="fa-IR" sz="3000" b="1" dirty="0">
                <a:solidFill>
                  <a:srgbClr val="6B1A2A"/>
                </a:solidFill>
                <a:cs typeface="B Nazanin" panose="00000400000000000000" pitchFamily="2" charset="-78"/>
              </a:rPr>
              <a:t>روز کاری </a:t>
            </a:r>
            <a:endParaRPr lang="en-US" sz="3000" b="1" dirty="0">
              <a:solidFill>
                <a:srgbClr val="6B1A2A"/>
              </a:solidFill>
              <a:cs typeface="B Nazanin" panose="00000400000000000000" pitchFamily="2" charset="-78"/>
            </a:endParaRPr>
          </a:p>
          <a:p>
            <a:pPr marL="914400" lvl="1" indent="-457200" algn="just" rtl="1">
              <a:buFont typeface="Arial" panose="020B0604020202020204" pitchFamily="34" charset="0"/>
              <a:buChar char="•"/>
            </a:pPr>
            <a:r>
              <a:rPr lang="en-US" sz="3000" b="1" dirty="0">
                <a:cs typeface="B Nazanin" panose="00000400000000000000" pitchFamily="2" charset="-78"/>
              </a:rPr>
              <a:t> </a:t>
            </a:r>
            <a:r>
              <a:rPr lang="fa-IR" sz="3000" b="1" dirty="0">
                <a:solidFill>
                  <a:srgbClr val="6B1A2A"/>
                </a:solidFill>
                <a:cs typeface="B Nazanin" panose="00000400000000000000" pitchFamily="2" charset="-78"/>
              </a:rPr>
              <a:t>آخر هفته</a:t>
            </a:r>
          </a:p>
          <a:p>
            <a:pPr algn="just" rtl="1"/>
            <a:endParaRPr lang="fa-IR" sz="3000" b="1" dirty="0">
              <a:cs typeface="B Nazanin" panose="00000400000000000000" pitchFamily="2" charset="-78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133D0CC-7AA1-8D05-E61B-53C4E1062B84}"/>
              </a:ext>
            </a:extLst>
          </p:cNvPr>
          <p:cNvCxnSpPr/>
          <p:nvPr/>
        </p:nvCxnSpPr>
        <p:spPr>
          <a:xfrm flipH="1">
            <a:off x="11772900" y="2476500"/>
            <a:ext cx="1066800" cy="0"/>
          </a:xfrm>
          <a:prstGeom prst="straightConnector1">
            <a:avLst/>
          </a:prstGeom>
          <a:ln w="38100">
            <a:solidFill>
              <a:srgbClr val="6B1A2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1FB0A98-E163-4429-3B72-7066837670E7}"/>
              </a:ext>
            </a:extLst>
          </p:cNvPr>
          <p:cNvCxnSpPr/>
          <p:nvPr/>
        </p:nvCxnSpPr>
        <p:spPr>
          <a:xfrm flipH="1">
            <a:off x="11887200" y="4762500"/>
            <a:ext cx="662940" cy="0"/>
          </a:xfrm>
          <a:prstGeom prst="straightConnector1">
            <a:avLst/>
          </a:prstGeom>
          <a:ln w="38100">
            <a:solidFill>
              <a:srgbClr val="6B1A2A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26257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1263</TotalTime>
  <Words>915</Words>
  <Application>Microsoft Office PowerPoint</Application>
  <PresentationFormat>Custom</PresentationFormat>
  <Paragraphs>253</Paragraphs>
  <Slides>21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Calibri</vt:lpstr>
      <vt:lpstr>Wingdings</vt:lpstr>
      <vt:lpstr>Aptos</vt:lpstr>
      <vt:lpstr>The Seasons Bold</vt:lpstr>
      <vt:lpstr>B Nazanin</vt:lpstr>
      <vt:lpstr>Arial</vt:lpstr>
      <vt:lpstr>B Titr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Beige Modern Women's Empowerment Presentation</dc:title>
  <dc:creator>ASUS</dc:creator>
  <cp:lastModifiedBy>User</cp:lastModifiedBy>
  <cp:revision>41</cp:revision>
  <dcterms:created xsi:type="dcterms:W3CDTF">2006-08-16T00:00:00Z</dcterms:created>
  <dcterms:modified xsi:type="dcterms:W3CDTF">2026-08-23T09:27:37Z</dcterms:modified>
  <dc:identifier>DAHSEFvZINw</dc:identifier>
</cp:coreProperties>
</file>