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5" r:id="rId17"/>
  </p:sldIdLst>
  <p:sldSz cx="18288000" cy="10287000"/>
  <p:notesSz cx="6858000" cy="9144000"/>
  <p:embeddedFontLst>
    <p:embeddedFont>
      <p:font typeface="Zen Dots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</p:embeddedFont>
    <p:embeddedFont>
      <p:font typeface="Tahoma" panose="020B0604030504040204" pitchFamily="34" charset="0"/>
      <p:regular r:id="rId22"/>
      <p:bold r:id="rId23"/>
    </p:embeddedFont>
    <p:embeddedFont>
      <p:font typeface="ABeeZee" panose="020B0604020202020204" charset="0"/>
      <p:regular r:id="rId24"/>
    </p:embeddedFont>
    <p:embeddedFont>
      <p:font typeface="B Nazanin" panose="00000400000000000000" pitchFamily="2" charset="-78"/>
      <p:regular r:id="rId25"/>
      <p:bold r:id="rId26"/>
    </p:embeddedFont>
    <p:embeddedFont>
      <p:font typeface="B Titr" panose="00000700000000000000" pitchFamily="2" charset="-78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4B00"/>
    <a:srgbClr val="512373"/>
    <a:srgbClr val="CC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632D0-48A8-43E0-A0D3-29B5BD66646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20268-2EF1-4697-A900-E9B6FC7AAC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8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6/04/1405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9486900"/>
            <a:ext cx="3124200" cy="509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cs typeface="B Nazanin" panose="00000400000000000000" pitchFamily="2" charset="-78"/>
              </a:defRPr>
            </a:lvl1pPr>
          </a:lstStyle>
          <a:p>
            <a:pPr algn="ctr"/>
            <a:r>
              <a:rPr lang="en-US"/>
              <a:t>6/04/1405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9486901"/>
            <a:ext cx="3124200" cy="5091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>
                <a:cs typeface="B Nazanin" panose="00000400000000000000" pitchFamily="2" charset="-78"/>
              </a:rPr>
              <a:t>مهسا فتحی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87600" y="9414897"/>
            <a:ext cx="2743200" cy="581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B6F15528-21DE-4FAA-801E-634DDDAF4B2B}" type="slidenum">
              <a:rPr lang="en-US" smtClean="0"/>
              <a:pPr rtl="1"/>
              <a:t>‹#›</a:t>
            </a:fld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00504">
            <a:off x="10393225" y="-2663924"/>
            <a:ext cx="10616097" cy="15614849"/>
          </a:xfrm>
          <a:custGeom>
            <a:avLst/>
            <a:gdLst/>
            <a:ahLst/>
            <a:cxnLst/>
            <a:rect l="l" t="t" r="r" b="b"/>
            <a:pathLst>
              <a:path w="10616097" h="15614849">
                <a:moveTo>
                  <a:pt x="0" y="0"/>
                </a:moveTo>
                <a:lnTo>
                  <a:pt x="10616097" y="0"/>
                </a:lnTo>
                <a:lnTo>
                  <a:pt x="10616097" y="15614848"/>
                </a:lnTo>
                <a:lnTo>
                  <a:pt x="0" y="1561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692"/>
            </a:stretch>
          </a:blipFill>
        </p:spPr>
      </p:sp>
      <p:sp>
        <p:nvSpPr>
          <p:cNvPr id="3" name="Freeform 3"/>
          <p:cNvSpPr/>
          <p:nvPr/>
        </p:nvSpPr>
        <p:spPr>
          <a:xfrm rot="-754237">
            <a:off x="14771716" y="-3086100"/>
            <a:ext cx="7032567" cy="8229600"/>
          </a:xfrm>
          <a:custGeom>
            <a:avLst/>
            <a:gdLst/>
            <a:ahLst/>
            <a:cxnLst/>
            <a:rect l="l" t="t" r="r" b="b"/>
            <a:pathLst>
              <a:path w="7032567" h="8229600">
                <a:moveTo>
                  <a:pt x="0" y="0"/>
                </a:moveTo>
                <a:lnTo>
                  <a:pt x="7032568" y="0"/>
                </a:lnTo>
                <a:lnTo>
                  <a:pt x="703256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AutoShape 12"/>
          <p:cNvSpPr/>
          <p:nvPr/>
        </p:nvSpPr>
        <p:spPr>
          <a:xfrm flipH="1" flipV="1">
            <a:off x="4774947" y="6591300"/>
            <a:ext cx="52" cy="2427466"/>
          </a:xfrm>
          <a:prstGeom prst="line">
            <a:avLst/>
          </a:prstGeom>
          <a:ln w="38100" cap="flat">
            <a:solidFill>
              <a:srgbClr val="3B2C5D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7383750" y="6591300"/>
            <a:ext cx="0" cy="2427466"/>
          </a:xfrm>
          <a:prstGeom prst="line">
            <a:avLst/>
          </a:prstGeom>
          <a:ln w="38100" cap="flat">
            <a:solidFill>
              <a:srgbClr val="3B2C5D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8260049" y="6825719"/>
            <a:ext cx="1036349" cy="1217100"/>
          </a:xfrm>
          <a:custGeom>
            <a:avLst/>
            <a:gdLst/>
            <a:ahLst/>
            <a:cxnLst/>
            <a:rect l="l" t="t" r="r" b="b"/>
            <a:pathLst>
              <a:path w="765454" h="850504">
                <a:moveTo>
                  <a:pt x="0" y="0"/>
                </a:moveTo>
                <a:lnTo>
                  <a:pt x="765454" y="0"/>
                </a:lnTo>
                <a:lnTo>
                  <a:pt x="765454" y="850504"/>
                </a:lnTo>
                <a:lnTo>
                  <a:pt x="0" y="850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069670" y="6825720"/>
            <a:ext cx="1121321" cy="1217100"/>
          </a:xfrm>
          <a:custGeom>
            <a:avLst/>
            <a:gdLst/>
            <a:ahLst/>
            <a:cxnLst/>
            <a:rect l="l" t="t" r="r" b="b"/>
            <a:pathLst>
              <a:path w="829028" h="932445">
                <a:moveTo>
                  <a:pt x="0" y="0"/>
                </a:moveTo>
                <a:lnTo>
                  <a:pt x="829028" y="0"/>
                </a:lnTo>
                <a:lnTo>
                  <a:pt x="829028" y="932445"/>
                </a:lnTo>
                <a:lnTo>
                  <a:pt x="0" y="9324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90733" y="1595235"/>
            <a:ext cx="14858997" cy="1780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3B2C5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Zen Dots"/>
              </a:rPr>
              <a:t>Validity of Influenza Vaccine Effectiveness Calculations using a Test-Negative Design in Thailand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179545" y="8170769"/>
            <a:ext cx="1839443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866"/>
              </a:lnSpc>
            </a:pPr>
            <a:r>
              <a:rPr lang="fa-IR" sz="2400" b="1" dirty="0">
                <a:solidFill>
                  <a:srgbClr val="3B2C5D"/>
                </a:solidFill>
                <a:latin typeface="ABeeZee"/>
                <a:ea typeface="ABeeZee"/>
                <a:cs typeface="B Titr" panose="00000700000000000000" pitchFamily="2" charset="-78"/>
                <a:sym typeface="ABeeZee"/>
              </a:rPr>
              <a:t>دانشگاه علوم پزشکی شاهرود</a:t>
            </a:r>
            <a:endParaRPr lang="en-US" sz="2400" b="1" dirty="0">
              <a:solidFill>
                <a:srgbClr val="3B2C5D"/>
              </a:solidFill>
              <a:latin typeface="ABeeZee"/>
              <a:ea typeface="ABeeZee"/>
              <a:cs typeface="B Titr" panose="00000700000000000000" pitchFamily="2" charset="-78"/>
              <a:sym typeface="ABeeZee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574370" y="8191501"/>
            <a:ext cx="2159857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2866"/>
              </a:lnSpc>
            </a:pPr>
            <a:r>
              <a:rPr lang="fa-IR" sz="2400" b="1" dirty="0">
                <a:solidFill>
                  <a:srgbClr val="3B2C5D"/>
                </a:solidFill>
                <a:latin typeface="ABeeZee"/>
                <a:ea typeface="ABeeZee"/>
                <a:cs typeface="B Titr" panose="00000700000000000000" pitchFamily="2" charset="-78"/>
                <a:sym typeface="ABeeZee"/>
              </a:rPr>
              <a:t>ارائه دهنده:</a:t>
            </a:r>
          </a:p>
          <a:p>
            <a:pPr algn="ctr" rtl="1">
              <a:lnSpc>
                <a:spcPts val="2866"/>
              </a:lnSpc>
            </a:pPr>
            <a:r>
              <a:rPr lang="fa-IR" sz="2400" b="1" dirty="0">
                <a:solidFill>
                  <a:srgbClr val="3B2C5D"/>
                </a:solidFill>
                <a:latin typeface="ABeeZee"/>
                <a:ea typeface="ABeeZee"/>
                <a:cs typeface="B Titr" panose="00000700000000000000" pitchFamily="2" charset="-78"/>
                <a:sym typeface="ABeeZee"/>
              </a:rPr>
              <a:t>مهسا فتحی</a:t>
            </a:r>
            <a:endParaRPr lang="en-US" sz="2400" b="1" dirty="0">
              <a:solidFill>
                <a:srgbClr val="3B2C5D"/>
              </a:solidFill>
              <a:latin typeface="ABeeZee"/>
              <a:ea typeface="ABeeZee"/>
              <a:cs typeface="B Titr" panose="00000700000000000000" pitchFamily="2" charset="-78"/>
              <a:sym typeface="ABeeZe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661673" y="8305121"/>
            <a:ext cx="2091876" cy="386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66"/>
              </a:lnSpc>
            </a:pPr>
            <a:r>
              <a:rPr lang="fa-IR" sz="2800" b="1" dirty="0">
                <a:solidFill>
                  <a:srgbClr val="3B2C5D"/>
                </a:solidFill>
                <a:latin typeface="ABeeZee"/>
                <a:ea typeface="ABeeZee"/>
                <a:cs typeface="B Titr" panose="00000700000000000000" pitchFamily="2" charset="-78"/>
                <a:sym typeface="ABeeZee"/>
              </a:rPr>
              <a:t>06/04/1405</a:t>
            </a:r>
            <a:endParaRPr lang="en-US" sz="2800" b="1" dirty="0">
              <a:solidFill>
                <a:srgbClr val="3B2C5D"/>
              </a:solidFill>
              <a:latin typeface="ABeeZee"/>
              <a:ea typeface="ABeeZee"/>
              <a:cs typeface="B Titr" panose="00000700000000000000" pitchFamily="2" charset="-78"/>
              <a:sym typeface="ABeeZe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80EE5C-B619-09D0-C1EA-4593A3155889}"/>
              </a:ext>
            </a:extLst>
          </p:cNvPr>
          <p:cNvSpPr txBox="1"/>
          <p:nvPr/>
        </p:nvSpPr>
        <p:spPr>
          <a:xfrm>
            <a:off x="-45749" y="4176338"/>
            <a:ext cx="14858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b="1" dirty="0">
                <a:cs typeface="B Titr" panose="00000700000000000000" pitchFamily="2" charset="-78"/>
              </a:rPr>
              <a:t>اعتبار برآورد اثربخشی واکسن آنفلوانزا با استفاده از طراحی تست-منفی در تایلند</a:t>
            </a:r>
            <a:endParaRPr lang="en-US" sz="32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F7B923-AE2E-742E-C35F-97AA8E18B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050" y="6736391"/>
            <a:ext cx="1474146" cy="13064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B153C-3EAE-7989-8A15-69C29BDA4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276" y="4573058"/>
            <a:ext cx="8622046" cy="57480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74BF35-41DE-AED1-C4A1-E453AF9A5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CFECE1-2EEE-08BC-A937-57E5789D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8DCD6-80E7-5F81-6F07-9A4084C0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0D23A8-B992-B920-A146-074AEE54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34664"/>
            <a:ext cx="18592800" cy="3637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29A23B-4843-438B-F54F-09B3EB650EA6}"/>
              </a:ext>
            </a:extLst>
          </p:cNvPr>
          <p:cNvSpPr txBox="1"/>
          <p:nvPr/>
        </p:nvSpPr>
        <p:spPr>
          <a:xfrm>
            <a:off x="5829300" y="6096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طراحی مطالعه و روش‌ها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D1DA41-23E9-6C70-289C-D587045E925D}"/>
              </a:ext>
            </a:extLst>
          </p:cNvPr>
          <p:cNvSpPr txBox="1"/>
          <p:nvPr/>
        </p:nvSpPr>
        <p:spPr>
          <a:xfrm>
            <a:off x="9372600" y="1851206"/>
            <a:ext cx="792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000" b="1" dirty="0">
                <a:cs typeface="B Nazanin" panose="00000400000000000000" pitchFamily="2" charset="-78"/>
              </a:rPr>
              <a:t>بررسی تاثیر مخدوش‌شدگی بر برآورد اثربخشی واکسن: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2686CFC-23E0-BC1C-112D-73209EFCA93B}"/>
              </a:ext>
            </a:extLst>
          </p:cNvPr>
          <p:cNvSpPr/>
          <p:nvPr/>
        </p:nvSpPr>
        <p:spPr>
          <a:xfrm>
            <a:off x="4724400" y="2557316"/>
            <a:ext cx="8839200" cy="222788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سناریو4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رفتار مراجعه به خدمات سلامت: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تعداد مراجعات در 12 ماه گذشته، تعدیل در مدل آماری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F06FC4-E6EC-F14D-DA62-83D2D25D7DDC}"/>
              </a:ext>
            </a:extLst>
          </p:cNvPr>
          <p:cNvSpPr/>
          <p:nvPr/>
        </p:nvSpPr>
        <p:spPr>
          <a:xfrm>
            <a:off x="4724400" y="4857200"/>
            <a:ext cx="8839200" cy="22278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سناریو5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محدود کردن تحلیل: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افراد دارای ≥ 1 مراجعه درمانی، کاهش مخدوش‌شدگی باقی‌مانده (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residual confounding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)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FE53C6-1B81-D271-C6C5-B16A7686078C}"/>
              </a:ext>
            </a:extLst>
          </p:cNvPr>
          <p:cNvSpPr/>
          <p:nvPr/>
        </p:nvSpPr>
        <p:spPr>
          <a:xfrm>
            <a:off x="4724400" y="7157084"/>
            <a:ext cx="8839200" cy="222788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سناریو6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مخدوش شدگی اندازه‌گیری نشده(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unmeasured confounding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):</a:t>
            </a:r>
          </a:p>
          <a:p>
            <a:pPr algn="ctr" rtl="1"/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Rhinovirus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به عنوان پیامد کنترل-منفی، بررسی عوامل مخدوش‌کننده اندازه گیری نشده 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7452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077B2-9D00-A195-08BD-EFB60E7A5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32991-7C71-CD67-B66A-1137F5B4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689FC-F3ED-AA47-87D1-AD17FFB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2E4A29-E47E-AB7B-33F5-D0864D8F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5115"/>
            <a:ext cx="18669000" cy="367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43C79-FCB1-11C0-64D1-CD509B196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35" y="1287780"/>
            <a:ext cx="14065929" cy="807377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1ECAD8-45F7-F512-67C8-A690179318E2}"/>
              </a:ext>
            </a:extLst>
          </p:cNvPr>
          <p:cNvSpPr/>
          <p:nvPr/>
        </p:nvSpPr>
        <p:spPr>
          <a:xfrm>
            <a:off x="13258800" y="1983299"/>
            <a:ext cx="2743200" cy="772216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DE737C-1DF2-219A-8EF7-BFB3A361034A}"/>
              </a:ext>
            </a:extLst>
          </p:cNvPr>
          <p:cNvSpPr/>
          <p:nvPr/>
        </p:nvSpPr>
        <p:spPr>
          <a:xfrm>
            <a:off x="1386840" y="5905500"/>
            <a:ext cx="15240000" cy="26259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BB7711-9C3C-5FB2-CA0D-537D00D0FAE5}"/>
              </a:ext>
            </a:extLst>
          </p:cNvPr>
          <p:cNvSpPr/>
          <p:nvPr/>
        </p:nvSpPr>
        <p:spPr>
          <a:xfrm>
            <a:off x="1371600" y="4672684"/>
            <a:ext cx="15240000" cy="532309"/>
          </a:xfrm>
          <a:prstGeom prst="rect">
            <a:avLst/>
          </a:prstGeom>
          <a:noFill/>
          <a:ln w="38100">
            <a:solidFill>
              <a:srgbClr val="CC4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0216C8-9AE6-7362-C9C2-2684C1D15E3F}"/>
              </a:ext>
            </a:extLst>
          </p:cNvPr>
          <p:cNvSpPr txBox="1"/>
          <p:nvPr/>
        </p:nvSpPr>
        <p:spPr>
          <a:xfrm>
            <a:off x="5638799" y="485108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نتایج مطالعه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7803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A7FE54-0135-2422-71A7-0BA9E81A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C7B56-7889-B04E-F3EA-7A5919AE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3D67F-6E18-FAF6-B845-4675053D1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3EAA2-8458-4050-5EC0-AD3B8D168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5115"/>
            <a:ext cx="18669000" cy="367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D39DCF-5060-6731-A504-7F72CACEA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03" y="1371600"/>
            <a:ext cx="11681194" cy="81534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75020BD5-4534-5170-B138-B74F919F3588}"/>
              </a:ext>
            </a:extLst>
          </p:cNvPr>
          <p:cNvSpPr/>
          <p:nvPr/>
        </p:nvSpPr>
        <p:spPr>
          <a:xfrm>
            <a:off x="7467600" y="2252522"/>
            <a:ext cx="1524000" cy="304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E45324B-B0FE-350B-4E9E-C56FB192AC41}"/>
              </a:ext>
            </a:extLst>
          </p:cNvPr>
          <p:cNvSpPr/>
          <p:nvPr/>
        </p:nvSpPr>
        <p:spPr>
          <a:xfrm>
            <a:off x="7467600" y="2956560"/>
            <a:ext cx="1524000" cy="304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BDAC6A-678C-9A11-AF8D-72F241A94F2C}"/>
              </a:ext>
            </a:extLst>
          </p:cNvPr>
          <p:cNvSpPr txBox="1"/>
          <p:nvPr/>
        </p:nvSpPr>
        <p:spPr>
          <a:xfrm>
            <a:off x="5829300" y="456783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نتایج مطالعه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8387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3314D4-C874-CFAF-F496-D8C83DE95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A68FCF-C0A5-DF8C-62CC-EA2C2CC9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D9968B-4A62-D41E-74DA-D3797F5E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D7B716-A66F-ACCD-1211-B029C913C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5115"/>
            <a:ext cx="18669000" cy="367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8DCDB-C735-A342-00C5-1398B2B67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25" y="1485900"/>
            <a:ext cx="12735349" cy="8382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09F1D7-0759-6491-1CF3-B27B94DA76E7}"/>
              </a:ext>
            </a:extLst>
          </p:cNvPr>
          <p:cNvSpPr/>
          <p:nvPr/>
        </p:nvSpPr>
        <p:spPr>
          <a:xfrm>
            <a:off x="10378440" y="2831040"/>
            <a:ext cx="1524000" cy="228600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35C752-496A-6907-02DF-EDC047457395}"/>
              </a:ext>
            </a:extLst>
          </p:cNvPr>
          <p:cNvSpPr/>
          <p:nvPr/>
        </p:nvSpPr>
        <p:spPr>
          <a:xfrm>
            <a:off x="10378440" y="3331102"/>
            <a:ext cx="1524000" cy="228600"/>
          </a:xfrm>
          <a:prstGeom prst="rect">
            <a:avLst/>
          </a:prstGeom>
          <a:solidFill>
            <a:srgbClr val="92D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54AD0-5544-F92B-DB30-BB63CE337B41}"/>
              </a:ext>
            </a:extLst>
          </p:cNvPr>
          <p:cNvSpPr/>
          <p:nvPr/>
        </p:nvSpPr>
        <p:spPr>
          <a:xfrm>
            <a:off x="10363200" y="7025182"/>
            <a:ext cx="1524000" cy="228600"/>
          </a:xfrm>
          <a:prstGeom prst="rect">
            <a:avLst/>
          </a:prstGeom>
          <a:solidFill>
            <a:srgbClr val="00B0F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56587-AB04-3358-A09A-08720E21B4A2}"/>
              </a:ext>
            </a:extLst>
          </p:cNvPr>
          <p:cNvSpPr/>
          <p:nvPr/>
        </p:nvSpPr>
        <p:spPr>
          <a:xfrm>
            <a:off x="10287000" y="8870384"/>
            <a:ext cx="1524000" cy="228600"/>
          </a:xfrm>
          <a:prstGeom prst="rect">
            <a:avLst/>
          </a:prstGeom>
          <a:solidFill>
            <a:schemeClr val="accent4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CDA1D-27B9-8A8C-4F70-531EAF88667F}"/>
              </a:ext>
            </a:extLst>
          </p:cNvPr>
          <p:cNvSpPr txBox="1"/>
          <p:nvPr/>
        </p:nvSpPr>
        <p:spPr>
          <a:xfrm>
            <a:off x="6095999" y="4959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نتایج مطالعه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7F8E5570-F728-09D8-D32F-B59477287AA9}"/>
              </a:ext>
            </a:extLst>
          </p:cNvPr>
          <p:cNvSpPr/>
          <p:nvPr/>
        </p:nvSpPr>
        <p:spPr>
          <a:xfrm>
            <a:off x="14516100" y="8747669"/>
            <a:ext cx="1143000" cy="367259"/>
          </a:xfrm>
          <a:prstGeom prst="leftArrow">
            <a:avLst/>
          </a:prstGeom>
          <a:solidFill>
            <a:srgbClr val="CC4B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0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51FE7F-C494-D99B-7734-A8BD682D9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86F957-0EE5-717D-2386-4C75D4C5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62E1A-2110-371D-E549-06722B979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C0A15-09B3-6DD7-BEBB-094C488E7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5115"/>
            <a:ext cx="18669000" cy="3672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2969E7-36A4-FC8E-9F70-83FDDB30CF72}"/>
              </a:ext>
            </a:extLst>
          </p:cNvPr>
          <p:cNvSpPr txBox="1"/>
          <p:nvPr/>
        </p:nvSpPr>
        <p:spPr>
          <a:xfrm>
            <a:off x="5410200" y="7239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بحث و تفسیر نتایج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5DEFC1-BA16-2805-8F7B-3F69CD3E9CB1}"/>
              </a:ext>
            </a:extLst>
          </p:cNvPr>
          <p:cNvSpPr txBox="1"/>
          <p:nvPr/>
        </p:nvSpPr>
        <p:spPr>
          <a:xfrm>
            <a:off x="1219200" y="2558177"/>
            <a:ext cx="15849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پایداری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برآورد اثربخشی واکسن </a:t>
            </a:r>
            <a:r>
              <a:rPr lang="fa-IR" sz="3000" b="1" dirty="0">
                <a:cs typeface="B Nazanin" panose="00000400000000000000" pitchFamily="2" charset="-78"/>
              </a:rPr>
              <a:t>در تمامی تحلیل‌ها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تاثیر اندک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بایاس‌های مورد بررسی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تایید اعتبار نتایج با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کنترل منفی (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negative control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) 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همخوانی با شواهد و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مطالعات پیشین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اعتبار و کاربردپذیری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طراحی تست- منفی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ضرورت تقویت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نظام ثبت واکسیناسیون</a:t>
            </a:r>
            <a:endParaRPr lang="en-US" sz="3000" b="1" dirty="0">
              <a:solidFill>
                <a:srgbClr val="CC4B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049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88A163-8916-194C-525C-2A606A5BF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6A676-61BB-DB93-161E-BAC74EAA4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1F027-85A0-5A02-BE3E-5232F68F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036D7A-7856-6668-A2D9-F96C06791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-15115"/>
            <a:ext cx="18669000" cy="3672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60D63D-89EB-38F7-BA95-47766DDD0DC3}"/>
              </a:ext>
            </a:extLst>
          </p:cNvPr>
          <p:cNvSpPr txBox="1"/>
          <p:nvPr/>
        </p:nvSpPr>
        <p:spPr>
          <a:xfrm>
            <a:off x="5181600" y="67566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نقاط قوت و محدودیت‌های مطالعه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7E0251-E591-C687-1082-46AA867872DC}"/>
              </a:ext>
            </a:extLst>
          </p:cNvPr>
          <p:cNvSpPr txBox="1"/>
          <p:nvPr/>
        </p:nvSpPr>
        <p:spPr>
          <a:xfrm>
            <a:off x="11734800" y="1887498"/>
            <a:ext cx="33528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cs typeface="B Titr" panose="00000700000000000000" pitchFamily="2" charset="-78"/>
              </a:rPr>
              <a:t>نقاط قوت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BF101-4C75-75E4-EB24-EF77BAB852AA}"/>
              </a:ext>
            </a:extLst>
          </p:cNvPr>
          <p:cNvSpPr txBox="1"/>
          <p:nvPr/>
        </p:nvSpPr>
        <p:spPr>
          <a:xfrm>
            <a:off x="3230881" y="1887498"/>
            <a:ext cx="335280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cs typeface="B Titr" panose="00000700000000000000" pitchFamily="2" charset="-78"/>
              </a:rPr>
              <a:t>محدودیت‌ها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EF96E9D-11DA-D26E-DE9D-82492E3F39EC}"/>
              </a:ext>
            </a:extLst>
          </p:cNvPr>
          <p:cNvSpPr/>
          <p:nvPr/>
        </p:nvSpPr>
        <p:spPr>
          <a:xfrm>
            <a:off x="10172700" y="3223191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ارزیابی چندین منبع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Bias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2A82E6B-0DFC-EEFC-CBCD-4173FB2CC9C5}"/>
              </a:ext>
            </a:extLst>
          </p:cNvPr>
          <p:cNvSpPr/>
          <p:nvPr/>
        </p:nvSpPr>
        <p:spPr>
          <a:xfrm>
            <a:off x="1668781" y="3223191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توان آماری محدود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6F7FC89-CECA-5EB2-37C2-C2A89DFC05A5}"/>
              </a:ext>
            </a:extLst>
          </p:cNvPr>
          <p:cNvSpPr/>
          <p:nvPr/>
        </p:nvSpPr>
        <p:spPr>
          <a:xfrm>
            <a:off x="10172700" y="4678238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تحلیل‌های حساسیت متعدد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962A9E-A83C-C40C-E500-8D04AF938874}"/>
              </a:ext>
            </a:extLst>
          </p:cNvPr>
          <p:cNvSpPr/>
          <p:nvPr/>
        </p:nvSpPr>
        <p:spPr>
          <a:xfrm>
            <a:off x="1668781" y="4678238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استفاده از شاخص غیرمستقیم برای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health-seeking behavior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14EBA60-AA5E-678D-01B4-F251DAFF0C80}"/>
              </a:ext>
            </a:extLst>
          </p:cNvPr>
          <p:cNvSpPr/>
          <p:nvPr/>
        </p:nvSpPr>
        <p:spPr>
          <a:xfrm>
            <a:off x="10172700" y="6124856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استفاده از پیامد کنترل منفی (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Rhinovirus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)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4FBD406-7A41-430A-D1DF-0B207E51BA3C}"/>
              </a:ext>
            </a:extLst>
          </p:cNvPr>
          <p:cNvSpPr/>
          <p:nvPr/>
        </p:nvSpPr>
        <p:spPr>
          <a:xfrm>
            <a:off x="1668781" y="6124856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نبود استاندارد طلایی ثبت واکسیناسیون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CD2A1FF-26FE-87FF-14BE-BB90111ECA06}"/>
              </a:ext>
            </a:extLst>
          </p:cNvPr>
          <p:cNvSpPr/>
          <p:nvPr/>
        </p:nvSpPr>
        <p:spPr>
          <a:xfrm>
            <a:off x="10172700" y="7571473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اعتبار سنجی واکسیناسیون با چند منبع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8956A98-E0D5-5689-12F4-EF99A4BC93DF}"/>
              </a:ext>
            </a:extLst>
          </p:cNvPr>
          <p:cNvSpPr/>
          <p:nvPr/>
        </p:nvSpPr>
        <p:spPr>
          <a:xfrm>
            <a:off x="1668781" y="7571473"/>
            <a:ext cx="6477000" cy="11851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>
                <a:solidFill>
                  <a:schemeClr val="tx1"/>
                </a:solidFill>
                <a:cs typeface="B Nazanin" panose="00000400000000000000" pitchFamily="2" charset="-78"/>
              </a:rPr>
              <a:t>احتمال باقی‌ماندن 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خطای </a:t>
            </a:r>
            <a:r>
              <a:rPr lang="fa-IR" sz="3000" b="1">
                <a:solidFill>
                  <a:schemeClr val="tx1"/>
                </a:solidFill>
                <a:cs typeface="B Nazanin" panose="00000400000000000000" pitchFamily="2" charset="-78"/>
              </a:rPr>
              <a:t>طبقه‌بندی واکسیناسیون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18" name="Graphic 17" descr="Checkmark with solid fill">
            <a:extLst>
              <a:ext uri="{FF2B5EF4-FFF2-40B4-BE49-F238E27FC236}">
                <a16:creationId xmlns:a16="http://schemas.microsoft.com/office/drawing/2014/main" id="{1A325DF0-2B6C-0E69-324A-6B207A09F2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249400" y="1839813"/>
            <a:ext cx="609600" cy="609600"/>
          </a:xfrm>
          <a:prstGeom prst="rect">
            <a:avLst/>
          </a:prstGeom>
        </p:spPr>
      </p:pic>
      <p:pic>
        <p:nvPicPr>
          <p:cNvPr id="20" name="Graphic 19" descr="Warning with solid fill">
            <a:extLst>
              <a:ext uri="{FF2B5EF4-FFF2-40B4-BE49-F238E27FC236}">
                <a16:creationId xmlns:a16="http://schemas.microsoft.com/office/drawing/2014/main" id="{EC8AE270-31C5-95EB-2E73-FC482127AE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820819" y="1864638"/>
            <a:ext cx="584775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9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14112">
            <a:off x="12039625" y="5907289"/>
            <a:ext cx="9543518" cy="5604788"/>
          </a:xfrm>
          <a:custGeom>
            <a:avLst/>
            <a:gdLst/>
            <a:ahLst/>
            <a:cxnLst/>
            <a:rect l="l" t="t" r="r" b="b"/>
            <a:pathLst>
              <a:path w="9543518" h="5604788">
                <a:moveTo>
                  <a:pt x="0" y="0"/>
                </a:moveTo>
                <a:lnTo>
                  <a:pt x="9543518" y="0"/>
                </a:lnTo>
                <a:lnTo>
                  <a:pt x="9543518" y="5604788"/>
                </a:lnTo>
                <a:lnTo>
                  <a:pt x="0" y="56047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4999"/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4402244"/>
            <a:ext cx="18769063" cy="7873622"/>
          </a:xfrm>
          <a:custGeom>
            <a:avLst/>
            <a:gdLst/>
            <a:ahLst/>
            <a:cxnLst/>
            <a:rect l="l" t="t" r="r" b="b"/>
            <a:pathLst>
              <a:path w="18769063" h="7873622">
                <a:moveTo>
                  <a:pt x="0" y="0"/>
                </a:moveTo>
                <a:lnTo>
                  <a:pt x="18769062" y="0"/>
                </a:lnTo>
                <a:lnTo>
                  <a:pt x="18769062" y="7873622"/>
                </a:lnTo>
                <a:lnTo>
                  <a:pt x="0" y="78736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4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TextBox 6"/>
          <p:cNvSpPr txBox="1"/>
          <p:nvPr/>
        </p:nvSpPr>
        <p:spPr>
          <a:xfrm>
            <a:off x="2963242" y="3241056"/>
            <a:ext cx="12361515" cy="1902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59"/>
              </a:lnSpc>
            </a:pPr>
            <a:r>
              <a:rPr lang="fa-IR" sz="7200" b="1" dirty="0">
                <a:solidFill>
                  <a:srgbClr val="3B2C5D"/>
                </a:solidFill>
                <a:latin typeface="Zen Dots"/>
                <a:ea typeface="Zen Dots"/>
                <a:cs typeface="B Titr" panose="00000700000000000000" pitchFamily="2" charset="-78"/>
                <a:sym typeface="Zen Dots"/>
              </a:rPr>
              <a:t>سپاس از توجه شما</a:t>
            </a:r>
            <a:endParaRPr lang="en-US" sz="7200" b="1" dirty="0">
              <a:solidFill>
                <a:srgbClr val="3B2C5D"/>
              </a:solidFill>
              <a:latin typeface="Zen Dots"/>
              <a:ea typeface="Zen Dots"/>
              <a:cs typeface="B Titr" panose="00000700000000000000" pitchFamily="2" charset="-78"/>
              <a:sym typeface="Zen Dots"/>
            </a:endParaRPr>
          </a:p>
        </p:txBody>
      </p:sp>
      <p:sp>
        <p:nvSpPr>
          <p:cNvPr id="14" name="Freeform 14"/>
          <p:cNvSpPr/>
          <p:nvPr/>
        </p:nvSpPr>
        <p:spPr>
          <a:xfrm rot="-7292218">
            <a:off x="-4716590" y="-7711485"/>
            <a:ext cx="10616097" cy="15614849"/>
          </a:xfrm>
          <a:custGeom>
            <a:avLst/>
            <a:gdLst/>
            <a:ahLst/>
            <a:cxnLst/>
            <a:rect l="l" t="t" r="r" b="b"/>
            <a:pathLst>
              <a:path w="10616097" h="15614849">
                <a:moveTo>
                  <a:pt x="0" y="0"/>
                </a:moveTo>
                <a:lnTo>
                  <a:pt x="10616097" y="0"/>
                </a:lnTo>
                <a:lnTo>
                  <a:pt x="10616097" y="15614848"/>
                </a:lnTo>
                <a:lnTo>
                  <a:pt x="0" y="15614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5692"/>
            </a:stretch>
          </a:blipFill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313BF-8CA2-2A63-3726-9DE1C0CF2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762500"/>
            <a:ext cx="9982200" cy="665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3DED77A-F6E4-9446-F88C-5D2B5B082BEA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AA7D27-1D02-37AF-D3AF-0A6A83003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76828"/>
            <a:ext cx="17221200" cy="965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4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630D7-BE23-FABB-7272-91F4802B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8351B8-FA9E-6D96-B9CE-29E647D64651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FABD03-D633-159B-B679-E5159ECF6CF0}"/>
              </a:ext>
            </a:extLst>
          </p:cNvPr>
          <p:cNvSpPr txBox="1"/>
          <p:nvPr/>
        </p:nvSpPr>
        <p:spPr>
          <a:xfrm>
            <a:off x="5448300" y="952499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طرح کلی مطالعه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D249AE-1E0C-092A-C81E-325D5581E2F5}"/>
              </a:ext>
            </a:extLst>
          </p:cNvPr>
          <p:cNvSpPr/>
          <p:nvPr/>
        </p:nvSpPr>
        <p:spPr>
          <a:xfrm>
            <a:off x="685800" y="2365802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1-زمینه مطالعه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( آنفلوانزا و اهمیت واکسن )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EDBEB92-3C5F-3784-B406-B138A96AC85B}"/>
              </a:ext>
            </a:extLst>
          </p:cNvPr>
          <p:cNvSpPr/>
          <p:nvPr/>
        </p:nvSpPr>
        <p:spPr>
          <a:xfrm>
            <a:off x="3848100" y="3906876"/>
            <a:ext cx="457200" cy="68580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AA2CEF-6D41-E59E-2305-52AFB80A7D6E}"/>
              </a:ext>
            </a:extLst>
          </p:cNvPr>
          <p:cNvSpPr/>
          <p:nvPr/>
        </p:nvSpPr>
        <p:spPr>
          <a:xfrm>
            <a:off x="685800" y="4844463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2-روش مطالعه ( </a:t>
            </a:r>
            <a:r>
              <a:rPr lang="en-US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TND</a:t>
            </a:r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 )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داده‌های نظام مراقبت تایلند، افراد </a:t>
            </a:r>
            <a:r>
              <a:rPr lang="en-US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ILI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C417A-8E98-CAD1-ED07-24F233FEC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6362545"/>
            <a:ext cx="518205" cy="71329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1141B3-6482-37A0-5188-D24F09FF1DC7}"/>
              </a:ext>
            </a:extLst>
          </p:cNvPr>
          <p:cNvSpPr/>
          <p:nvPr/>
        </p:nvSpPr>
        <p:spPr>
          <a:xfrm>
            <a:off x="685800" y="7359219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3-جمعیت مطالعه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افراد با علائم شبه آنفلوانزا( </a:t>
            </a:r>
            <a:r>
              <a:rPr lang="en-US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ILI</a:t>
            </a:r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 ) 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B58B7C-831C-7558-C123-7AFB1D0B63A4}"/>
              </a:ext>
            </a:extLst>
          </p:cNvPr>
          <p:cNvSpPr/>
          <p:nvPr/>
        </p:nvSpPr>
        <p:spPr>
          <a:xfrm>
            <a:off x="10820396" y="2343190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4-تست </a:t>
            </a:r>
            <a:r>
              <a:rPr lang="en-US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RT-PCR</a:t>
            </a:r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موارد ( مثبت )/ شاهدها ( منفی )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543E629-896A-41EB-6AA4-AB5490A4F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2194" y="3873286"/>
            <a:ext cx="518205" cy="71939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84F410F-ED56-9754-BD4A-E702F5474527}"/>
              </a:ext>
            </a:extLst>
          </p:cNvPr>
          <p:cNvSpPr/>
          <p:nvPr/>
        </p:nvSpPr>
        <p:spPr>
          <a:xfrm>
            <a:off x="10820398" y="4824829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5-وضعیت واکسیناسیون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واکسینه / غیر واکسینه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25796D0-586F-515C-818E-47512649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2195" y="6362545"/>
            <a:ext cx="518205" cy="71939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693CFA5-D541-9785-40C4-500C3C9A3D38}"/>
              </a:ext>
            </a:extLst>
          </p:cNvPr>
          <p:cNvSpPr/>
          <p:nvPr/>
        </p:nvSpPr>
        <p:spPr>
          <a:xfrm>
            <a:off x="10820398" y="7359219"/>
            <a:ext cx="6781800" cy="1219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6-تحلیل آماری</a:t>
            </a:r>
          </a:p>
          <a:p>
            <a:pPr algn="ctr" rtl="1"/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رگرسیون لجستیک، محاسبه 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OR→ VE= 1-OR</a:t>
            </a:r>
            <a:endParaRPr lang="fa-IR" sz="2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54F6E61A-D35F-C63C-B7CF-07A026288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C4F47612-13A1-1196-FE22-5E7D64718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9CD31253-3412-A6B9-748D-BAA47AE87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/>
              <a:t>3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9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89B8F-0E65-55CC-F1B4-84CC2FCE9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5AEB10D-6F92-B18F-2B9C-76774240FFE5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5B4A36-D187-1C60-099C-10DCDD7A4826}"/>
              </a:ext>
            </a:extLst>
          </p:cNvPr>
          <p:cNvSpPr txBox="1"/>
          <p:nvPr/>
        </p:nvSpPr>
        <p:spPr>
          <a:xfrm>
            <a:off x="5448300" y="745581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مقدمه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778FC4-6022-B3DF-22B5-F603096DC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57FD6C-AB7B-2984-E2FF-65ED642FD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0E48B6-22E3-870E-B4C1-49EDD7A0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/>
              <a:t>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B72C6-D218-FE37-DF86-5C2FB9BC6F45}"/>
              </a:ext>
            </a:extLst>
          </p:cNvPr>
          <p:cNvSpPr txBox="1"/>
          <p:nvPr/>
        </p:nvSpPr>
        <p:spPr>
          <a:xfrm>
            <a:off x="685800" y="1921520"/>
            <a:ext cx="16916400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طراحی تست- منفی ( 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TND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 ) </a:t>
            </a:r>
            <a:r>
              <a:rPr lang="fa-IR" sz="3000" b="1" dirty="0">
                <a:cs typeface="B Nazanin" panose="00000400000000000000" pitchFamily="2" charset="-78"/>
              </a:rPr>
              <a:t>روشی رایج برای برآورد اثربخشی واکسن آنفلوانزا </a:t>
            </a:r>
          </a:p>
          <a:p>
            <a:pPr marL="285750" indent="-28575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fa-IR" sz="3200" b="1" dirty="0">
              <a:cs typeface="B Nazanin" panose="00000400000000000000" pitchFamily="2" charset="-78"/>
            </a:endParaRPr>
          </a:p>
          <a:p>
            <a:pPr marL="285750" indent="-28575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2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cs typeface="B Nazanin" panose="00000400000000000000" pitchFamily="2" charset="-78"/>
              </a:rPr>
              <a:t>واکسن آنفلوانزا به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دلیل رانش آنتی‌ژنی ( 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Antigenic drift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 )</a:t>
            </a:r>
            <a:r>
              <a:rPr lang="fa-IR" sz="3000" b="1" dirty="0">
                <a:cs typeface="B Nazanin" panose="00000400000000000000" pitchFamily="2" charset="-78"/>
              </a:rPr>
              <a:t>، هر سال برای هر دو نیمکره شمالی و جنوبی فرمولاسیون مجدد می‌شود</a:t>
            </a:r>
          </a:p>
          <a:p>
            <a:pPr marL="285750" indent="-28575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285750" indent="-28575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اثربخشی واکسن در هر سال متغیر است و وابسته به: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میزان تطابق آنتی‌ژنی</a:t>
            </a:r>
            <a:r>
              <a:rPr lang="fa-IR" sz="3000" b="1" dirty="0">
                <a:solidFill>
                  <a:srgbClr val="C00000"/>
                </a:solidFill>
                <a:cs typeface="B Nazanin" panose="00000400000000000000" pitchFamily="2" charset="-78"/>
              </a:rPr>
              <a:t> </a:t>
            </a:r>
            <a:r>
              <a:rPr lang="fa-IR" sz="3000" b="1" dirty="0">
                <a:cs typeface="B Nazanin" panose="00000400000000000000" pitchFamily="2" charset="-78"/>
              </a:rPr>
              <a:t>با سویه‌های در گردش ویروس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عوامل میزبان و محیطی 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اهمیت بالای نتایج اثربخشی واکسن در تایلند برای: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تصمیم‌گیری سیاست‌گذاران سلامت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کمک به </a:t>
            </a:r>
            <a:r>
              <a:rPr lang="en-US" sz="3000" b="1" dirty="0">
                <a:cs typeface="B Nazanin" panose="00000400000000000000" pitchFamily="2" charset="-78"/>
              </a:rPr>
              <a:t>WHO</a:t>
            </a:r>
            <a:r>
              <a:rPr lang="fa-IR" sz="3000" b="1" dirty="0">
                <a:cs typeface="B Nazanin" panose="00000400000000000000" pitchFamily="2" charset="-78"/>
              </a:rPr>
              <a:t> در انتخاب سویه واکسن جهانی</a:t>
            </a:r>
          </a:p>
        </p:txBody>
      </p:sp>
    </p:spTree>
    <p:extLst>
      <p:ext uri="{BB962C8B-B14F-4D97-AF65-F5344CB8AC3E}">
        <p14:creationId xmlns:p14="http://schemas.microsoft.com/office/powerpoint/2010/main" val="225774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29A1E-6992-0F21-932A-FD370896A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162DB3-FE32-A09F-7901-B386B16B5945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5982D-F57B-6082-F838-24FBD25953AE}"/>
              </a:ext>
            </a:extLst>
          </p:cNvPr>
          <p:cNvSpPr txBox="1"/>
          <p:nvPr/>
        </p:nvSpPr>
        <p:spPr>
          <a:xfrm>
            <a:off x="5448300" y="7239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مقدمه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5BB400-10E4-F731-A754-D3C91FCEB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5EBAD-A281-3CC9-A823-31F5BF177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77A48C-A965-E776-3A02-885610035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  <a:cs typeface="B Nazanin" panose="00000400000000000000" pitchFamily="2" charset="-78"/>
              </a:rPr>
              <a:pPr rtl="1"/>
              <a:t>5</a:t>
            </a:fld>
            <a:endParaRPr lang="en-US" sz="1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01034-9659-7623-B61B-06CDF54EB0A4}"/>
              </a:ext>
            </a:extLst>
          </p:cNvPr>
          <p:cNvSpPr txBox="1"/>
          <p:nvPr/>
        </p:nvSpPr>
        <p:spPr>
          <a:xfrm>
            <a:off x="685800" y="1943100"/>
            <a:ext cx="16992600" cy="725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استفاده از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سیستم مراقبت دیده‌ور (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Sentinel Surveillance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) </a:t>
            </a:r>
            <a:r>
              <a:rPr lang="fa-IR" sz="3000" b="1" dirty="0">
                <a:cs typeface="B Nazanin" panose="00000400000000000000" pitchFamily="2" charset="-78"/>
              </a:rPr>
              <a:t>برای پایش روند آنفلوانزا در تایلند</a:t>
            </a:r>
          </a:p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استفاده از داده‌های این سیستم برای برآورد اثربخشی واکسن آنفلوانزا با روش </a:t>
            </a:r>
            <a:r>
              <a:rPr lang="en-US" sz="3000" b="1" dirty="0">
                <a:cs typeface="B Nazanin" panose="00000400000000000000" pitchFamily="2" charset="-78"/>
              </a:rPr>
              <a:t>TND</a:t>
            </a: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فرض‌هایی که در استفاده از </a:t>
            </a:r>
            <a:r>
              <a:rPr lang="en-US" sz="3000" b="1" dirty="0">
                <a:cs typeface="B Nazanin" panose="00000400000000000000" pitchFamily="2" charset="-78"/>
              </a:rPr>
              <a:t>TND</a:t>
            </a:r>
            <a:r>
              <a:rPr lang="fa-IR" sz="3000" b="1" dirty="0">
                <a:cs typeface="B Nazanin" panose="00000400000000000000" pitchFamily="2" charset="-78"/>
              </a:rPr>
              <a:t> باید در نظر گرفته شود:</a:t>
            </a: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از مزایای این طراحی: کنترل تفاوت در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رفتار مراجعه به خدمات سلامت ( 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Health-Seeking Behavior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 )</a:t>
            </a: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سایر فرض‌ها: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طبقه‌بندی صحیح </a:t>
            </a:r>
            <a:r>
              <a:rPr lang="fa-IR" sz="3000" b="1" dirty="0">
                <a:cs typeface="B Nazanin" panose="00000400000000000000" pitchFamily="2" charset="-78"/>
              </a:rPr>
              <a:t>وضعیت واکسیناسیون و ابتلا به آنفلوانزا،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حداقل‌سازی</a:t>
            </a:r>
            <a:r>
              <a:rPr lang="fa-IR" sz="3000" b="1" dirty="0">
                <a:cs typeface="B Nazanin" panose="00000400000000000000" pitchFamily="2" charset="-78"/>
              </a:rPr>
              <a:t> سوگیری انتخاب و مخدوش‌شدگی</a:t>
            </a:r>
          </a:p>
          <a:p>
            <a:pPr marL="457200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هدف این تحلیل ارزیابی اعتبار روش </a:t>
            </a:r>
            <a:r>
              <a:rPr lang="en-US" sz="3000" b="1" dirty="0">
                <a:cs typeface="B Nazanin" panose="00000400000000000000" pitchFamily="2" charset="-78"/>
              </a:rPr>
              <a:t>TND</a:t>
            </a:r>
            <a:r>
              <a:rPr lang="fa-IR" sz="3000" b="1" dirty="0">
                <a:cs typeface="B Nazanin" panose="00000400000000000000" pitchFamily="2" charset="-78"/>
              </a:rPr>
              <a:t> در تایلند برای برآورد اثربخشی واکسن آنفلوانزا با تمرکز بر برآورد:</a:t>
            </a: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خطای طبقه‌بندی </a:t>
            </a:r>
            <a:r>
              <a:rPr lang="fa-IR" sz="3000" b="1" dirty="0">
                <a:cs typeface="B Nazanin" panose="00000400000000000000" pitchFamily="2" charset="-78"/>
              </a:rPr>
              <a:t>(</a:t>
            </a:r>
            <a:r>
              <a:rPr lang="en-US" sz="3000" b="1" dirty="0">
                <a:cs typeface="B Nazanin" panose="00000400000000000000" pitchFamily="2" charset="-78"/>
              </a:rPr>
              <a:t>Misclassification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مخدوش‌شدگی باقیمانده یا اندازه‌گیری نشده </a:t>
            </a:r>
            <a:r>
              <a:rPr lang="fa-IR" sz="3000" b="1" dirty="0">
                <a:cs typeface="B Nazanin" panose="00000400000000000000" pitchFamily="2" charset="-78"/>
              </a:rPr>
              <a:t>(</a:t>
            </a:r>
            <a:r>
              <a:rPr lang="en-US" sz="3000" b="1" dirty="0">
                <a:cs typeface="B Nazanin" panose="00000400000000000000" pitchFamily="2" charset="-78"/>
              </a:rPr>
              <a:t>Residual or Unmeasured Confounding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914400" lvl="1" indent="-457200" algn="just" rtl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3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5495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91E23-255B-1000-846F-998A5589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E84A97D-327B-7D0C-0496-0DA768DA7598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DE8624-E67B-5938-8EAB-B08AFF18C2D2}"/>
              </a:ext>
            </a:extLst>
          </p:cNvPr>
          <p:cNvSpPr txBox="1"/>
          <p:nvPr/>
        </p:nvSpPr>
        <p:spPr>
          <a:xfrm>
            <a:off x="5448300" y="692407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طراحی مطالعه و روش‌ها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8A050-F693-3689-3CF9-0D4414A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4F823C-F3CC-CA33-33AA-F210FF2A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77D99F-2C8A-97A0-87A8-06324698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  <a:cs typeface="B Nazanin" panose="00000400000000000000" pitchFamily="2" charset="-78"/>
              </a:rPr>
              <a:pPr rtl="1"/>
              <a:t>6</a:t>
            </a:fld>
            <a:endParaRPr lang="en-US" sz="1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6426D4-E69A-612F-17A9-C9E2BE2BE6F9}"/>
              </a:ext>
            </a:extLst>
          </p:cNvPr>
          <p:cNvSpPr txBox="1"/>
          <p:nvPr/>
        </p:nvSpPr>
        <p:spPr>
          <a:xfrm>
            <a:off x="1257300" y="1865291"/>
            <a:ext cx="16230600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ارزیابی اعتبار </a:t>
            </a:r>
            <a:r>
              <a:rPr lang="en-US" sz="3000" b="1" dirty="0">
                <a:cs typeface="B Nazanin" panose="00000400000000000000" pitchFamily="2" charset="-78"/>
              </a:rPr>
              <a:t>TND</a:t>
            </a:r>
            <a:r>
              <a:rPr lang="fa-IR" sz="3000" b="1" dirty="0">
                <a:cs typeface="B Nazanin" panose="00000400000000000000" pitchFamily="2" charset="-78"/>
              </a:rPr>
              <a:t> با استفاده از تحلیل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داده‌های سیستم مراقبت دیده‌وری آنفلوانزا </a:t>
            </a:r>
            <a:r>
              <a:rPr lang="fa-IR" sz="3000" b="1" dirty="0">
                <a:cs typeface="B Nazanin" panose="00000400000000000000" pitchFamily="2" charset="-78"/>
              </a:rPr>
              <a:t>تایلند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جمع‌آوری داده‌‌‌ها از 6 بیمارستان منتخب در طول یک فصل کامل آنفلوانزا ( ژوئن 2023 تا مه 2024 ) 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جمعیت مطالعه                     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solidFill>
                <a:srgbClr val="CC4B00"/>
              </a:solidFill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solidFill>
                <a:srgbClr val="CC4B00"/>
              </a:solidFill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نمونه‌گیری از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4 بیمار </a:t>
            </a:r>
            <a:r>
              <a:rPr lang="fa-IR" sz="3000" b="1" dirty="0">
                <a:cs typeface="B Nazanin" panose="00000400000000000000" pitchFamily="2" charset="-78"/>
              </a:rPr>
              <a:t>در روز: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2 مورد </a:t>
            </a:r>
            <a:r>
              <a:rPr lang="en-US" sz="3000" b="1" dirty="0">
                <a:cs typeface="B Nazanin" panose="00000400000000000000" pitchFamily="2" charset="-78"/>
              </a:rPr>
              <a:t>ILI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2 مورد </a:t>
            </a:r>
            <a:r>
              <a:rPr lang="en-US" sz="3000" b="1" dirty="0">
                <a:cs typeface="B Nazanin" panose="00000400000000000000" pitchFamily="2" charset="-78"/>
              </a:rPr>
              <a:t>SARI</a:t>
            </a:r>
            <a:r>
              <a:rPr lang="fa-IR" sz="3000" b="1" dirty="0">
                <a:cs typeface="B Nazanin" panose="00000400000000000000" pitchFamily="2" charset="-78"/>
              </a:rPr>
              <a:t> 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گروه‌های سنی بیماران: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یک مورد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˃ 5 سال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یک مورد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≥ 5 سال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solidFill>
                <a:srgbClr val="CC4B00"/>
              </a:solidFill>
              <a:cs typeface="B Nazanin" panose="00000400000000000000" pitchFamily="2" charset="-78"/>
            </a:endParaRPr>
          </a:p>
          <a:p>
            <a:pPr algn="just" rtl="1"/>
            <a:endParaRPr lang="fa-IR" sz="3000" b="1" dirty="0">
              <a:solidFill>
                <a:srgbClr val="CC4B00"/>
              </a:solidFill>
              <a:cs typeface="B Nazanin" panose="00000400000000000000" pitchFamily="2" charset="-78"/>
            </a:endParaRP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4E303051-B87D-2FC1-0407-E4E5F1BE4761}"/>
              </a:ext>
            </a:extLst>
          </p:cNvPr>
          <p:cNvSpPr/>
          <p:nvPr/>
        </p:nvSpPr>
        <p:spPr>
          <a:xfrm>
            <a:off x="13487400" y="4082304"/>
            <a:ext cx="1295400" cy="581136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654A13-F6C8-3C65-1BA5-E28F8DD2D3B0}"/>
              </a:ext>
            </a:extLst>
          </p:cNvPr>
          <p:cNvSpPr/>
          <p:nvPr/>
        </p:nvSpPr>
        <p:spPr>
          <a:xfrm>
            <a:off x="7429500" y="3429704"/>
            <a:ext cx="5715000" cy="1886336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بیماران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ILI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(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Influenza-like illness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)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تب ≥ 38 درجه+ سرفه +شروع علائم طی 10 روز اخیر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7F62D4-5B32-B0A9-EAFA-6388FAC78A83}"/>
              </a:ext>
            </a:extLst>
          </p:cNvPr>
          <p:cNvSpPr/>
          <p:nvPr/>
        </p:nvSpPr>
        <p:spPr>
          <a:xfrm>
            <a:off x="1524000" y="3429704"/>
            <a:ext cx="5715000" cy="188633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بیماران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SARI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(</a:t>
            </a:r>
            <a:r>
              <a:rPr lang="en-US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severe acute respiratory infection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)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تب ≥ 38 درجه + سرفه + شروع علائم طی 10 روز اخیر + بستری شدن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45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3B072-5F66-7461-02BB-D52DDE125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A652FEC-D75A-68AF-D755-1417BF408546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A49AE-F6FE-3230-83BC-ACCED2DA2700}"/>
              </a:ext>
            </a:extLst>
          </p:cNvPr>
          <p:cNvSpPr txBox="1"/>
          <p:nvPr/>
        </p:nvSpPr>
        <p:spPr>
          <a:xfrm>
            <a:off x="5448300" y="624215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طراحی مطالعه و روش‌ها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886047-1883-F4DF-1838-62F60A38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FB00A0-6C53-5B97-DADC-4D275074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5C79C7-7F63-18E3-9604-3BA0CA96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062AD1-3508-E8FA-3B21-1D6ECB00E3AC}"/>
              </a:ext>
            </a:extLst>
          </p:cNvPr>
          <p:cNvSpPr txBox="1"/>
          <p:nvPr/>
        </p:nvSpPr>
        <p:spPr>
          <a:xfrm>
            <a:off x="1638300" y="1632615"/>
            <a:ext cx="15011400" cy="7456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داده‌های جمع‌آوری شده: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اطلاعات دموگرافیک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بیماری‌های زمینه‌ای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سابقه واکسیناسیون آنفلوانزا و کووید-19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داده‌های بالینی و مواجهه‌های اخیر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آزمایش تمام نمونه‌ها با روش </a:t>
            </a:r>
            <a:r>
              <a:rPr lang="en-US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Multiplex </a:t>
            </a:r>
            <a:r>
              <a:rPr lang="en-US" sz="3000" b="1" dirty="0" err="1">
                <a:solidFill>
                  <a:srgbClr val="CC4B00"/>
                </a:solidFill>
                <a:cs typeface="B Nazanin" panose="00000400000000000000" pitchFamily="2" charset="-78"/>
              </a:rPr>
              <a:t>rtPCR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 </a:t>
            </a:r>
            <a:r>
              <a:rPr lang="fa-IR" sz="3000" b="1" dirty="0">
                <a:cs typeface="B Nazanin" panose="00000400000000000000" pitchFamily="2" charset="-78"/>
              </a:rPr>
              <a:t>برای 23 پاتوژن تنفسی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تعریف گروه‌ها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fa-IR" sz="3000" b="1" dirty="0">
              <a:cs typeface="B Nazanin" panose="00000400000000000000" pitchFamily="2" charset="-78"/>
            </a:endParaRPr>
          </a:p>
          <a:p>
            <a:pPr algn="just" rtl="1"/>
            <a:endParaRPr lang="en-US" sz="3000" b="1" dirty="0">
              <a:cs typeface="B Nazanin" panose="000004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080CDF-06CE-B0A1-02F3-C1B63B880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7730" y="5752013"/>
            <a:ext cx="1316850" cy="60355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ADA22C3-00E6-729D-E487-E598053224F0}"/>
              </a:ext>
            </a:extLst>
          </p:cNvPr>
          <p:cNvSpPr/>
          <p:nvPr/>
        </p:nvSpPr>
        <p:spPr>
          <a:xfrm>
            <a:off x="5029200" y="5143500"/>
            <a:ext cx="5181600" cy="1295400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موارد: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تست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PCR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مثبت برای آنفلوانزا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F3D0D4-1963-7537-6CC1-17B21943C7E7}"/>
              </a:ext>
            </a:extLst>
          </p:cNvPr>
          <p:cNvSpPr/>
          <p:nvPr/>
        </p:nvSpPr>
        <p:spPr>
          <a:xfrm>
            <a:off x="5029200" y="7922330"/>
            <a:ext cx="5181600" cy="1295400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خارج شده‌ها: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تست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PCR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مثبت برای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SARS-COV-2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2DCCCD6-AE4B-FF8C-08F0-E2245686D4C5}"/>
              </a:ext>
            </a:extLst>
          </p:cNvPr>
          <p:cNvSpPr/>
          <p:nvPr/>
        </p:nvSpPr>
        <p:spPr>
          <a:xfrm>
            <a:off x="5029200" y="6545045"/>
            <a:ext cx="5181600" cy="12954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شاهدها: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تست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PCR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منفی برای آنفلوانزا و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SARS-COV-2</a:t>
            </a:r>
          </a:p>
        </p:txBody>
      </p:sp>
    </p:spTree>
    <p:extLst>
      <p:ext uri="{BB962C8B-B14F-4D97-AF65-F5344CB8AC3E}">
        <p14:creationId xmlns:p14="http://schemas.microsoft.com/office/powerpoint/2010/main" val="1390036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E4CAD-747C-AB88-3A55-430392C9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DD5031-F909-37EA-F705-D1B31ABDE83E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28ADE4-931E-B3A9-61A7-333F42FC2F12}"/>
              </a:ext>
            </a:extLst>
          </p:cNvPr>
          <p:cNvSpPr txBox="1"/>
          <p:nvPr/>
        </p:nvSpPr>
        <p:spPr>
          <a:xfrm>
            <a:off x="5448300" y="7239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طراحی مطالعه و روش‌ها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E1A04E-883D-6236-2D26-B610F3435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19B3E4-FBF2-06E7-ECF9-8EF7B7433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D60E8-6836-C17B-DDB7-58320A72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/>
              <a:t>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F643FD-C49D-E710-0FC5-623ACD61B287}"/>
              </a:ext>
            </a:extLst>
          </p:cNvPr>
          <p:cNvSpPr txBox="1"/>
          <p:nvPr/>
        </p:nvSpPr>
        <p:spPr>
          <a:xfrm>
            <a:off x="1409700" y="2096512"/>
            <a:ext cx="154686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تعریف بیماران واکسینه شده: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دریافت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حداقل یک دوز </a:t>
            </a:r>
            <a:r>
              <a:rPr lang="fa-IR" sz="3000" b="1" dirty="0">
                <a:cs typeface="B Nazanin" panose="00000400000000000000" pitchFamily="2" charset="-78"/>
              </a:rPr>
              <a:t>واکسن آنفلوانزا در بازه‌ی مه 2023 تا آوریل 2024 و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حداقل 14 روز </a:t>
            </a:r>
            <a:r>
              <a:rPr lang="fa-IR" sz="3000" b="1" dirty="0">
                <a:cs typeface="B Nazanin" panose="00000400000000000000" pitchFamily="2" charset="-78"/>
              </a:rPr>
              <a:t>پیش از شروع علائم</a:t>
            </a:r>
          </a:p>
          <a:p>
            <a:pPr marL="457200" indent="-457200" algn="just" rtl="1">
              <a:buFont typeface="Arial" panose="020B0604020202020204" pitchFamily="34" charset="0"/>
              <a:buChar char="•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محاسبه اثربخشی واکسن با استفاده از رگرسیون لجستیک چند متغیره و فرمول:</a:t>
            </a:r>
          </a:p>
          <a:p>
            <a:pPr algn="just"/>
            <a:endParaRPr lang="en-US" sz="3000" b="1" dirty="0">
              <a:cs typeface="B Nazanin" panose="00000400000000000000" pitchFamily="2" charset="-78"/>
            </a:endParaRPr>
          </a:p>
          <a:p>
            <a:pPr algn="just"/>
            <a:endParaRPr lang="en-US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fa-IR" sz="3000" b="1" dirty="0">
                <a:cs typeface="B Nazanin" panose="00000400000000000000" pitchFamily="2" charset="-78"/>
              </a:rPr>
              <a:t> تعدیل </a:t>
            </a:r>
            <a:r>
              <a:rPr lang="en-US" sz="3000" b="1" dirty="0">
                <a:cs typeface="B Nazanin" panose="00000400000000000000" pitchFamily="2" charset="-78"/>
              </a:rPr>
              <a:t>OR</a:t>
            </a:r>
            <a:r>
              <a:rPr lang="fa-IR" sz="3000" b="1" dirty="0">
                <a:cs typeface="B Nazanin" panose="00000400000000000000" pitchFamily="2" charset="-78"/>
              </a:rPr>
              <a:t> برای متغیرهای: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سن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جنسیت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هفته تقویمی </a:t>
            </a:r>
            <a:r>
              <a:rPr lang="fa-IR" sz="3000" b="1" dirty="0">
                <a:cs typeface="B Nazanin" panose="00000400000000000000" pitchFamily="2" charset="-78"/>
              </a:rPr>
              <a:t>شروع علائم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گزارش خوداظهاری </a:t>
            </a:r>
            <a:r>
              <a:rPr lang="fa-IR" sz="3000" b="1" dirty="0">
                <a:cs typeface="B Nazanin" panose="00000400000000000000" pitchFamily="2" charset="-78"/>
              </a:rPr>
              <a:t>از وجود یک یا چند بیماری زمینه‌ای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دریافت </a:t>
            </a:r>
            <a:r>
              <a:rPr lang="fa-IR" sz="3000" b="1" dirty="0">
                <a:solidFill>
                  <a:srgbClr val="CC4B00"/>
                </a:solidFill>
                <a:cs typeface="B Nazanin" panose="00000400000000000000" pitchFamily="2" charset="-78"/>
              </a:rPr>
              <a:t>2 دوز یا بیشتر </a:t>
            </a:r>
            <a:r>
              <a:rPr lang="fa-IR" sz="3000" b="1" dirty="0">
                <a:cs typeface="B Nazanin" panose="00000400000000000000" pitchFamily="2" charset="-78"/>
              </a:rPr>
              <a:t>واکسن کووید-19</a:t>
            </a: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1FC679-4FFE-F22E-FD87-02BA2B87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4169852"/>
            <a:ext cx="11391930" cy="74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82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3CF7C-4B87-11A2-9032-1E4D136B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B8C1A1-C7B9-3B29-1DF5-5D50E64A9743}"/>
              </a:ext>
            </a:extLst>
          </p:cNvPr>
          <p:cNvSpPr/>
          <p:nvPr/>
        </p:nvSpPr>
        <p:spPr>
          <a:xfrm>
            <a:off x="-228600" y="0"/>
            <a:ext cx="18669000" cy="3429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rgbClr val="7030A0"/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90C7B6-F30E-19E7-C907-D00391771CBC}"/>
              </a:ext>
            </a:extLst>
          </p:cNvPr>
          <p:cNvSpPr txBox="1"/>
          <p:nvPr/>
        </p:nvSpPr>
        <p:spPr>
          <a:xfrm>
            <a:off x="5448300" y="5715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512373"/>
                </a:solidFill>
                <a:cs typeface="B Titr" panose="00000700000000000000" pitchFamily="2" charset="-78"/>
              </a:rPr>
              <a:t>طراحی مطالعه و روش‌ها</a:t>
            </a:r>
            <a:endParaRPr lang="en-US" sz="4800" b="1" dirty="0">
              <a:solidFill>
                <a:srgbClr val="512373"/>
              </a:solidFill>
              <a:cs typeface="B Titr" panose="00000700000000000000" pitchFamily="2" charset="-78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F51E86-2028-C6B5-3348-F81758BE0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rtl="1"/>
            <a:r>
              <a:rPr lang="en-US" sz="1800" dirty="0">
                <a:solidFill>
                  <a:schemeClr val="tx1"/>
                </a:solidFill>
              </a:rPr>
              <a:t>6/04/1405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D5C2D1-A3AD-53A9-2CEA-D29C25CAE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fa-IR" sz="1800" dirty="0"/>
              <a:t>مهسا فتحی</a:t>
            </a:r>
            <a:endParaRPr lang="en-US" sz="18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8B933F-49C4-DA50-D4E2-ED3EE1D0A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B6F15528-21DE-4FAA-801E-634DDDAF4B2B}" type="slidenum">
              <a:rPr lang="en-US" sz="1800" b="1" smtClean="0">
                <a:solidFill>
                  <a:schemeClr val="tx1"/>
                </a:solidFill>
              </a:rPr>
              <a:pPr rtl="1"/>
              <a:t>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ABD883-7C5C-B879-D3E4-A0E272FA2227}"/>
              </a:ext>
            </a:extLst>
          </p:cNvPr>
          <p:cNvSpPr txBox="1"/>
          <p:nvPr/>
        </p:nvSpPr>
        <p:spPr>
          <a:xfrm>
            <a:off x="9448800" y="2247900"/>
            <a:ext cx="777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بررسی تاثیر خطای طبقه‌بندی بر برآورد اثربخشی واکسن: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F0876E4-92D6-6FDF-4E2C-C20D705E3844}"/>
              </a:ext>
            </a:extLst>
          </p:cNvPr>
          <p:cNvSpPr/>
          <p:nvPr/>
        </p:nvSpPr>
        <p:spPr>
          <a:xfrm>
            <a:off x="4724400" y="2973898"/>
            <a:ext cx="8839200" cy="1905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سناریو1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ارزیابی خطای طبقه‌بندی وضعیت واکسیناسیون آنفلوانزا: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تطبیق با منابع مستقل، ارزیابی خطای ثبت واکسن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71C525C-2E5C-CF89-AFBB-0BEDAEFCBFD8}"/>
              </a:ext>
            </a:extLst>
          </p:cNvPr>
          <p:cNvSpPr/>
          <p:nvPr/>
        </p:nvSpPr>
        <p:spPr>
          <a:xfrm>
            <a:off x="4724400" y="5068818"/>
            <a:ext cx="8839200" cy="1905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سناریو2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ارزیابی خطای طبقه‌بندی پیامد: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تعریف جایگزین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ILI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و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SARI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، شروع علائم≤ 5 روز، کاهش منفی کاذب </a:t>
            </a:r>
            <a:r>
              <a:rPr lang="en-US" sz="3000" b="1" dirty="0" err="1">
                <a:solidFill>
                  <a:schemeClr val="tx1"/>
                </a:solidFill>
                <a:cs typeface="B Nazanin" panose="00000400000000000000" pitchFamily="2" charset="-78"/>
              </a:rPr>
              <a:t>rtPCR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708BF65-C574-820C-A565-DD946E3FA1F3}"/>
              </a:ext>
            </a:extLst>
          </p:cNvPr>
          <p:cNvSpPr/>
          <p:nvPr/>
        </p:nvSpPr>
        <p:spPr>
          <a:xfrm>
            <a:off x="4724400" y="7187017"/>
            <a:ext cx="8839200" cy="19050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سناریو3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ارزیابی تعریف گروه شاهد: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تعریف جایگزین گروه شاهد، تمام ویروس‌های تنفسی غیر از آنفلوانزا و </a:t>
            </a:r>
            <a:r>
              <a:rPr lang="en-US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SARS-COV-2</a:t>
            </a:r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، ارزیابی سوگیری انتخاب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977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842</Words>
  <Application>Microsoft Office PowerPoint</Application>
  <PresentationFormat>Custom</PresentationFormat>
  <Paragraphs>185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Zen Dots</vt:lpstr>
      <vt:lpstr>Wingdings</vt:lpstr>
      <vt:lpstr>Calibri</vt:lpstr>
      <vt:lpstr>Tahoma</vt:lpstr>
      <vt:lpstr>Aptos</vt:lpstr>
      <vt:lpstr>ABeeZee</vt:lpstr>
      <vt:lpstr>B Nazanin</vt:lpstr>
      <vt:lpstr>Arial</vt:lpstr>
      <vt:lpstr>B Titr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and Pink Modern Cancer Awareness Presentation</dc:title>
  <dc:creator>ASUS</dc:creator>
  <cp:lastModifiedBy>User</cp:lastModifiedBy>
  <cp:revision>71</cp:revision>
  <dcterms:created xsi:type="dcterms:W3CDTF">2006-08-16T00:00:00Z</dcterms:created>
  <dcterms:modified xsi:type="dcterms:W3CDTF">2026-08-23T09:27:07Z</dcterms:modified>
  <dc:identifier>DAHMSdOe0Yw</dc:identifier>
</cp:coreProperties>
</file>